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Varela Round"/>
      <p:regular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GRnJOq+tWBi2h3IacP8nitLdb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VarelaRound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2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subTitle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40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82" name="Google Shape;82;p23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84" name="Google Shape;84;p23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1" name="Google Shape;101;p4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42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8" name="Google Shape;108;p4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פנורמית עם כיתוב">
  <p:cSld name="תמונה פנורמית עם כיתוב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p43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15" name="Google Shape;115;p4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כיתוב">
  <p:cSld name="כותרת וכיתוב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21" name="Google Shape;121;p4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ציטוט עם כיתוב">
  <p:cSld name="ציטוט עם כיתוב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27" name="Google Shape;127;p45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28" name="Google Shape;128;p4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1" name="Google Shape;131;p45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iw-IL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2" name="Google Shape;132;p45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iw-IL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רטיס שם">
  <p:cSld name="כרטיס שם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6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6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36" name="Google Shape;136;p4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7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עמודות">
  <p:cSld name="3 עמודות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7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7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42" name="Google Shape;142;p47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43" name="Google Shape;143;p47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44" name="Google Shape;144;p47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45" name="Google Shape;145;p47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46" name="Google Shape;146;p47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47" name="Google Shape;147;p4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עמודת 3 תמונות">
  <p:cSld name="עמודת 3 תמונות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8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8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53" name="Google Shape;153;p48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" name="Google Shape;154;p48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55" name="Google Shape;155;p48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56" name="Google Shape;156;p48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48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58" name="Google Shape;158;p48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59" name="Google Shape;159;p48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48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61" name="Google Shape;161;p4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9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9"/>
          <p:cNvSpPr txBox="1"/>
          <p:nvPr>
            <p:ph idx="1" type="body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67" name="Google Shape;167;p4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0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0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73" name="Google Shape;173;p5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לוש תמונות">
  <p:cSld name="1_כותרת ושלוש תמונות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כותרת ושלוש תמונות">
  <p:cSld name="2_כותרת ושלוש תמונות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כותרת ושלוש תמונות">
  <p:cSld name="4_כותרת ושלוש תמונות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כותרת ושלוש תמונות">
  <p:cSld name="3_כותרת ושלוש תמונות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49" name="Google Shape;4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rgbClr val="C4DAED"/>
          </a:solid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19314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52" name="Google Shape;52;p12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19314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53" name="Google Shape;53;p12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2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74A2C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 rot="-180000">
            <a:off x="9144" y="4882896"/>
            <a:ext cx="4050792" cy="119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9" name="Google Shape;59;p12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rgbClr val="74A2CD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DAE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5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Google Shape;12;p5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solidFill>
              <a:srgbClr val="C4DAED"/>
            </a:solid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" name="Google Shape;14;p5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19314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5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74A2CD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4A2CD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4A2CD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4A2C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0YucAiZc9Z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/>
          <p:nvPr>
            <p:ph type="ctrTitle"/>
          </p:nvPr>
        </p:nvSpPr>
        <p:spPr>
          <a:xfrm>
            <a:off x="1" y="569856"/>
            <a:ext cx="12192000" cy="23309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iw-IL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פדופיליה</a:t>
            </a:r>
            <a:br>
              <a:rPr lang="iw-IL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iw-I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الاعتداء الجنسي على الأطفال</a:t>
            </a:r>
            <a:br>
              <a:rPr b="0" lang="iw-IL" sz="1800">
                <a:solidFill>
                  <a:schemeClr val="dk1"/>
                </a:solidFill>
              </a:rPr>
            </a:b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>
            <p:ph idx="1" type="subTitle"/>
          </p:nvPr>
        </p:nvSpPr>
        <p:spPr>
          <a:xfrm>
            <a:off x="0" y="2534208"/>
            <a:ext cx="12192000" cy="1303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4318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iw-IL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الموضوع : تحليل وتحديد المعلومات</a:t>
            </a:r>
            <a:endParaRPr b="0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>
            <p:ph idx="2" type="body"/>
          </p:nvPr>
        </p:nvSpPr>
        <p:spPr>
          <a:xfrm>
            <a:off x="108156" y="3476703"/>
            <a:ext cx="11867534" cy="12362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الترجمة:  ناهدة حجيرات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Arial"/>
              <a:buNone/>
            </a:pPr>
            <a:br>
              <a:rPr b="0" i="0" lang="iw-IL" sz="32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575" y="4712950"/>
            <a:ext cx="1198075" cy="10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"/>
          <p:cNvSpPr txBox="1"/>
          <p:nvPr/>
        </p:nvSpPr>
        <p:spPr>
          <a:xfrm>
            <a:off x="3349800" y="4957835"/>
            <a:ext cx="46734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000" u="sng">
                <a:solidFill>
                  <a:schemeClr val="hlink"/>
                </a:solidFill>
                <a:hlinkClick r:id="rId4"/>
              </a:rPr>
              <a:t>לצפייה בסרטון מלווה מצגת</a:t>
            </a:r>
            <a:endParaRPr b="1" sz="3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/>
          <p:nvPr>
            <p:ph type="title"/>
          </p:nvPr>
        </p:nvSpPr>
        <p:spPr>
          <a:xfrm>
            <a:off x="2549769" y="22859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اليوم؟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 txBox="1"/>
          <p:nvPr>
            <p:ph idx="1" type="body"/>
          </p:nvPr>
        </p:nvSpPr>
        <p:spPr>
          <a:xfrm>
            <a:off x="515275" y="1185407"/>
            <a:ext cx="8537400" cy="45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>
            <p:ph idx="2" type="body"/>
          </p:nvPr>
        </p:nvSpPr>
        <p:spPr>
          <a:xfrm>
            <a:off x="1209337" y="1858297"/>
            <a:ext cx="8307000" cy="2334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8001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ما هو الاعتداء الجنسي على الأطفال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أنواع الاعتداء الجنسي على الأطفال</a:t>
            </a:r>
            <a:r>
              <a:rPr lang="iw-IL" sz="1000">
                <a:solidFill>
                  <a:schemeClr val="dk1"/>
                </a:solidFill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8001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 sz="2800">
                <a:solidFill>
                  <a:srgbClr val="264A6D"/>
                </a:solidFill>
                <a:latin typeface="Arial"/>
                <a:ea typeface="Arial"/>
                <a:cs typeface="Arial"/>
                <a:sym typeface="Arial"/>
              </a:rPr>
              <a:t>مركز 105</a:t>
            </a:r>
            <a:endParaRPr b="1" sz="2800">
              <a:solidFill>
                <a:srgbClr val="264A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8001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8001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8001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ארכיון פדופיליה - עבירות מין" id="196" name="Google Shape;1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38883">
            <a:off x="250541" y="646565"/>
            <a:ext cx="4217383" cy="302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ctrTitle"/>
          </p:nvPr>
        </p:nvSpPr>
        <p:spPr>
          <a:xfrm>
            <a:off x="1733909" y="186258"/>
            <a:ext cx="10247689" cy="185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400"/>
              <a:buFont typeface="Arial"/>
              <a:buNone/>
            </a:pPr>
            <a:r>
              <a:rPr lang="iw-I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ما هو الاعتداء الجنسي على الأطفال</a:t>
            </a:r>
            <a:r>
              <a:rPr lang="iw-IL" sz="3600">
                <a:latin typeface="Arial"/>
                <a:ea typeface="Arial"/>
                <a:cs typeface="Arial"/>
                <a:sym typeface="Arial"/>
              </a:rPr>
              <a:t>؟</a:t>
            </a:r>
            <a:br>
              <a:rPr b="1" lang="iw-IL" sz="4800"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latin typeface="Arial"/>
                <a:ea typeface="Arial"/>
                <a:cs typeface="Arial"/>
                <a:sym typeface="Arial"/>
              </a:rPr>
              <a:t>PEDOPHILIA</a:t>
            </a:r>
            <a:br>
              <a:rPr b="1" lang="iw-IL">
                <a:latin typeface="Arial"/>
                <a:ea typeface="Arial"/>
                <a:cs typeface="Arial"/>
                <a:sym typeface="Arial"/>
              </a:rPr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354574" y="908788"/>
            <a:ext cx="10687052" cy="135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اضطراب عقلي في الاستثارة الجنسية عند البالغين ، يتميز بجاذبية جنسية أساسية أو حصرية للأطفال الذين لم يبلغوا النضوج الجنسي بعد.</a:t>
            </a: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2746728" y="908787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309703" y="3067666"/>
            <a:ext cx="11371020" cy="27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ظاهرة معروفة منذ سنوات عديدة اشتدت بسبب الإنترنت</a:t>
            </a:r>
            <a:r>
              <a:rPr b="0" i="0" lang="iw-IL" sz="1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0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تواصل سريع - توفر الأجهزة الاكترونية دون رقابة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0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سهولة الوصول للأطفال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w-IL" sz="20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مجهول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iw-IL" sz="2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iw-IL" sz="2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رخيصة غير مكلفة</a:t>
            </a:r>
            <a:endParaRPr b="0" i="0" sz="2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נעצר חשוד בעבירות פדופיליה ברשת לאחר שהתכתב עם שוטרת שהתחזתה לבת 12 - רשת  ניוזים"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132" y="3293271"/>
            <a:ext cx="3329922" cy="209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400"/>
              <a:buFont typeface="Arial"/>
              <a:buNone/>
            </a:pPr>
            <a:r>
              <a:rPr lang="iw-IL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      أنواع الاعتداء الجنسي على الأطفال</a:t>
            </a:r>
            <a:r>
              <a:rPr lang="iw-IL" sz="1400">
                <a:solidFill>
                  <a:schemeClr val="dk1"/>
                </a:solidFill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9"/>
          <p:cNvGrpSpPr/>
          <p:nvPr/>
        </p:nvGrpSpPr>
        <p:grpSpPr>
          <a:xfrm>
            <a:off x="127819" y="1965125"/>
            <a:ext cx="6862916" cy="2541759"/>
            <a:chOff x="1405144" y="151427"/>
            <a:chExt cx="7171940" cy="2088008"/>
          </a:xfrm>
        </p:grpSpPr>
        <p:sp>
          <p:nvSpPr>
            <p:cNvPr id="215" name="Google Shape;215;p29"/>
            <p:cNvSpPr/>
            <p:nvPr/>
          </p:nvSpPr>
          <p:spPr>
            <a:xfrm>
              <a:off x="5097071" y="221578"/>
              <a:ext cx="3480013" cy="2017857"/>
            </a:xfrm>
            <a:prstGeom prst="rect">
              <a:avLst/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>
              <a:off x="5097071" y="221578"/>
              <a:ext cx="3047756" cy="2017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20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استغلال الأطفال في المواد الإباحية</a:t>
              </a:r>
              <a:endParaRPr b="1" i="0" sz="20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الطلب من الطفل أو الضغط عليه للاشتراك والتمثيل في الأنشطة الجنسية</a:t>
              </a:r>
              <a:r>
                <a:rPr b="1" i="0" lang="iw-IL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ووضعها في أماكن معدة للذين يعتدون على الاطفال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1405144" y="151427"/>
              <a:ext cx="3480013" cy="2088008"/>
            </a:xfrm>
            <a:prstGeom prst="rect">
              <a:avLst/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1547224" y="268854"/>
              <a:ext cx="3117589" cy="1797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32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الا</a:t>
              </a:r>
              <a:r>
                <a:rPr b="0" i="0" lang="iw-IL" sz="24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عتداء الجنسي على الأطفال</a:t>
              </a:r>
              <a:endParaRPr b="0" i="0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3200" u="none" cap="none" strike="noStrike">
                  <a:solidFill>
                    <a:srgbClr val="20212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iw-I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يقوم المعتدي بتصوير الضحيه ومحاوله اغراء الاخرين بانه امر طبيعي الهدف منه إعطاء الضحيه الشعور بالامان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29"/>
          <p:cNvSpPr txBox="1"/>
          <p:nvPr/>
        </p:nvSpPr>
        <p:spPr>
          <a:xfrm>
            <a:off x="9976207" y="318499"/>
            <a:ext cx="1397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لقاء توعية بعنوان &amp;quot;معا ضد التحرش الجنسي&amp;quot; - الكنيسة الكاثوليكية بمصر"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090219" cy="18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/>
          <p:nvPr/>
        </p:nvSpPr>
        <p:spPr>
          <a:xfrm>
            <a:off x="7266040" y="2050520"/>
            <a:ext cx="2880850" cy="2456363"/>
          </a:xfrm>
          <a:prstGeom prst="rect">
            <a:avLst/>
          </a:prstGeom>
          <a:solidFill>
            <a:srgbClr val="92CD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انتاج محتوى ايباحي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محاوله اخذ صور وتشويهها وتحويلها الى عالم التحرش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      مركز  105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0" y="186259"/>
            <a:ext cx="6735097" cy="622437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105المنظومة القومية لحماية الأطفال في شبكة الانترنت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مركزا هاتفيا مدنيا – شرطيا يعمل على مدار الساعة 7 أيام في الأسبوع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يمكنك الاتصال بالمركز الهاتفي 105 حول الموضوعات التالية: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الإبلاغ عن الإصابات والتهديدات التي يتعرض لها الأطفال والشبيبة عبر الإنترنت-</a:t>
            </a:r>
            <a:endParaRPr/>
          </a:p>
          <a:p>
            <a: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الجرائم الجنائية مثل الاعتداء الجنسي على الأطفال والاغتصاب الافتراضي وحظر نشر صور، مقاطع مصورة أو تسجيلات ذات طابع اباحي لشخص ما دون موافقته|</a:t>
            </a:r>
            <a:endParaRPr/>
          </a:p>
          <a:p>
            <a: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الإصابات غير الجنائية والتي يمكن لتأثيرها أن يكون شديد الخطورة مثل المقاطعة، النبذ وإلتشهير (شيمينغ).</a:t>
            </a:r>
            <a:endParaRPr/>
          </a:p>
          <a:p>
            <a: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المساعدة في إزالة مضامين محظورة ومسيئة إذا أمكن.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8360122" y="7376952"/>
            <a:ext cx="330363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المقر الوطني لحماية الأطفال على الإنترنت</a:t>
            </a:r>
            <a:r>
              <a:rPr b="0" i="0" lang="iw-IL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عرض تقديمي في PowerPoint" id="239" name="Google Shape;2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6247" y="4159943"/>
            <a:ext cx="1883134" cy="12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/>
          <p:nvPr/>
        </p:nvSpPr>
        <p:spPr>
          <a:xfrm>
            <a:off x="7028919" y="4109884"/>
            <a:ext cx="4386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الهيئة الوطنية لحماية الاولاد في الشبكة" id="241" name="Google Shape;2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7381" y="986940"/>
            <a:ext cx="3844413" cy="312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823" y="629187"/>
            <a:ext cx="4085565" cy="3234890"/>
          </a:xfrm>
          <a:prstGeom prst="rect">
            <a:avLst/>
          </a:prstGeom>
          <a:solidFill>
            <a:srgbClr val="C4E0B2"/>
          </a:solidFill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909" y="629187"/>
            <a:ext cx="4211302" cy="2939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400"/>
              <a:buFont typeface="Arial"/>
              <a:buNone/>
            </a:pPr>
            <a:r>
              <a:rPr lang="iw-IL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من الصحافة</a:t>
            </a:r>
            <a:r>
              <a:rPr lang="iw-IL" sz="1400">
                <a:solidFill>
                  <a:schemeClr val="dk1"/>
                </a:solidFill>
              </a:rPr>
              <a:t> </a:t>
            </a:r>
            <a:b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0" y="42933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6804448" y="4167862"/>
            <a:ext cx="385394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اعتقل أحد سكان مدينة اللد للاشتباه بارتكابه 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مخالفات جنسية ضد قاصرين 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عبر مواقع التواصل الاجتماعي</a:t>
            </a:r>
            <a:endParaRPr b="1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2001650" y="3864077"/>
            <a:ext cx="42573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تم القبض على طبيب من المركز للاشتباه في ارتكابه جرائم جنسية ضد أطفال عبر الإنترنت</a:t>
            </a:r>
            <a:endParaRPr b="1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/>
        </p:nvSpPr>
        <p:spPr>
          <a:xfrm>
            <a:off x="479888" y="231623"/>
            <a:ext cx="1120105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ماذا كنت ستفعل لو كنت مكان داريوس؟</a:t>
            </a: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8465574" y="0"/>
            <a:ext cx="378630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https://www.youtube.com/watch?v=mTEE8TGSR-U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650" y="1247775"/>
            <a:ext cx="7886700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/>
          <p:nvPr/>
        </p:nvSpPr>
        <p:spPr>
          <a:xfrm>
            <a:off x="973729" y="789579"/>
            <a:ext cx="9117664" cy="4985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في إسرائيل ، لم يتم حتى الآن سن قوانين منظم بشكل صريح لجرائم الاعتداء الجنسي على الأطفال التي تُرتكب عبر الإنترنت..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التحضير لحملة لأعضاء الكنيست للترويج للتشريع في هذا الموضوع.</a:t>
            </a:r>
            <a:r>
              <a:rPr b="0" i="0" lang="iw-IL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في الحملة استندوا إلى</a:t>
            </a:r>
            <a:r>
              <a:rPr b="0" i="0" lang="iw-IL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أهمية القوانين في هذه القضية</a:t>
            </a:r>
            <a:endParaRPr b="1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أسباب الأهمية </a:t>
            </a:r>
            <a:endParaRPr b="1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تدابير عقابية </a:t>
            </a:r>
            <a:endParaRPr b="1" i="0" sz="2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فكر معي.....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2427910" y="10772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0" y="-4801"/>
            <a:ext cx="65" cy="4668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None/>
            </a:pPr>
            <a:br>
              <a:rPr b="0" i="0" lang="iw-IL" sz="14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A2CD"/>
              </a:buClr>
              <a:buSzPts val="4800"/>
              <a:buFont typeface="Impact"/>
              <a:buNone/>
            </a:pPr>
            <a:r>
              <a:rPr lang="iw-IL" sz="4800"/>
              <a:t>في النهاية أتمنى السلامة لأطفالنا وأبنائنا من هذه ألآفة...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האירוע המרכזי">
  <a:themeElements>
    <a:clrScheme name="האירוע המרכזי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