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Varela Round" panose="020B0604020202020204" charset="-79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tLbseSYjkpqpKVkw0uuTB+P5h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2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8620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588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פרטי השיעור, מקצוע ומורה">
  <p:cSld name="פרטי השיעור, מקצוע ומורה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/>
          <p:nvPr/>
        </p:nvSpPr>
        <p:spPr>
          <a:xfrm>
            <a:off x="212943" y="1396872"/>
            <a:ext cx="14000015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</p:txBody>
      </p:sp>
      <p:sp>
        <p:nvSpPr>
          <p:cNvPr id="28" name="Google Shape;28;p11"/>
          <p:cNvSpPr/>
          <p:nvPr/>
        </p:nvSpPr>
        <p:spPr>
          <a:xfrm>
            <a:off x="7329949" y="6240593"/>
            <a:ext cx="5333867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1"/>
          <p:cNvSpPr/>
          <p:nvPr/>
        </p:nvSpPr>
        <p:spPr>
          <a:xfrm>
            <a:off x="-501113" y="87232"/>
            <a:ext cx="1428111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1"/>
          <p:cNvSpPr/>
          <p:nvPr/>
        </p:nvSpPr>
        <p:spPr>
          <a:xfrm>
            <a:off x="10059466" y="87234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11"/>
          <p:cNvSpPr/>
          <p:nvPr/>
        </p:nvSpPr>
        <p:spPr>
          <a:xfrm>
            <a:off x="9066088" y="5930034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12700" cap="flat" cmpd="sng">
            <a:solidFill>
              <a:srgbClr val="E6E6E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1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w="12700" cap="flat" cmpd="sng">
            <a:solidFill>
              <a:srgbClr val="E6E6E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1"/>
          <p:cNvSpPr/>
          <p:nvPr/>
        </p:nvSpPr>
        <p:spPr>
          <a:xfrm rot="5400000">
            <a:off x="10107940" y="1972520"/>
            <a:ext cx="6987520" cy="2819401"/>
          </a:xfrm>
          <a:prstGeom prst="rect">
            <a:avLst/>
          </a:prstGeom>
          <a:solidFill>
            <a:srgbClr val="E6E6E6"/>
          </a:solidFill>
          <a:ln w="12700" cap="flat" cmpd="sng">
            <a:solidFill>
              <a:srgbClr val="E6E6E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1"/>
          <p:cNvSpPr/>
          <p:nvPr/>
        </p:nvSpPr>
        <p:spPr>
          <a:xfrm>
            <a:off x="-3246401" y="-426720"/>
            <a:ext cx="3246401" cy="8078569"/>
          </a:xfrm>
          <a:prstGeom prst="rect">
            <a:avLst/>
          </a:prstGeom>
          <a:solidFill>
            <a:srgbClr val="E6E6E6"/>
          </a:solidFill>
          <a:ln w="12700" cap="flat" cmpd="sng">
            <a:solidFill>
              <a:srgbClr val="E6E6E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11"/>
          <p:cNvSpPr txBox="1"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50"/>
              <a:buFont typeface="Varela Round"/>
              <a:buNone/>
              <a:defRPr sz="4950" b="1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subTitle" idx="1"/>
          </p:nvPr>
        </p:nvSpPr>
        <p:spPr>
          <a:xfrm>
            <a:off x="696000" y="2882139"/>
            <a:ext cx="10800000" cy="55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sz="27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2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21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ctr" rtl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24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55600" algn="r" rtl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42900" algn="r" rtl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42900" algn="r" rtl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/>
          <p:nvPr/>
        </p:nvSpPr>
        <p:spPr>
          <a:xfrm>
            <a:off x="-162211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 sz="1350" b="0" i="0" u="none" strike="noStrike" cap="non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sz="1350" b="0" i="0" u="none" strike="noStrike" cap="non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מונה עם כיתוב" type="picTx">
  <p:cSld name="PICTURE_WITH_CAPTION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טקסט אנכי" type="vertTx">
  <p:cSld name="VERTICAL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אנכית וטקסט" type="vertTitleAndTx">
  <p:cSld name="VERTICAL_TITLE_AND_VERTICAL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ריק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קופית כותרת" type="title">
  <p:cSld name="TITL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מקטע עליונה" type="secHead">
  <p:cSld name="SECTION_HEADER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ני תכנים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וואה" type="twoTxTwoObj">
  <p:cSld name="TWO_OBJECTS_WITH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וכן עם כיתוב" type="objTx">
  <p:cSld name="OBJECT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 txBox="1"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ארגון צרכי הידע בארגון- 5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"/>
          <p:cNvSpPr txBox="1">
            <a:spLocks noGrp="1"/>
          </p:cNvSpPr>
          <p:nvPr>
            <p:ph type="subTitle" idx="1"/>
          </p:nvPr>
        </p:nvSpPr>
        <p:spPr>
          <a:xfrm>
            <a:off x="696000" y="2882139"/>
            <a:ext cx="10800000" cy="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/>
          <a:p>
            <a:pPr marL="228600" lvl="0" indent="-228600" algn="ctr" rtl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 txBox="1">
            <a:spLocks noGrp="1"/>
          </p:cNvSpPr>
          <p:nvPr>
            <p:ph type="body" idx="2"/>
          </p:nvPr>
        </p:nvSpPr>
        <p:spPr>
          <a:xfrm>
            <a:off x="2046000" y="3557250"/>
            <a:ext cx="8100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57175" lvl="0" indent="-25717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אורטל שמלץ – מנכ"לית אורטל ניהול ידע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7175" lvl="0" indent="-257175" algn="ctr" rtl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18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"/>
          <p:cNvSpPr/>
          <p:nvPr/>
        </p:nvSpPr>
        <p:spPr>
          <a:xfrm>
            <a:off x="12257549" y="1333066"/>
            <a:ext cx="1708309" cy="497900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שקופית זו היא חובה</a:t>
            </a:r>
            <a:endParaRPr sz="1800" b="0" i="0" u="none" strike="noStrike" cap="non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2"/>
          <p:cNvSpPr/>
          <p:nvPr/>
        </p:nvSpPr>
        <p:spPr>
          <a:xfrm>
            <a:off x="12257548" y="1907826"/>
            <a:ext cx="1708309" cy="2231298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מלאו את פרטי השיעור, המקצוע והמורה .</a:t>
            </a:r>
            <a:endParaRPr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(אין צורך להשאיר את הכיתובים "שם השיעור" , "המקצוע", מחקו אותם וכתבו רק את הפרטים עצמם). </a:t>
            </a:r>
            <a:endParaRPr sz="1800" b="0" i="0" u="none" strike="noStrike" cap="non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127" name="Google Shape;12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7219" y="1395566"/>
            <a:ext cx="1571625" cy="950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"/>
          <p:cNvSpPr txBox="1"/>
          <p:nvPr/>
        </p:nvSpPr>
        <p:spPr>
          <a:xfrm>
            <a:off x="2135189" y="333375"/>
            <a:ext cx="81375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Noto Sans Symbols"/>
              <a:buNone/>
            </a:pPr>
            <a:r>
              <a:rPr lang="iw-IL" sz="4400" b="1" i="0" u="none" strike="noStrike" cap="none">
                <a:solidFill>
                  <a:schemeClr val="dk1"/>
                </a:solidFill>
              </a:rPr>
              <a:t>שיטות לאיסוף מידע</a:t>
            </a:r>
            <a:endParaRPr/>
          </a:p>
        </p:txBody>
      </p:sp>
      <p:sp>
        <p:nvSpPr>
          <p:cNvPr id="133" name="Google Shape;133;p3"/>
          <p:cNvSpPr/>
          <p:nvPr/>
        </p:nvSpPr>
        <p:spPr>
          <a:xfrm>
            <a:off x="2279651" y="1101725"/>
            <a:ext cx="7561263" cy="958850"/>
          </a:xfrm>
          <a:prstGeom prst="roundRect">
            <a:avLst>
              <a:gd name="adj" fmla="val 16667"/>
            </a:avLst>
          </a:prstGeom>
          <a:solidFill>
            <a:srgbClr val="EDEDED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שאלון</a:t>
            </a:r>
            <a:endParaRPr/>
          </a:p>
          <a:p>
            <a:pPr marL="0" marR="0" lvl="0" indent="0" algn="r" rtl="1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שימושי כאשר יש מידע רב, הארגון מבוזר וגדול. "דורש" מאמץ ומחויבות מצד הממלא, והמידע מתועד וזמין.</a:t>
            </a:r>
            <a:endParaRPr sz="1800" b="0" i="0" u="none" strike="noStrike" cap="non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4" name="Google Shape;134;p3"/>
          <p:cNvSpPr/>
          <p:nvPr/>
        </p:nvSpPr>
        <p:spPr>
          <a:xfrm>
            <a:off x="2282826" y="2216151"/>
            <a:ext cx="7561263" cy="1247775"/>
          </a:xfrm>
          <a:prstGeom prst="roundRect">
            <a:avLst>
              <a:gd name="adj" fmla="val 16667"/>
            </a:avLst>
          </a:prstGeom>
          <a:solidFill>
            <a:srgbClr val="EDEDED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ראיון</a:t>
            </a:r>
            <a:endParaRPr/>
          </a:p>
          <a:p>
            <a:pPr marL="0" marR="0" lvl="0" indent="0" algn="r" rtl="1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שימושי בעבודה עם מנהלים או בעלי תפקיד מרכזיים, מיצר מחויבות משותפת. מאפשר התמודדות עם התנגדויות בזמן אמת. מאפשר גמישות  והעמקה.</a:t>
            </a:r>
            <a:endParaRPr sz="1800" b="0" i="0" u="none" strike="noStrike" cap="non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2301876" y="3619500"/>
            <a:ext cx="7561263" cy="960438"/>
          </a:xfrm>
          <a:prstGeom prst="roundRect">
            <a:avLst>
              <a:gd name="adj" fmla="val 16667"/>
            </a:avLst>
          </a:prstGeom>
          <a:solidFill>
            <a:srgbClr val="EDEDED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002060"/>
                </a:solidFill>
              </a:rPr>
              <a:t>קבוצת מיקוד</a:t>
            </a:r>
            <a:endParaRPr/>
          </a:p>
          <a:p>
            <a:pPr marL="0" marR="0" lvl="0" indent="0" algn="r" rtl="1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None/>
            </a:pPr>
            <a:r>
              <a:rPr lang="iw-IL" sz="1800" i="0" u="none" strike="noStrike" cap="none">
                <a:solidFill>
                  <a:srgbClr val="002060"/>
                </a:solidFill>
              </a:rPr>
              <a:t>שימושית כאשר יש בעלי תפקיד דומים רבים וצורך בסיעור מוחות. יוצרת נראות ארגונית. עשויה להציף נושאים נוספים.</a:t>
            </a:r>
            <a:endParaRPr sz="1800" i="0" u="none" strike="noStrike" cap="none">
              <a:solidFill>
                <a:srgbClr val="002060"/>
              </a:solidFill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2319338" y="4733925"/>
            <a:ext cx="7561262" cy="998538"/>
          </a:xfrm>
          <a:prstGeom prst="roundRect">
            <a:avLst>
              <a:gd name="adj" fmla="val 16667"/>
            </a:avLst>
          </a:prstGeom>
          <a:solidFill>
            <a:srgbClr val="EDEDED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חומר כתוב</a:t>
            </a:r>
            <a:endParaRPr/>
          </a:p>
          <a:p>
            <a:pPr marL="0" marR="0" lvl="0" indent="0" algn="r" rtl="1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שימושי בהיכרות מעמיקה עם </a:t>
            </a:r>
            <a:r>
              <a:rPr lang="iw-IL" sz="1800" b="0" i="0" u="sng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המידע</a:t>
            </a:r>
            <a:r>
              <a:rPr lang="iw-IL" sz="1800" b="0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 הארגוני, ללא תלות באדם</a:t>
            </a:r>
            <a:endParaRPr/>
          </a:p>
          <a:p>
            <a:pPr marL="0" marR="0" lvl="0" indent="0" algn="r" rtl="1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זה או אחר. כאשר תחום התוכן נרחב ויש צורך במידע מקדים</a:t>
            </a:r>
            <a:endParaRPr sz="1800" b="0" i="0" u="none" strike="noStrike" cap="non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7" name="Google Shape;137;p3"/>
          <p:cNvSpPr/>
          <p:nvPr/>
        </p:nvSpPr>
        <p:spPr>
          <a:xfrm>
            <a:off x="2319338" y="5876926"/>
            <a:ext cx="7561262" cy="576263"/>
          </a:xfrm>
          <a:prstGeom prst="roundRect">
            <a:avLst>
              <a:gd name="adj" fmla="val 16667"/>
            </a:avLst>
          </a:prstGeom>
          <a:solidFill>
            <a:srgbClr val="EDEDED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מערכות</a:t>
            </a:r>
            <a:endParaRPr/>
          </a:p>
          <a:p>
            <a:pPr marL="0" marR="0" lvl="0" indent="0" algn="r" rtl="1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שימושי כאשר מעוניינים לאתר נתונים ומידע תפעולי, מערכתי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4"/>
          <p:cNvSpPr txBox="1">
            <a:spLocks noGrp="1"/>
          </p:cNvSpPr>
          <p:nvPr>
            <p:ph type="body" idx="4294967295"/>
          </p:nvPr>
        </p:nvSpPr>
        <p:spPr>
          <a:xfrm>
            <a:off x="2438400" y="20097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2D17"/>
              </a:buClr>
              <a:buSzPts val="6000"/>
              <a:buNone/>
            </a:pPr>
            <a:r>
              <a:rPr lang="iw-IL" sz="6000" b="1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שאילת שאלות</a:t>
            </a:r>
            <a:endParaRPr sz="60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2305539" y="889001"/>
            <a:ext cx="758092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4000" b="1" i="0" u="none" strike="noStrike" cap="none">
                <a:solidFill>
                  <a:srgbClr val="452D17"/>
                </a:solidFill>
              </a:rPr>
              <a:t>טכנולוגיה מתקדמת לאיתור צרכים </a:t>
            </a:r>
            <a:endParaRPr/>
          </a:p>
        </p:txBody>
      </p:sp>
      <p:pic>
        <p:nvPicPr>
          <p:cNvPr id="145" name="Google Shape;145;p4" descr="שן הארי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43475" y="3454400"/>
            <a:ext cx="2833688" cy="2833688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4"/>
          <p:cNvSpPr/>
          <p:nvPr/>
        </p:nvSpPr>
        <p:spPr>
          <a:xfrm>
            <a:off x="1774825" y="4724400"/>
            <a:ext cx="1441450" cy="181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5"/>
          <p:cNvSpPr txBox="1">
            <a:spLocks noGrp="1"/>
          </p:cNvSpPr>
          <p:nvPr>
            <p:ph type="body" idx="4294967295"/>
          </p:nvPr>
        </p:nvSpPr>
        <p:spPr>
          <a:xfrm>
            <a:off x="2438400" y="20097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2D17"/>
              </a:buClr>
              <a:buSzPts val="3200"/>
              <a:buChar char="•"/>
            </a:pPr>
            <a:r>
              <a:rPr lang="iw-IL" sz="3200" b="1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פענוח מצבים ויצירת בהירות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2D17"/>
              </a:buClr>
              <a:buSzPts val="3200"/>
              <a:buChar char="•"/>
            </a:pPr>
            <a:r>
              <a:rPr lang="iw-IL" sz="3200" b="1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פיתוח חשיבה רפלקטיבית וביקורתית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2D17"/>
              </a:buClr>
              <a:buSzPts val="3200"/>
              <a:buChar char="•"/>
            </a:pPr>
            <a:r>
              <a:rPr lang="iw-IL" sz="3200" b="1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עידוד לחשיבה פורצת דרך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2D17"/>
              </a:buClr>
              <a:buSzPts val="3200"/>
              <a:buChar char="•"/>
            </a:pPr>
            <a:r>
              <a:rPr lang="iw-IL" sz="3200" b="1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נקודת מבט צנועה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54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3756720" y="765176"/>
            <a:ext cx="606127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5400" b="1" i="0" u="none" strike="noStrike" cap="none">
                <a:solidFill>
                  <a:srgbClr val="452D17"/>
                </a:solidFill>
              </a:rPr>
              <a:t>למה לשאול שאלות?</a:t>
            </a:r>
            <a:endParaRPr sz="5400" b="1" i="0" u="none" strike="noStrike" cap="none">
              <a:solidFill>
                <a:srgbClr val="452D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6"/>
          <p:cNvSpPr txBox="1">
            <a:spLocks noGrp="1"/>
          </p:cNvSpPr>
          <p:nvPr>
            <p:ph type="body" idx="4294967295"/>
          </p:nvPr>
        </p:nvSpPr>
        <p:spPr>
          <a:xfrm>
            <a:off x="2438400" y="20097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794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iw-IL" sz="4400" b="1">
                <a:latin typeface="Arial"/>
                <a:ea typeface="Arial"/>
                <a:cs typeface="Arial"/>
                <a:sym typeface="Arial"/>
              </a:rPr>
              <a:t>מי </a:t>
            </a:r>
            <a:r>
              <a:rPr lang="iw-IL" sz="3200" b="1">
                <a:latin typeface="Arial"/>
                <a:ea typeface="Arial"/>
                <a:cs typeface="Arial"/>
                <a:sym typeface="Arial"/>
              </a:rPr>
              <a:t>צריך לדעת?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794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iw-IL" sz="4400" b="1">
                <a:latin typeface="Arial"/>
                <a:ea typeface="Arial"/>
                <a:cs typeface="Arial"/>
                <a:sym typeface="Arial"/>
              </a:rPr>
              <a:t>מה </a:t>
            </a:r>
            <a:r>
              <a:rPr lang="iw-IL" sz="3200" b="1">
                <a:latin typeface="Arial"/>
                <a:ea typeface="Arial"/>
                <a:cs typeface="Arial"/>
                <a:sym typeface="Arial"/>
              </a:rPr>
              <a:t>צריך לדעת?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794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iw-IL" sz="4400" b="1">
                <a:latin typeface="Arial"/>
                <a:ea typeface="Arial"/>
                <a:cs typeface="Arial"/>
                <a:sym typeface="Arial"/>
              </a:rPr>
              <a:t>מתי </a:t>
            </a:r>
            <a:r>
              <a:rPr lang="iw-IL" sz="3200" b="1">
                <a:latin typeface="Arial"/>
                <a:ea typeface="Arial"/>
                <a:cs typeface="Arial"/>
                <a:sym typeface="Arial"/>
              </a:rPr>
              <a:t>צריך לדעת?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794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iw-IL" sz="4400" b="1">
                <a:latin typeface="Arial"/>
                <a:ea typeface="Arial"/>
                <a:cs typeface="Arial"/>
                <a:sym typeface="Arial"/>
              </a:rPr>
              <a:t>לשם מה </a:t>
            </a:r>
            <a:r>
              <a:rPr lang="iw-IL" sz="3200" b="1">
                <a:latin typeface="Arial"/>
                <a:ea typeface="Arial"/>
                <a:cs typeface="Arial"/>
                <a:sym typeface="Arial"/>
              </a:rPr>
              <a:t>צריך לדעת?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794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iw-IL" sz="4400" b="1">
                <a:latin typeface="Arial"/>
                <a:ea typeface="Arial"/>
                <a:cs typeface="Arial"/>
                <a:sym typeface="Arial"/>
              </a:rPr>
              <a:t>באיזה אופן </a:t>
            </a:r>
            <a:r>
              <a:rPr lang="iw-IL" sz="3200" b="1">
                <a:latin typeface="Arial"/>
                <a:ea typeface="Arial"/>
                <a:cs typeface="Arial"/>
                <a:sym typeface="Arial"/>
              </a:rPr>
              <a:t>רוצה לדעת?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794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iw-IL" sz="4400" b="1">
                <a:latin typeface="Arial"/>
                <a:ea typeface="Arial"/>
                <a:cs typeface="Arial"/>
                <a:sym typeface="Arial"/>
              </a:rPr>
              <a:t>היכן</a:t>
            </a:r>
            <a:r>
              <a:rPr lang="iw-IL" sz="3200" b="1">
                <a:latin typeface="Arial"/>
                <a:ea typeface="Arial"/>
                <a:cs typeface="Arial"/>
                <a:sym typeface="Arial"/>
              </a:rPr>
              <a:t> נמצאת הדעת?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54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6"/>
          <p:cNvSpPr/>
          <p:nvPr/>
        </p:nvSpPr>
        <p:spPr>
          <a:xfrm>
            <a:off x="3755119" y="765175"/>
            <a:ext cx="606448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5400" b="1" i="0" u="none" strike="noStrike" cap="none">
                <a:solidFill>
                  <a:srgbClr val="452D17"/>
                </a:solidFill>
              </a:rPr>
              <a:t>מודל שאלת המפתח</a:t>
            </a:r>
            <a:endParaRPr sz="5400" b="1" i="0" u="none" strike="noStrike" cap="none">
              <a:solidFill>
                <a:srgbClr val="452D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7"/>
          <p:cNvSpPr txBox="1">
            <a:spLocks noGrp="1"/>
          </p:cNvSpPr>
          <p:nvPr>
            <p:ph type="body" idx="4294967295"/>
          </p:nvPr>
        </p:nvSpPr>
        <p:spPr>
          <a:xfrm>
            <a:off x="1706564" y="1974851"/>
            <a:ext cx="8961437" cy="45259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w-IL" b="1">
                <a:latin typeface="Arial"/>
                <a:ea typeface="Arial"/>
                <a:cs typeface="Arial"/>
                <a:sym typeface="Arial"/>
              </a:rPr>
              <a:t>בחרו אדם שנגיש לכם לצורך תשאול.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w-IL" b="1">
                <a:latin typeface="Arial"/>
                <a:ea typeface="Arial"/>
                <a:cs typeface="Arial"/>
                <a:sym typeface="Arial"/>
              </a:rPr>
              <a:t>הכינו שאלות המבוססות על מודל שאלת המפתח.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w-IL" b="1">
                <a:latin typeface="Arial"/>
                <a:ea typeface="Arial"/>
                <a:cs typeface="Arial"/>
                <a:sym typeface="Arial"/>
              </a:rPr>
              <a:t>מטרת הריאיון להבין מה הם האתגרים בניהול הידע בתפקיד שלו (איזה ידע חסר? או לא נגיש?)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w-IL" b="1">
                <a:latin typeface="Arial"/>
                <a:ea typeface="Arial"/>
                <a:cs typeface="Arial"/>
                <a:sym typeface="Arial"/>
              </a:rPr>
              <a:t>תעדו את התשובות ונסו לאתר 2-3 צרכים מרכזיים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7"/>
          <p:cNvSpPr/>
          <p:nvPr/>
        </p:nvSpPr>
        <p:spPr>
          <a:xfrm>
            <a:off x="6020696" y="765175"/>
            <a:ext cx="3722493" cy="1224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5400" b="1" i="0" u="none" strike="noStrike" cap="none">
                <a:solidFill>
                  <a:srgbClr val="452D17"/>
                </a:solidFill>
              </a:rPr>
              <a:t>אתגר לימודי</a:t>
            </a:r>
            <a:endParaRPr sz="5400" b="1" i="0" u="none" strike="noStrike" cap="none">
              <a:solidFill>
                <a:srgbClr val="452D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8"/>
          <p:cNvPicPr preferRelativeResize="0"/>
          <p:nvPr/>
        </p:nvPicPr>
        <p:blipFill rotWithShape="1">
          <a:blip r:embed="rId3">
            <a:alphaModFix/>
          </a:blip>
          <a:srcRect l="39172" r="34233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8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5350" marR="0" lvl="0" indent="0" algn="just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i="0" u="none" strike="noStrike" cap="none">
                <a:solidFill>
                  <a:srgbClr val="192A72"/>
                </a:solidFill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 i="0" u="none" strike="noStrike" cap="none">
              <a:solidFill>
                <a:srgbClr val="192A72"/>
              </a:solidFill>
            </a:endParaRPr>
          </a:p>
        </p:txBody>
      </p:sp>
      <p:sp>
        <p:nvSpPr>
          <p:cNvPr id="174" name="Google Shape;174;p8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1" i="0" u="none" strike="noStrike" cap="none">
                <a:solidFill>
                  <a:srgbClr val="192A72"/>
                </a:solidFill>
              </a:rPr>
              <a:t>שימוש ביצירות מוגנות בזכויות יוצרים ואיתור בעלי זכויות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מסך רחב</PresentationFormat>
  <Paragraphs>40</Paragraphs>
  <Slides>7</Slides>
  <Notes>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Varela Round</vt:lpstr>
      <vt:lpstr>Noto Sans Symbols</vt:lpstr>
      <vt:lpstr>Arial</vt:lpstr>
      <vt:lpstr>Calibri</vt:lpstr>
      <vt:lpstr>ערכת נושא Office</vt:lpstr>
      <vt:lpstr>ארגון צרכי הידע בארגון- 5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ארגון צרכי הידע בארגון- 5 </dc:title>
  <dc:creator>MOEUser</dc:creator>
  <cp:lastModifiedBy>Avi Marzuk</cp:lastModifiedBy>
  <cp:revision>1</cp:revision>
  <dcterms:created xsi:type="dcterms:W3CDTF">2021-03-21T10:10:30Z</dcterms:created>
  <dcterms:modified xsi:type="dcterms:W3CDTF">2023-07-03T12:23:24Z</dcterms:modified>
</cp:coreProperties>
</file>