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8"/>
  </p:notesMasterIdLst>
  <p:sldIdLst>
    <p:sldId id="273" r:id="rId2"/>
    <p:sldId id="258" r:id="rId3"/>
    <p:sldId id="259" r:id="rId4"/>
    <p:sldId id="272" r:id="rId5"/>
    <p:sldId id="274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ssistant" panose="020B0604020202020204" charset="-79"/>
      <p:regular r:id="rId13"/>
      <p:bold r:id="rId14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72291" autoAdjust="0"/>
  </p:normalViewPr>
  <p:slideViewPr>
    <p:cSldViewPr snapToGrid="0">
      <p:cViewPr varScale="1">
        <p:scale>
          <a:sx n="53" d="100"/>
          <a:sy n="53" d="100"/>
        </p:scale>
        <p:origin x="13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1854011E-1BFE-4259-A219-CAE00923B76E}" type="datetimeFigureOut">
              <a:rPr lang="he-IL" smtClean="0"/>
              <a:pPr/>
              <a:t>כ"ח/אלול/תש"ף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 smtClean="0"/>
              <a:t>ערוך סגנונות טקסט של תבנית בסיס</a:t>
            </a:r>
          </a:p>
          <a:p>
            <a:pPr lvl="1"/>
            <a:r>
              <a:rPr lang="he-IL" dirty="0" smtClean="0"/>
              <a:t>רמה שניה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8253A02A-05AD-45EB-BC1F-868176F298C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7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50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r" rtl="1">
              <a:buNone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מהפיכת המידע לא פסחה על מערכת החינוך – בשנים האחרונות מנוהלים יותר ויותר נתונים אודות היבטים מנהליים, פדגוגיים ואחרים במערכות מידע שונות.</a:t>
            </a:r>
          </a:p>
          <a:p>
            <a:pPr marL="152396" indent="0" algn="r" rtl="1">
              <a:buNone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המידע המנוהל בתוכנות לניהול פדגוגי ובמערכות למידה דיגיטלית מוסיפות מידע חיוני אודות התלמיד שעשוי לסייע בהתאמת המענים הלימודיים לצרכי התלמיד הספציפיים. </a:t>
            </a:r>
          </a:p>
          <a:p>
            <a:pPr marL="152396" indent="0" algn="r" rtl="1">
              <a:buNone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ברמה המערכתית, מידע זה עשוי לשרת אותנו בבחינת אפקטיביות של מענים שונים, בצמצום פערים ובאיתורם המוקדם, בזיהוי מצבי סיכון ובמשימות חשובות נוספות.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485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sz="1200" b="1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תשתית טכנולוגית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– על מנת לקדם מיזמים מבוססי נתונים נדרשת תשתית טכנולוגית מתאימה (מחסן נתונים, כלי </a:t>
            </a:r>
            <a:r>
              <a:rPr lang="he-IL" sz="1200" dirty="0" err="1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אנליטיקה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, כלים </a:t>
            </a:r>
            <a:r>
              <a:rPr lang="he-IL" sz="1200" dirty="0" err="1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להנגשת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המידע).  </a:t>
            </a:r>
          </a:p>
          <a:p>
            <a:pPr algn="r" rtl="1">
              <a:lnSpc>
                <a:spcPct val="150000"/>
              </a:lnSpc>
            </a:pPr>
            <a:r>
              <a:rPr lang="he-IL" sz="1200" b="1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הגנת הפרטיות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– מיזמים מבוססי נתונים העוסקים בפרטים חייבים לקחת בחשבון היבטי הגנת הפרטיות ולהבטיח את פרטיותם של תלמידים ומורים. </a:t>
            </a:r>
          </a:p>
          <a:p>
            <a:pPr algn="r" rtl="1">
              <a:lnSpc>
                <a:spcPct val="150000"/>
              </a:lnSpc>
            </a:pPr>
            <a:r>
              <a:rPr lang="he-IL" sz="1200" b="1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הון אנושי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– כדי לפתח כלים מתקדמים יש צורך בהון אנושי מתאים (מדעני נתונים, מומחים לאינטגרציה של מידע, מומחים </a:t>
            </a:r>
            <a:r>
              <a:rPr lang="he-IL" sz="1200" dirty="0" err="1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להנגשת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מידע וכיו"ב). </a:t>
            </a:r>
          </a:p>
          <a:p>
            <a:pPr algn="r" rtl="1">
              <a:lnSpc>
                <a:spcPct val="150000"/>
              </a:lnSpc>
            </a:pPr>
            <a:r>
              <a:rPr lang="he-IL" sz="1200" b="1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שותפות ארגונית רוחבית </a:t>
            </a:r>
            <a:r>
              <a:rPr lang="he-IL" sz="1200" dirty="0" smtClean="0">
                <a:solidFill>
                  <a:schemeClr val="accent3">
                    <a:lumMod val="7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– על מנת לקדם כלים בתחום זה נדרשת שותפות רוחבית, הן במידע והן בהגדרת המונחים.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906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47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39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3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52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fld id="{C850D83A-AC5C-4AAA-BF43-FBB569E7BF21}" type="datetimeFigureOut">
              <a:rPr lang="he-IL" smtClean="0"/>
              <a:pPr/>
              <a:t>כ"ח/אלול/תש"ף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379-76EB-4649-83D9-1A5ED42688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8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fld id="{4E7438E1-117D-44FB-AC24-B79D899BA877}" type="datetimeFigureOut">
              <a:rPr lang="he-IL" smtClean="0"/>
              <a:pPr/>
              <a:t>כ"ח/אלול/תש"ף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5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898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-596286" y="2932551"/>
            <a:ext cx="10028913" cy="36586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 rtl="1"/>
            <a:r>
              <a:rPr lang="he-IL" sz="6000" b="1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>פרויקט </a:t>
            </a:r>
            <a:r>
              <a:rPr lang="he-IL" sz="6000" b="1" kern="1200" dirty="0">
                <a:solidFill>
                  <a:schemeClr val="bg1"/>
                </a:solidFill>
                <a:cs typeface="Assistant" panose="00000500000000000000" pitchFamily="2" charset="-79"/>
              </a:rPr>
              <a:t>הסדרת מערך </a:t>
            </a:r>
            <a:r>
              <a:rPr lang="he-IL" sz="6000" b="1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>המידע</a:t>
            </a:r>
            <a:r>
              <a:rPr lang="he-IL" sz="5333" b="1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5333" b="1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3200" kern="1200" dirty="0">
                <a:solidFill>
                  <a:schemeClr val="bg1"/>
                </a:solidFill>
                <a:cs typeface="Assistant" panose="00000500000000000000" pitchFamily="2" charset="-79"/>
              </a:rPr>
              <a:t>הפוטנציאל בשימוש מושכל בנתונים בשדה החינוך</a:t>
            </a:r>
            <a:r>
              <a:rPr lang="he-IL" sz="2800" kern="1200" dirty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2800" kern="1200" dirty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>רותי רווה ואביב ניר</a:t>
            </a:r>
            <a:b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 panose="00000500000000000000" pitchFamily="2" charset="-79"/>
              </a:rPr>
              <a:t>ספטמבר </a:t>
            </a:r>
            <a:r>
              <a:rPr lang="he-IL" sz="2800" kern="1200" dirty="0">
                <a:solidFill>
                  <a:schemeClr val="bg1"/>
                </a:solidFill>
                <a:cs typeface="Assistant" panose="00000500000000000000" pitchFamily="2" charset="-79"/>
              </a:rPr>
              <a:t>2020</a:t>
            </a:r>
            <a:r>
              <a:rPr lang="he-IL" sz="3000" b="1" kern="1200" dirty="0">
                <a:solidFill>
                  <a:schemeClr val="bg1"/>
                </a:solidFill>
                <a:cs typeface="Assistant" panose="00000500000000000000" pitchFamily="2" charset="-79"/>
              </a:rPr>
              <a:t/>
            </a:r>
            <a:br>
              <a:rPr lang="he-IL" sz="3000" b="1" kern="1200" dirty="0">
                <a:solidFill>
                  <a:schemeClr val="bg1"/>
                </a:solidFill>
                <a:cs typeface="Assistant" panose="00000500000000000000" pitchFamily="2" charset="-79"/>
              </a:rPr>
            </a:br>
            <a:r>
              <a:rPr lang="he-IL" sz="7200" b="1" dirty="0">
                <a:cs typeface="Assistant" panose="00000500000000000000" pitchFamily="2" charset="-79"/>
              </a:rPr>
              <a:t/>
            </a:r>
            <a:br>
              <a:rPr lang="he-IL" sz="7200" b="1" dirty="0">
                <a:cs typeface="Assistant" panose="00000500000000000000" pitchFamily="2" charset="-79"/>
              </a:rPr>
            </a:br>
            <a:endParaRPr sz="3733" kern="1200" dirty="0">
              <a:cs typeface="Assistant" panose="00000500000000000000" pitchFamily="2" charset="-79"/>
            </a:endParaRPr>
          </a:p>
        </p:txBody>
      </p:sp>
      <p:pic>
        <p:nvPicPr>
          <p:cNvPr id="1026" name="Picture 2" descr="C:\Users\user\Desktop\לוגו משרד החינוך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" y="45956"/>
            <a:ext cx="1993692" cy="21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37040" y="1965185"/>
            <a:ext cx="9983755" cy="39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עידן המידע בחינוך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הזדמנויות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אתגרים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849828" y="164637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על מה נדבר?</a:t>
            </a:r>
            <a:endParaRPr lang="he-IL" kern="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9087" y="-40446"/>
            <a:ext cx="9014800" cy="1143200"/>
          </a:xfrm>
        </p:spPr>
        <p:txBody>
          <a:bodyPr/>
          <a:lstStyle/>
          <a:p>
            <a:pPr algn="r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עידן המידע בחינוך 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85F7BAB-14C3-481D-A379-4BA573FD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45" y="4319317"/>
            <a:ext cx="2337192" cy="268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מעוגל 11"/>
          <p:cNvSpPr/>
          <p:nvPr/>
        </p:nvSpPr>
        <p:spPr>
          <a:xfrm>
            <a:off x="7748919" y="2155726"/>
            <a:ext cx="2412000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השפעת מהפיכת המידע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2358566" y="2155725"/>
            <a:ext cx="5172460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איסוף נתונים מגוונים ורבים יותר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3739194" y="4904842"/>
            <a:ext cx="2411205" cy="893135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מערכות מידע משרדיות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2358566" y="3701700"/>
            <a:ext cx="5172460" cy="893135"/>
            <a:chOff x="2314163" y="3622188"/>
            <a:chExt cx="5172460" cy="893135"/>
          </a:xfrm>
          <a:solidFill>
            <a:srgbClr val="FFC000"/>
          </a:solidFill>
        </p:grpSpPr>
        <p:sp>
          <p:nvSpPr>
            <p:cNvPr id="14" name="מלבן מעוגל 13"/>
            <p:cNvSpPr/>
            <p:nvPr/>
          </p:nvSpPr>
          <p:spPr>
            <a:xfrm>
              <a:off x="5075418" y="3622188"/>
              <a:ext cx="2411205" cy="893135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תוכנות לניהול פדגוגי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2314163" y="3622188"/>
              <a:ext cx="2411205" cy="893135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מערכות למידה דיגיטלית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5947" y="0"/>
            <a:ext cx="9014800" cy="1143200"/>
          </a:xfrm>
        </p:spPr>
        <p:txBody>
          <a:bodyPr/>
          <a:lstStyle/>
          <a:p>
            <a:pPr algn="r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הזדמנויות 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751466" y="1629455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למידה מותאמת אישית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735714" y="1629455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איתור מצבי סיכון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751466" y="4190752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בחינת אפקטיביות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735714" y="4190752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פיתוח הון אנושי איכותי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Google Shape;990;p38">
            <a:extLst>
              <a:ext uri="{FF2B5EF4-FFF2-40B4-BE49-F238E27FC236}">
                <a16:creationId xmlns:a16="http://schemas.microsoft.com/office/drawing/2014/main" id="{91657904-1520-458E-9AFE-AECE4A0825B4}"/>
              </a:ext>
            </a:extLst>
          </p:cNvPr>
          <p:cNvSpPr/>
          <p:nvPr/>
        </p:nvSpPr>
        <p:spPr>
          <a:xfrm>
            <a:off x="6911657" y="5108999"/>
            <a:ext cx="1171546" cy="108065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Google Shape;979;p38">
            <a:extLst>
              <a:ext uri="{FF2B5EF4-FFF2-40B4-BE49-F238E27FC236}">
                <a16:creationId xmlns:a16="http://schemas.microsoft.com/office/drawing/2014/main" id="{1B37D1E3-801A-4A08-866C-05C776B453AD}"/>
              </a:ext>
            </a:extLst>
          </p:cNvPr>
          <p:cNvSpPr/>
          <p:nvPr/>
        </p:nvSpPr>
        <p:spPr>
          <a:xfrm>
            <a:off x="2977718" y="5242176"/>
            <a:ext cx="1007919" cy="814300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7" name="Google Shape;938;p38">
            <a:extLst>
              <a:ext uri="{FF2B5EF4-FFF2-40B4-BE49-F238E27FC236}">
                <a16:creationId xmlns:a16="http://schemas.microsoft.com/office/drawing/2014/main" id="{7C170746-BC74-4CBD-90FA-590FBB3D7E26}"/>
              </a:ext>
            </a:extLst>
          </p:cNvPr>
          <p:cNvSpPr/>
          <p:nvPr/>
        </p:nvSpPr>
        <p:spPr>
          <a:xfrm>
            <a:off x="6724346" y="2680879"/>
            <a:ext cx="1546168" cy="730062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8" name="Google Shape;452;p63">
            <a:extLst>
              <a:ext uri="{FF2B5EF4-FFF2-40B4-BE49-F238E27FC236}">
                <a16:creationId xmlns:a16="http://schemas.microsoft.com/office/drawing/2014/main" id="{7169E7CB-642B-4628-A862-79B23411C373}"/>
              </a:ext>
            </a:extLst>
          </p:cNvPr>
          <p:cNvSpPr/>
          <p:nvPr/>
        </p:nvSpPr>
        <p:spPr>
          <a:xfrm>
            <a:off x="2841598" y="2680879"/>
            <a:ext cx="1280160" cy="75409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783"/>
            <a:endParaRPr sz="1050" dirty="0">
              <a:solidFill>
                <a:srgbClr val="2F2B2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5947" y="0"/>
            <a:ext cx="9014800" cy="1143200"/>
          </a:xfrm>
        </p:spPr>
        <p:txBody>
          <a:bodyPr/>
          <a:lstStyle/>
          <a:p>
            <a:pPr algn="r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אתגרים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751466" y="1629455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תשתית טכנולוגית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735714" y="1629455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הגנת הפרטיות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751466" y="4190752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שותפות ארגונית רוחבית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735714" y="4190752"/>
            <a:ext cx="3491928" cy="210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 sz="2500" dirty="0" smtClean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הון אנושי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Google Shape;979;p38">
            <a:extLst>
              <a:ext uri="{FF2B5EF4-FFF2-40B4-BE49-F238E27FC236}">
                <a16:creationId xmlns:a16="http://schemas.microsoft.com/office/drawing/2014/main" id="{1B37D1E3-801A-4A08-866C-05C776B453AD}"/>
              </a:ext>
            </a:extLst>
          </p:cNvPr>
          <p:cNvSpPr/>
          <p:nvPr/>
        </p:nvSpPr>
        <p:spPr>
          <a:xfrm>
            <a:off x="2977718" y="5242176"/>
            <a:ext cx="1007919" cy="814300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8" name="Google Shape;452;p63">
            <a:extLst>
              <a:ext uri="{FF2B5EF4-FFF2-40B4-BE49-F238E27FC236}">
                <a16:creationId xmlns:a16="http://schemas.microsoft.com/office/drawing/2014/main" id="{7169E7CB-642B-4628-A862-79B23411C373}"/>
              </a:ext>
            </a:extLst>
          </p:cNvPr>
          <p:cNvSpPr/>
          <p:nvPr/>
        </p:nvSpPr>
        <p:spPr>
          <a:xfrm>
            <a:off x="2841598" y="2680879"/>
            <a:ext cx="1280160" cy="75409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783"/>
            <a:endParaRPr sz="1050" dirty="0">
              <a:solidFill>
                <a:srgbClr val="2F2B2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2" name="Google Shape;345;p38"/>
          <p:cNvSpPr/>
          <p:nvPr/>
        </p:nvSpPr>
        <p:spPr>
          <a:xfrm>
            <a:off x="7016016" y="2632971"/>
            <a:ext cx="962828" cy="80200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Google Shape;378;p38"/>
          <p:cNvSpPr/>
          <p:nvPr/>
        </p:nvSpPr>
        <p:spPr>
          <a:xfrm>
            <a:off x="6993430" y="5242176"/>
            <a:ext cx="1008000" cy="81360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783"/>
            <a:endParaRPr sz="1050">
              <a:solidFill>
                <a:srgbClr val="2F2B2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8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221793" y="1201966"/>
            <a:ext cx="9891595" cy="6272259"/>
          </a:xfrm>
        </p:spPr>
        <p:txBody>
          <a:bodyPr/>
          <a:lstStyle/>
          <a:p>
            <a:pPr algn="r" rtl="1">
              <a:spcAft>
                <a:spcPts val="1200"/>
              </a:spcAft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חשבו על יישומי מידע מצליחים במגזר העסקי (ניווט </a:t>
            </a:r>
            <a:r>
              <a:rPr lang="he-IL" sz="25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בווייז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, איתור ידע בגוגל, </a:t>
            </a:r>
            <a:r>
              <a:rPr lang="he-IL" sz="25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הנגשת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תוכן </a:t>
            </a:r>
            <a:r>
              <a:rPr lang="he-IL" sz="25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בנטפליקס</a:t>
            </a:r>
            <a:r>
              <a:rPr lang="he-IL" sz="25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וכיו"ב) ועל יישום מידע בתחום החינוך, שעשוי לתרום לתהליך למידה אפקטיבי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יותר</a:t>
            </a:r>
            <a:endParaRPr lang="he-IL" sz="25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spcAft>
                <a:spcPts val="1200"/>
              </a:spcAft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אפיינו את הכלי שבחרתם: </a:t>
            </a:r>
          </a:p>
          <a:p>
            <a:pPr lvl="1" algn="r" rt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מיהו קהל היעד? </a:t>
            </a:r>
            <a:endParaRPr lang="he-IL" sz="25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1" algn="r" rt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אילו נתונים נדרשים להפעלת הכלי?</a:t>
            </a:r>
          </a:p>
          <a:p>
            <a:pPr lvl="1" algn="r" rt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אילו היבטי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הגנת פרטיות או אבטחת מידע יש לקחת בחשבון?</a:t>
            </a:r>
          </a:p>
          <a:p>
            <a:pPr lvl="1" algn="r" rt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כיצד ניתן להפכו לכלי ידידותי למשתמש ובהיר לשימוש? </a:t>
            </a:r>
          </a:p>
          <a:p>
            <a:pPr lvl="1" algn="r" rt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איזה גורם, לדעתכם, צריך לפתח את הכלי (משרד החינוך/רשות מקומית/המוסד החינוכי/גוף עסקי ) ומדוע? 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95947" y="0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תרגול</a:t>
            </a:r>
            <a:endParaRPr lang="he-IL" kern="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6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327</Words>
  <Application>Microsoft Office PowerPoint</Application>
  <PresentationFormat>מסך רחב</PresentationFormat>
  <Paragraphs>46</Paragraphs>
  <Slides>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Calibri</vt:lpstr>
      <vt:lpstr>Assistant</vt:lpstr>
      <vt:lpstr>Titillium Web Light</vt:lpstr>
      <vt:lpstr>Dosis ExtraLight</vt:lpstr>
      <vt:lpstr>Courier New</vt:lpstr>
      <vt:lpstr>Arial</vt:lpstr>
      <vt:lpstr>Mowbray template</vt:lpstr>
      <vt:lpstr>פרויקט הסדרת מערך המידע הפוטנציאל בשימוש מושכל בנתונים בשדה החינוך    רותי רווה ואביב ניר ספטמבר 2020  </vt:lpstr>
      <vt:lpstr>מצגת של PowerPoint‏</vt:lpstr>
      <vt:lpstr>עידן המידע בחינוך </vt:lpstr>
      <vt:lpstr>הזדמנויות </vt:lpstr>
      <vt:lpstr>אתגרים</vt:lpstr>
      <vt:lpstr>מצגת של PowerPoint‏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הסדרת מערך המידע מבוא: אתגרים והזדמנויות בניהול מידע ממשלתי   ספטמבר 2020</dc:title>
  <dc:creator>רותי רווה</dc:creator>
  <cp:lastModifiedBy>אביב ניר</cp:lastModifiedBy>
  <cp:revision>27</cp:revision>
  <dcterms:created xsi:type="dcterms:W3CDTF">2020-08-18T09:33:47Z</dcterms:created>
  <dcterms:modified xsi:type="dcterms:W3CDTF">2020-09-17T06:21:39Z</dcterms:modified>
</cp:coreProperties>
</file>