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59" r:id="rId4"/>
    <p:sldId id="278" r:id="rId5"/>
    <p:sldId id="280" r:id="rId6"/>
    <p:sldId id="276" r:id="rId7"/>
    <p:sldId id="271" r:id="rId8"/>
    <p:sldId id="277" r:id="rId9"/>
    <p:sldId id="283" r:id="rId10"/>
    <p:sldId id="281" r:id="rId11"/>
    <p:sldId id="272" r:id="rId12"/>
    <p:sldId id="264" r:id="rId13"/>
    <p:sldId id="284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Assistant" panose="020B0604020202020204" charset="-79"/>
      <p:regular r:id="rId20"/>
      <p:bold r:id="rId21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25" autoAdjust="0"/>
    <p:restoredTop sz="83275" autoAdjust="0"/>
  </p:normalViewPr>
  <p:slideViewPr>
    <p:cSldViewPr snapToGrid="0">
      <p:cViewPr varScale="1">
        <p:scale>
          <a:sx n="61" d="100"/>
          <a:sy n="61" d="100"/>
        </p:scale>
        <p:origin x="97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854011E-1BFE-4259-A219-CAE00923B76E}" type="datetimeFigureOut">
              <a:rPr lang="he-IL" smtClean="0"/>
              <a:t>כ"ח/אלול/תש"ף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253A02A-05AD-45EB-BC1F-868176F298C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21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96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 smtClean="0"/>
              <a:t>הפרויקט חשוב מאוד וכדאי לתת </a:t>
            </a:r>
            <a:r>
              <a:rPr lang="he-IL" dirty="0" err="1" smtClean="0"/>
              <a:t>זויות</a:t>
            </a:r>
            <a:r>
              <a:rPr lang="he-IL" dirty="0" smtClean="0"/>
              <a:t> לכל איש שיש</a:t>
            </a:r>
            <a:r>
              <a:rPr lang="he-IL" baseline="0" dirty="0" smtClean="0"/>
              <a:t> לו נגיעה לתיק זה מה יוצא לו מהמאמר.</a:t>
            </a:r>
            <a:endParaRPr lang="en-US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aseline="0" dirty="0" smtClean="0"/>
              <a:t>למשל מה מנהל רואה, מה מפקח, מה </a:t>
            </a:r>
            <a:r>
              <a:rPr lang="he-IL" baseline="0" dirty="0" err="1" smtClean="0"/>
              <a:t>מפמר</a:t>
            </a:r>
            <a:r>
              <a:rPr lang="he-IL" baseline="0" dirty="0" smtClean="0"/>
              <a:t>....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250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 smtClean="0"/>
              <a:t>כאן</a:t>
            </a:r>
            <a:r>
              <a:rPr lang="he-IL" baseline="0" dirty="0" smtClean="0"/>
              <a:t> חשוב ההסבר להיצג הנתונים בדרך זו.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aseline="0" dirty="0" smtClean="0"/>
              <a:t>השאלה אם יעניין את התלמידים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3860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3A02A-05AD-45EB-BC1F-868176F298C8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8880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שאלות מעולות. צריך ניסוח קצת אחר, אך ממש בסגנון שאנחנו רוצים.</a:t>
            </a:r>
          </a:p>
          <a:p>
            <a:r>
              <a:rPr lang="he-IL" dirty="0" smtClean="0"/>
              <a:t>הייתי מבקשת כאן משחק תפקידים ומבקשת מכל</a:t>
            </a:r>
            <a:r>
              <a:rPr lang="he-IL" baseline="0" dirty="0" smtClean="0"/>
              <a:t> אחד לדמיין שהוא בעל תפקיד במשרד החינוך או הרשות וצריך לקבל החלטות על בסיס נתונים. לאן יפנה?</a:t>
            </a:r>
          </a:p>
          <a:p>
            <a:r>
              <a:rPr lang="he-IL" baseline="0" dirty="0" smtClean="0"/>
              <a:t>ולהכניס את תתי הסעיפים שכתבת.</a:t>
            </a:r>
          </a:p>
          <a:p>
            <a:r>
              <a:rPr lang="he-IL" baseline="0" dirty="0" smtClean="0"/>
              <a:t>אם תרצי אעזור לך בזה, לא רציית למחוק לך דברים ולתקן ללא אישורך.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3A02A-05AD-45EB-BC1F-868176F298C8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58880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6501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 algn="r" rtl="1">
              <a:buNone/>
            </a:pP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נתוני חינוך הם נתונים המנוהלים באופן מתוקשב או לא מתוקשב (</a:t>
            </a:r>
            <a:r>
              <a:rPr lang="he-IL" dirty="0" err="1" smtClean="0">
                <a:latin typeface="Assistant" panose="00000500000000000000" pitchFamily="2" charset="-79"/>
                <a:cs typeface="Assistant" panose="00000500000000000000" pitchFamily="2" charset="-79"/>
              </a:rPr>
              <a:t>אקסלים</a:t>
            </a: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, למשל) במערכת החינוך: במשרד החינוך, באגפי החינוך ברשויות המקומיות, במוסדות החינוך ובכל גוף אחר הפועל במערכת החינוך. </a:t>
            </a:r>
          </a:p>
          <a:p>
            <a:pPr marL="152396" indent="0" algn="r" rtl="1">
              <a:buNone/>
            </a:pPr>
            <a:endParaRPr lang="he-IL" dirty="0" smtClean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marL="152396" indent="0" algn="r" rtl="1">
              <a:buNone/>
            </a:pP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האתגר המרכזי ביחס לנתוני חינוך הוא </a:t>
            </a:r>
            <a:r>
              <a:rPr lang="he-IL" b="1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הביזור</a:t>
            </a: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: </a:t>
            </a:r>
          </a:p>
          <a:p>
            <a:pPr algn="r" rtl="1"/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המידע מנוהל במאות מערכות מידע שונות, </a:t>
            </a:r>
            <a:r>
              <a:rPr lang="he-IL" dirty="0" err="1" smtClean="0">
                <a:latin typeface="Assistant" panose="00000500000000000000" pitchFamily="2" charset="-79"/>
                <a:cs typeface="Assistant" panose="00000500000000000000" pitchFamily="2" charset="-79"/>
              </a:rPr>
              <a:t>באקסלים</a:t>
            </a: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 ובאופן ידני באופן המקשה על יצירת אמת ארגונית אחת. </a:t>
            </a:r>
          </a:p>
          <a:p>
            <a:pPr algn="r" rtl="1"/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לדוגמא: אם נרצה להבטיח שתלמיד עם מוגבלות מקבל את כל הזכויות המגיעות לו יש צורך לבדוק במערכות מידע </a:t>
            </a:r>
            <a:r>
              <a:rPr lang="he-IL" dirty="0" err="1" smtClean="0">
                <a:latin typeface="Assistant" panose="00000500000000000000" pitchFamily="2" charset="-79"/>
                <a:cs typeface="Assistant" panose="00000500000000000000" pitchFamily="2" charset="-79"/>
              </a:rPr>
              <a:t>ואקסלים</a:t>
            </a: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 ארגוניים רבים במשרד החינוך, ברשות המקומית ובמוסד החינוך. 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3A02A-05AD-45EB-BC1F-868176F298C8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036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 algn="r" rtl="1">
              <a:buNone/>
            </a:pP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נתוני חינוך הם נתונים המנוהלים באופן מתוקשב או לא מתוקשב (</a:t>
            </a:r>
            <a:r>
              <a:rPr lang="he-IL" dirty="0" err="1" smtClean="0">
                <a:latin typeface="Assistant" panose="00000500000000000000" pitchFamily="2" charset="-79"/>
                <a:cs typeface="Assistant" panose="00000500000000000000" pitchFamily="2" charset="-79"/>
              </a:rPr>
              <a:t>אקסלים</a:t>
            </a: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, למשל) במערכת החינוך: במשרד החינוך, באגפי החינוך ברשויות המקומיות, במוסדות החינוך ובכל גוף אחר הפועל במערכת החינוך. </a:t>
            </a:r>
          </a:p>
          <a:p>
            <a:pPr marL="152396" indent="0" algn="r" rtl="1">
              <a:buNone/>
            </a:pPr>
            <a:endParaRPr lang="he-IL" dirty="0" smtClean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marL="152396" indent="0" algn="r" rtl="1">
              <a:buNone/>
            </a:pP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האתגר המרכזי ביחס לנתוני חינוך הוא </a:t>
            </a:r>
            <a:r>
              <a:rPr lang="he-IL" b="1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הביזור</a:t>
            </a: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: </a:t>
            </a:r>
          </a:p>
          <a:p>
            <a:pPr algn="r" rtl="1"/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המידע מנוהל במאות מערכות מידע שונות, </a:t>
            </a:r>
            <a:r>
              <a:rPr lang="he-IL" dirty="0" err="1" smtClean="0">
                <a:latin typeface="Assistant" panose="00000500000000000000" pitchFamily="2" charset="-79"/>
                <a:cs typeface="Assistant" panose="00000500000000000000" pitchFamily="2" charset="-79"/>
              </a:rPr>
              <a:t>באקסלים</a:t>
            </a: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 ובאופן ידני באופן המקשה על יצירת אמת ארגונית אחת. </a:t>
            </a:r>
          </a:p>
          <a:p>
            <a:pPr algn="r" rtl="1"/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לדוגמא: אם נרצה להבטיח שתלמיד עם מוגבלות מקבל את כל הזכויות המגיעות לו יש צורך לבדוק במערכות מידע </a:t>
            </a:r>
            <a:r>
              <a:rPr lang="he-IL" dirty="0" err="1" smtClean="0">
                <a:latin typeface="Assistant" panose="00000500000000000000" pitchFamily="2" charset="-79"/>
                <a:cs typeface="Assistant" panose="00000500000000000000" pitchFamily="2" charset="-79"/>
              </a:rPr>
              <a:t>ואקסלים</a:t>
            </a: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 ארגוניים רבים במשרד החינוך, ברשות המקומית ובמוסד החינוך.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3A02A-05AD-45EB-BC1F-868176F298C8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1895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 algn="r" rtl="1">
              <a:buNone/>
            </a:pP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נתוני חינוך הם נתונים המנוהלים באופן מתוקשב או לא מתוקשב (</a:t>
            </a:r>
            <a:r>
              <a:rPr lang="he-IL" dirty="0" err="1" smtClean="0">
                <a:latin typeface="Assistant" panose="00000500000000000000" pitchFamily="2" charset="-79"/>
                <a:cs typeface="Assistant" panose="00000500000000000000" pitchFamily="2" charset="-79"/>
              </a:rPr>
              <a:t>אקסלים</a:t>
            </a: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, למשל) במערכת החינוך: במשרד החינוך, באגפי החינוך ברשויות המקומיות, במוסדות החינוך ובכל גוף אחר הפועל במערכת החינוך. </a:t>
            </a:r>
          </a:p>
          <a:p>
            <a:pPr marL="152396" indent="0" algn="r" rtl="1">
              <a:buNone/>
            </a:pPr>
            <a:endParaRPr lang="he-IL" dirty="0" smtClean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marL="152396" indent="0" algn="r" rtl="1">
              <a:buNone/>
            </a:pP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האתגר המרכזי ביחס לנתוני חינוך הוא </a:t>
            </a:r>
            <a:r>
              <a:rPr lang="he-IL" b="1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הביזור</a:t>
            </a: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: </a:t>
            </a:r>
          </a:p>
          <a:p>
            <a:pPr algn="r" rtl="1"/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המידע מנוהל במאות מערכות מידע שונות, </a:t>
            </a:r>
            <a:r>
              <a:rPr lang="he-IL" dirty="0" err="1" smtClean="0">
                <a:latin typeface="Assistant" panose="00000500000000000000" pitchFamily="2" charset="-79"/>
                <a:cs typeface="Assistant" panose="00000500000000000000" pitchFamily="2" charset="-79"/>
              </a:rPr>
              <a:t>באקסלים</a:t>
            </a: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 ובאופן ידני באופן המקשה על יצירת אמת ארגונית אחת. </a:t>
            </a:r>
          </a:p>
          <a:p>
            <a:pPr algn="r" rtl="1"/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לדוגמא: אם נרצה להבטיח שתלמיד עם מוגבלות מקבל את כל הזכויות המגיעות לו יש צורך לבדוק במערכות מידע </a:t>
            </a:r>
            <a:r>
              <a:rPr lang="he-IL" dirty="0" err="1" smtClean="0">
                <a:latin typeface="Assistant" panose="00000500000000000000" pitchFamily="2" charset="-79"/>
                <a:cs typeface="Assistant" panose="00000500000000000000" pitchFamily="2" charset="-79"/>
              </a:rPr>
              <a:t>ואקסלים</a:t>
            </a: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 ארגוניים רבים במשרד החינוך, ברשות המקומית ובמוסד החינוך.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3A02A-05AD-45EB-BC1F-868176F298C8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1895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2396" indent="0" algn="r">
              <a:buNone/>
            </a:pP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פרויקט הסדרת מערך המידע הוא פרויקט בהובלת הנהלת משרד החינוך שמטרתו לעשות סדר בנתוני החינוך במטרה:</a:t>
            </a:r>
            <a:endParaRPr lang="en-US" dirty="0" smtClean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marL="152396" indent="0" algn="r" rtl="1">
              <a:buNone/>
            </a:pP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לייצר מסד נתונים שיאפשר קבלות החלטות מושכלת יותר בכל רמות הניהול. </a:t>
            </a:r>
          </a:p>
          <a:p>
            <a:pPr marL="152396" indent="0" algn="r" rtl="1">
              <a:buNone/>
            </a:pP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למנף את הפוטנציאל שיש בנתוני חינוך בעידן המידע לשיפור שירותי החינוך. </a:t>
            </a:r>
          </a:p>
          <a:p>
            <a:pPr marL="152396" indent="0" algn="r" rtl="1">
              <a:buNone/>
            </a:pP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להפחית את הנטל הבירוקרטי על מוסדות חינוך, הנאלצים כיום לדווח נתונים לגורמים רבים.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3A02A-05AD-45EB-BC1F-868176F298C8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6181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 smtClean="0"/>
              <a:t>על מנת לארגן את המידע שאלנו את עצמנו מיהן ישויות היסוד אודותיהן מנוהל מידע במערכת החינוך ובחרנו לארגן את המידע על בסיס ישויות אלו: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067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איגום נתונים הוא חיבור בין נתונים המנוהלים במערכות מידע שונות במטרה לקבל תמונה מלאה לגבי נושאים או ישויות מידע.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איגום נתונים לגבי תלמידים חיוני לצורך קידום מדיניות מבוססת נתונים.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למשל, ניקח כדוגמא את השאלה לגבי עידוד תלמידים להשתלב במקצועות מדעיים מובילים: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2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נצטרך נתונים אודות שיבוץ תלמידים למגמות שונות.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2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נצטרך נתונים אודות השתתפות תלמידים בתוכניות </a:t>
            </a:r>
            <a:r>
              <a:rPr lang="he-IL" sz="1200" dirty="0" err="1" smtClean="0">
                <a:latin typeface="Assistant" panose="00000500000000000000" pitchFamily="2" charset="-79"/>
                <a:cs typeface="Assistant" panose="00000500000000000000" pitchFamily="2" charset="-79"/>
              </a:rPr>
              <a:t>למצויינות</a:t>
            </a:r>
            <a:r>
              <a:rPr lang="he-IL" sz="12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 מדעית.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2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נצטרך נתונים דמוגרפיים וסוציו אקונומיים על מנת לוודא שיש ייצוג הולם למגזרים ולקבוצות </a:t>
            </a:r>
            <a:r>
              <a:rPr lang="he-IL" sz="1200" dirty="0" err="1" smtClean="0">
                <a:latin typeface="Assistant" panose="00000500000000000000" pitchFamily="2" charset="-79"/>
                <a:cs typeface="Assistant" panose="00000500000000000000" pitchFamily="2" charset="-79"/>
              </a:rPr>
              <a:t>אוכ</a:t>
            </a:r>
            <a:r>
              <a:rPr lang="he-IL" sz="12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' שונות.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2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נרצה לבחון את הישגי התלמידים בבחינות הבגרות הרלוונטיות על מנת להבטיח את הצלחתם.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dirty="0" smtClean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חשוב לציין: איגום נתונים לגבי תלמידים מונגש באופן סטטיסטי למקבלי החלטות ותוך הגנה על פרטיות התלמידים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dirty="0" smtClean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 smtClean="0"/>
              <a:t>הפרויקט חשוב מאוד וכדאי לתת </a:t>
            </a:r>
            <a:r>
              <a:rPr lang="he-IL" dirty="0" err="1" smtClean="0"/>
              <a:t>זויות</a:t>
            </a:r>
            <a:r>
              <a:rPr lang="he-IL" dirty="0" smtClean="0"/>
              <a:t> לכל איש שיש</a:t>
            </a:r>
            <a:r>
              <a:rPr lang="he-IL" baseline="0" dirty="0" smtClean="0"/>
              <a:t> לו נגיעה לתיק זה מה יוצא לו מהמאמר.</a:t>
            </a:r>
            <a:endParaRPr lang="en-US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aseline="0" dirty="0" smtClean="0"/>
              <a:t>למשל מה מנהל רואה, מה מפקח, מה </a:t>
            </a:r>
            <a:r>
              <a:rPr lang="he-IL" baseline="0" dirty="0" err="1" smtClean="0"/>
              <a:t>מפמר</a:t>
            </a:r>
            <a:r>
              <a:rPr lang="he-IL" baseline="0" dirty="0" smtClean="0"/>
              <a:t>....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250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8" name="Google Shape;383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9" name="Google Shape;383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איגום נתונים הוא חיבור בין נתונים המנוהלים במערכות מידע שונות במטרה לקבל תמונה מלאה לגבי נושאים או ישויות מידע.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איגום נתונים לגבי תלמידים חיוני לצורך קידום מדיניות מבוססת נתונים.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למשל, ניקח כדוגמא את השאלה לגבי עידוד תלמידים להשתלב במקצועות מדעיים מובילים: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2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נצטרך נתונים אודות שיבוץ תלמידים למגמות שונות.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2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נצטרך נתונים אודות השתתפות תלמידים בתוכניות </a:t>
            </a:r>
            <a:r>
              <a:rPr lang="he-IL" sz="1200" dirty="0" err="1" smtClean="0">
                <a:latin typeface="Assistant" panose="00000500000000000000" pitchFamily="2" charset="-79"/>
                <a:cs typeface="Assistant" panose="00000500000000000000" pitchFamily="2" charset="-79"/>
              </a:rPr>
              <a:t>למצויינות</a:t>
            </a:r>
            <a:r>
              <a:rPr lang="he-IL" sz="12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 מדעית.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2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נצטרך נתונים דמוגרפיים וסוציו אקונומיים על מנת לוודא שיש ייצוג הולם למגזרים ולקבוצות </a:t>
            </a:r>
            <a:r>
              <a:rPr lang="he-IL" sz="1200" dirty="0" err="1" smtClean="0">
                <a:latin typeface="Assistant" panose="00000500000000000000" pitchFamily="2" charset="-79"/>
                <a:cs typeface="Assistant" panose="00000500000000000000" pitchFamily="2" charset="-79"/>
              </a:rPr>
              <a:t>אוכ</a:t>
            </a:r>
            <a:r>
              <a:rPr lang="he-IL" sz="12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' שונות.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2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נרצה לבחון את הישגי התלמידים בבחינות הבגרות הרלוונטיות על מנת להבטיח את הצלחתם.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dirty="0" smtClean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חשוב לציין: איגום נתונים לגבי תלמידים מונגש באופן סטטיסטי למקבלי החלטות ותוך הגנה על פרטיות התלמידים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dirty="0" smtClean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 smtClean="0"/>
              <a:t>הפרויקט חשוב מאוד וכדאי לתת </a:t>
            </a:r>
            <a:r>
              <a:rPr lang="he-IL" dirty="0" err="1" smtClean="0"/>
              <a:t>זויות</a:t>
            </a:r>
            <a:r>
              <a:rPr lang="he-IL" dirty="0" smtClean="0"/>
              <a:t> לכל איש שיש</a:t>
            </a:r>
            <a:r>
              <a:rPr lang="he-IL" baseline="0" dirty="0" smtClean="0"/>
              <a:t> לו נגיעה לתיק זה מה יוצא לו מהמאמר.</a:t>
            </a:r>
            <a:endParaRPr lang="en-US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aseline="0" dirty="0" smtClean="0"/>
              <a:t>למשל מה מנהל רואה, מה מפקח, מה </a:t>
            </a:r>
            <a:r>
              <a:rPr lang="he-IL" baseline="0" dirty="0" err="1" smtClean="0"/>
              <a:t>מפמר</a:t>
            </a:r>
            <a:r>
              <a:rPr lang="he-IL" baseline="0" dirty="0" smtClean="0"/>
              <a:t>....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250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16000" y="928567"/>
            <a:ext cx="71956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8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rot="10800000">
            <a:off x="11607156" y="38264"/>
            <a:ext cx="546843" cy="6781736"/>
            <a:chOff x="836200" y="238125"/>
            <a:chExt cx="42242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" name="Google Shape;92;p2"/>
          <p:cNvGrpSpPr/>
          <p:nvPr/>
        </p:nvGrpSpPr>
        <p:grpSpPr>
          <a:xfrm rot="10800000">
            <a:off x="8879380" y="38264"/>
            <a:ext cx="3079792" cy="6781736"/>
            <a:chOff x="986700" y="238125"/>
            <a:chExt cx="2379075" cy="5238750"/>
          </a:xfrm>
        </p:grpSpPr>
        <p:sp>
          <p:nvSpPr>
            <p:cNvPr id="93" name="Google Shape;93;p2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" name="Google Shape;212;p2"/>
          <p:cNvGrpSpPr/>
          <p:nvPr/>
        </p:nvGrpSpPr>
        <p:grpSpPr>
          <a:xfrm rot="10800000">
            <a:off x="8489725" y="38264"/>
            <a:ext cx="2690072" cy="6781736"/>
            <a:chOff x="1588750" y="238125"/>
            <a:chExt cx="2078025" cy="5238750"/>
          </a:xfrm>
        </p:grpSpPr>
        <p:sp>
          <p:nvSpPr>
            <p:cNvPr id="213" name="Google Shape;213;p2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2" name="Google Shape;422;p2"/>
          <p:cNvGrpSpPr/>
          <p:nvPr/>
        </p:nvGrpSpPr>
        <p:grpSpPr>
          <a:xfrm rot="10800000">
            <a:off x="8489725" y="38264"/>
            <a:ext cx="3079760" cy="6781736"/>
            <a:chOff x="1287725" y="238125"/>
            <a:chExt cx="2379050" cy="5238750"/>
          </a:xfrm>
        </p:grpSpPr>
        <p:sp>
          <p:nvSpPr>
            <p:cNvPr id="423" name="Google Shape;423;p2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0747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914400" y="3838333"/>
            <a:ext cx="7025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914400" y="5310740"/>
            <a:ext cx="7025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529" name="Google Shape;529;p3"/>
          <p:cNvGrpSpPr/>
          <p:nvPr/>
        </p:nvGrpSpPr>
        <p:grpSpPr>
          <a:xfrm rot="10800000">
            <a:off x="11607156" y="38264"/>
            <a:ext cx="546843" cy="6781736"/>
            <a:chOff x="836200" y="238125"/>
            <a:chExt cx="422425" cy="5238750"/>
          </a:xfrm>
        </p:grpSpPr>
        <p:sp>
          <p:nvSpPr>
            <p:cNvPr id="530" name="Google Shape;530;p3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" name="Google Shape;610;p3"/>
          <p:cNvGrpSpPr/>
          <p:nvPr/>
        </p:nvGrpSpPr>
        <p:grpSpPr>
          <a:xfrm rot="10800000">
            <a:off x="8879380" y="38264"/>
            <a:ext cx="3079792" cy="6781736"/>
            <a:chOff x="986700" y="238125"/>
            <a:chExt cx="2379075" cy="5238750"/>
          </a:xfrm>
        </p:grpSpPr>
        <p:sp>
          <p:nvSpPr>
            <p:cNvPr id="611" name="Google Shape;611;p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0" name="Google Shape;730;p3"/>
          <p:cNvGrpSpPr/>
          <p:nvPr/>
        </p:nvGrpSpPr>
        <p:grpSpPr>
          <a:xfrm rot="10800000">
            <a:off x="8489725" y="38264"/>
            <a:ext cx="2690072" cy="6781736"/>
            <a:chOff x="1588750" y="238125"/>
            <a:chExt cx="2078025" cy="5238750"/>
          </a:xfrm>
        </p:grpSpPr>
        <p:sp>
          <p:nvSpPr>
            <p:cNvPr id="731" name="Google Shape;731;p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40" name="Google Shape;940;p3"/>
          <p:cNvGrpSpPr/>
          <p:nvPr/>
        </p:nvGrpSpPr>
        <p:grpSpPr>
          <a:xfrm rot="10800000">
            <a:off x="8489725" y="38264"/>
            <a:ext cx="3079760" cy="6781736"/>
            <a:chOff x="1287725" y="238125"/>
            <a:chExt cx="2379050" cy="5238750"/>
          </a:xfrm>
        </p:grpSpPr>
        <p:sp>
          <p:nvSpPr>
            <p:cNvPr id="941" name="Google Shape;941;p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9732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6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6"/>
          <p:cNvSpPr txBox="1">
            <a:spLocks noGrp="1"/>
          </p:cNvSpPr>
          <p:nvPr>
            <p:ph type="body" idx="1"/>
          </p:nvPr>
        </p:nvSpPr>
        <p:spPr>
          <a:xfrm>
            <a:off x="957733" y="2350200"/>
            <a:ext cx="4323200" cy="4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844" name="Google Shape;1844;p6"/>
          <p:cNvSpPr txBox="1">
            <a:spLocks noGrp="1"/>
          </p:cNvSpPr>
          <p:nvPr>
            <p:ph type="body" idx="2"/>
          </p:nvPr>
        </p:nvSpPr>
        <p:spPr>
          <a:xfrm>
            <a:off x="5541428" y="2350200"/>
            <a:ext cx="4323200" cy="41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1845" name="Google Shape;1845;p6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 rtl="0"/>
            <a:fld id="{00000000-1234-1234-1234-123412341234}" type="slidenum">
              <a:rPr lang="en" smtClean="0"/>
              <a:pPr algn="l" rtl="0"/>
              <a:t>‹#›</a:t>
            </a:fld>
            <a:endParaRPr lang="en"/>
          </a:p>
        </p:txBody>
      </p:sp>
      <p:grpSp>
        <p:nvGrpSpPr>
          <p:cNvPr id="1846" name="Google Shape;1846;p6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1847" name="Google Shape;1847;p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6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6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6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6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6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6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6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6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6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6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6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6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6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6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1" name="Google Shape;1871;p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2" name="Google Shape;1872;p6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3" name="Google Shape;1873;p6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4" name="Google Shape;1874;p6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5" name="Google Shape;1875;p6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6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6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6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3" name="Google Shape;1883;p6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4" name="Google Shape;1884;p6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6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6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6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6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6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6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6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6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6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6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6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4" name="Google Shape;1904;p6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1905" name="Google Shape;1905;p6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6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6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6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6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6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6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6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6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6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6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6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6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6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6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6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6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6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6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6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6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6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6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6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6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6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6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6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6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6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6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6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6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6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6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6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6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7" name="Google Shape;1967;p6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1968" name="Google Shape;1968;p6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6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6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6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6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6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6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6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6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6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6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6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6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6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6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6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6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6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6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6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6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6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6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6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6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6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6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6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6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6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6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6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6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6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4" name="Google Shape;2024;p6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5" name="Google Shape;2025;p6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6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6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6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6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6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6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6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6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6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6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6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6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6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6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6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6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6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6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6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6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6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6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6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6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6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9" name="Google Shape;2069;p6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2070" name="Google Shape;2070;p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6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6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6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6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6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6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6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6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6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6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6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6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6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6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6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6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6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6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6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6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6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6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6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6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6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6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6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6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6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6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1639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solidFill>
          <a:schemeClr val="accent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Google Shape;3231;p11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3232" name="Google Shape;3232;p11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9" name="Google Shape;3289;p11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3290" name="Google Shape;3290;p1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6" name="Google Shape;3336;p1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1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11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9" name="Google Shape;3339;p11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0" name="Google Shape;3340;p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1" name="Google Shape;3341;p1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2" name="Google Shape;3342;p11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1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11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11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1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1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11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11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1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1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2" name="Google Shape;3352;p11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3353" name="Google Shape;3353;p1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11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11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1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1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11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11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1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1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11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11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11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1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1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11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11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1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1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11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1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11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11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1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11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11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1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1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11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1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11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11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1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11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11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1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1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11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1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11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11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1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11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11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1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1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11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1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11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11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1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1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11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11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1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2" name="Google Shape;3412;p11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3" name="Google Shape;3413;p1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11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11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1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11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11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0" name="Google Shape;3420;p1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1" name="Google Shape;3421;p1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2" name="Google Shape;3422;p11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3" name="Google Shape;3423;p1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11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11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1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1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11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11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1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1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11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1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11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11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1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1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11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11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1" name="Google Shape;3441;p1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2" name="Google Shape;3442;p11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1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11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11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1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1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11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11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1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1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11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1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54" name="Google Shape;3454;p11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3455" name="Google Shape;3455;p11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6" name="Google Shape;3456;p1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7" name="Google Shape;3457;p1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11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11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1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1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11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11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11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1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1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11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11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1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1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11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1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11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11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1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11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11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1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1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11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1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11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11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1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11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11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0" name="Google Shape;3490;p1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1" name="Google Shape;3491;p1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2" name="Google Shape;3492;p11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3" name="Google Shape;3493;p1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4" name="Google Shape;3494;p11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5" name="Google Shape;3495;p11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6" name="Google Shape;3496;p1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7" name="Google Shape;3497;p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11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11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0" name="Google Shape;3500;p1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1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2" name="Google Shape;3502;p11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3" name="Google Shape;3503;p1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4" name="Google Shape;3504;p11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algn="l" rtl="0"/>
            <a:fld id="{00000000-1234-1234-1234-123412341234}" type="slidenum">
              <a:rPr lang="en" smtClean="0"/>
              <a:pPr algn="l" rtl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730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chemeClr val="accent6"/>
        </a:solidFill>
        <a:effectLst/>
      </p:bgPr>
    </p:bg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Google Shape;3507;p12"/>
          <p:cNvGrpSpPr/>
          <p:nvPr/>
        </p:nvGrpSpPr>
        <p:grpSpPr>
          <a:xfrm>
            <a:off x="10438143" y="38264"/>
            <a:ext cx="1715872" cy="6781736"/>
            <a:chOff x="6367294" y="28698"/>
            <a:chExt cx="1286904" cy="5086302"/>
          </a:xfrm>
        </p:grpSpPr>
        <p:sp>
          <p:nvSpPr>
            <p:cNvPr id="3508" name="Google Shape;3508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5" name="Google Shape;3515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6" name="Google Shape;3516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9" name="Google Shape;3529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0" name="Google Shape;3530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1" name="Google Shape;3531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3" name="Google Shape;3533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4" name="Google Shape;3534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5" name="Google Shape;3535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6" name="Google Shape;3536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7" name="Google Shape;3537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8" name="Google Shape;3538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9" name="Google Shape;3539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0" name="Google Shape;3540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1" name="Google Shape;3541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2" name="Google Shape;3542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3" name="Google Shape;3543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4" name="Google Shape;3544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5" name="Google Shape;3545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7" name="Google Shape;3547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8" name="Google Shape;3548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9" name="Google Shape;3549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0" name="Google Shape;3550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1" name="Google Shape;3551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2" name="Google Shape;3552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3" name="Google Shape;3553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4" name="Google Shape;3554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5" name="Google Shape;3555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6" name="Google Shape;3556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6" name="Google Shape;3566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7" name="Google Shape;3567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1" name="Google Shape;3591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2" name="Google Shape;3592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5" name="Google Shape;3595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6" name="Google Shape;3596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9" name="Google Shape;3599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0" name="Google Shape;3600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1" name="Google Shape;3601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2" name="Google Shape;3602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3" name="Google Shape;3603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6" name="Google Shape;3606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7" name="Google Shape;3607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8" name="Google Shape;3608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9" name="Google Shape;3609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7" name="Google Shape;3617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1" name="Google Shape;3651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2" name="Google Shape;3652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3" name="Google Shape;3653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4" name="Google Shape;3654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5" name="Google Shape;3655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6" name="Google Shape;3656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7" name="Google Shape;3657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8" name="Google Shape;3658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9" name="Google Shape;3659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0" name="Google Shape;3660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1" name="Google Shape;3661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2" name="Google Shape;3662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3" name="Google Shape;3663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4" name="Google Shape;3664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5" name="Google Shape;3665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6" name="Google Shape;3666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7" name="Google Shape;3667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8" name="Google Shape;3668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69" name="Google Shape;3669;p12"/>
          <p:cNvGrpSpPr/>
          <p:nvPr/>
        </p:nvGrpSpPr>
        <p:grpSpPr>
          <a:xfrm rot="10800000">
            <a:off x="38319" y="38264"/>
            <a:ext cx="1715872" cy="6781736"/>
            <a:chOff x="6367294" y="28698"/>
            <a:chExt cx="1286904" cy="5086302"/>
          </a:xfrm>
        </p:grpSpPr>
        <p:sp>
          <p:nvSpPr>
            <p:cNvPr id="3670" name="Google Shape;3670;p12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12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1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12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12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12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12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12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9" name="Google Shape;3679;p12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0" name="Google Shape;3680;p12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12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1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12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1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12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12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7" name="Google Shape;3687;p12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8" name="Google Shape;3688;p12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9" name="Google Shape;3689;p12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12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12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1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12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4" name="Google Shape;3694;p1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5" name="Google Shape;3695;p12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6" name="Google Shape;3696;p12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7" name="Google Shape;3697;p12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8" name="Google Shape;3698;p12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12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12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1" name="Google Shape;3701;p12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2" name="Google Shape;3702;p1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3" name="Google Shape;3703;p12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4" name="Google Shape;3704;p1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5" name="Google Shape;3705;p12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6" name="Google Shape;3706;p12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7" name="Google Shape;3707;p12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8" name="Google Shape;3708;p12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9" name="Google Shape;3709;p12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12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12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12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1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12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12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12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12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12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12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12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1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3" name="Google Shape;3723;p12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4" name="Google Shape;3724;p1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12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12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12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12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12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12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12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1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12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1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12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12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12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12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12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12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12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1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12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1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12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12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12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12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12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12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12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1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12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1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12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12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12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12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12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12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12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1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12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1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12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12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12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12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12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12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12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1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12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4" name="Google Shape;3774;p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5" name="Google Shape;3775;p12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6" name="Google Shape;3776;p12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7" name="Google Shape;3777;p12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8" name="Google Shape;3778;p12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9" name="Google Shape;3779;p12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0" name="Google Shape;3780;p12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12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2" name="Google Shape;3782;p1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3" name="Google Shape;3783;p12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4" name="Google Shape;3784;p1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5" name="Google Shape;3785;p12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6" name="Google Shape;3786;p12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7" name="Google Shape;3787;p12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8" name="Google Shape;3788;p12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9" name="Google Shape;3789;p12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0" name="Google Shape;3790;p12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1" name="Google Shape;3791;p12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2" name="Google Shape;3792;p1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3" name="Google Shape;3793;p12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4" name="Google Shape;3794;p1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5" name="Google Shape;3795;p12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6" name="Google Shape;3796;p12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7" name="Google Shape;3797;p12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8" name="Google Shape;3798;p12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9" name="Google Shape;3799;p12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0" name="Google Shape;3800;p12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1" name="Google Shape;3801;p12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2" name="Google Shape;3802;p1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3" name="Google Shape;3803;p12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4" name="Google Shape;3804;p1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12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12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12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12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12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0" name="Google Shape;3810;p12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1" name="Google Shape;3811;p12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12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4" name="Google Shape;3814;p1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5" name="Google Shape;3815;p12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12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12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8" name="Google Shape;3818;p12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9" name="Google Shape;3819;p12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12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12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2" name="Google Shape;3822;p1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3" name="Google Shape;3823;p12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4" name="Google Shape;3824;p1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12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12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12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12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12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12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1" name="Google Shape;3831;p12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algn="l" rtl="0"/>
            <a:fld id="{00000000-1234-1234-1234-123412341234}" type="slidenum">
              <a:rPr lang="en" smtClean="0"/>
              <a:pPr algn="l" rtl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36528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D83A-AC5C-4AAA-BF43-FBB569E7BF21}" type="datetimeFigureOut">
              <a:rPr lang="he-IL" smtClean="0"/>
              <a:t>כ"ח/אלול/תש"ף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5D379-76EB-4649-83D9-1A5ED426889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280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E7438E1-117D-44FB-AC24-B79D899BA877}" type="datetimeFigureOut">
              <a:rPr lang="he-IL" smtClean="0"/>
              <a:t>כ"ח/אלול/תש"ף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552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733" y="2311400"/>
            <a:ext cx="9014800" cy="39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▪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▫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●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○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tillium Web Light"/>
              <a:buChar char="■"/>
              <a:defRPr sz="2400">
                <a:solidFill>
                  <a:schemeClr val="dk1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buNone/>
              <a:defRPr sz="1600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l" rtl="0"/>
            <a:fld id="{00000000-1234-1234-1234-123412341234}" type="slidenum">
              <a:rPr lang="en" smtClean="0"/>
              <a:pPr algn="l" rtl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628983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-596286" y="2932551"/>
            <a:ext cx="10028913" cy="365863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 rtl="1"/>
            <a:r>
              <a:rPr lang="he-IL" sz="6000" b="1" kern="1200" dirty="0" smtClean="0">
                <a:solidFill>
                  <a:schemeClr val="bg1"/>
                </a:solidFill>
                <a:cs typeface="Assistant"/>
              </a:rPr>
              <a:t>פרויקט </a:t>
            </a:r>
            <a:r>
              <a:rPr lang="he-IL" sz="6000" b="1" kern="1200" dirty="0">
                <a:solidFill>
                  <a:schemeClr val="bg1"/>
                </a:solidFill>
                <a:cs typeface="Assistant"/>
              </a:rPr>
              <a:t>הסדרת מערך </a:t>
            </a:r>
            <a:r>
              <a:rPr lang="he-IL" sz="6000" b="1" kern="1200" dirty="0" smtClean="0">
                <a:solidFill>
                  <a:schemeClr val="bg1"/>
                </a:solidFill>
                <a:cs typeface="Assistant"/>
              </a:rPr>
              <a:t>המידע</a:t>
            </a:r>
            <a:r>
              <a:rPr lang="he-IL" sz="5333" b="1" kern="1200" dirty="0" smtClean="0">
                <a:solidFill>
                  <a:schemeClr val="bg1"/>
                </a:solidFill>
                <a:cs typeface="Assistant"/>
              </a:rPr>
              <a:t/>
            </a:r>
            <a:br>
              <a:rPr lang="he-IL" sz="5333" b="1" kern="1200" dirty="0" smtClean="0">
                <a:solidFill>
                  <a:schemeClr val="bg1"/>
                </a:solidFill>
                <a:cs typeface="Assistant"/>
              </a:rPr>
            </a:br>
            <a:r>
              <a:rPr lang="he-IL" sz="4000" kern="1200" dirty="0" smtClean="0">
                <a:solidFill>
                  <a:schemeClr val="bg1"/>
                </a:solidFill>
                <a:cs typeface="Assistant"/>
              </a:rPr>
              <a:t>נתוני חינוך </a:t>
            </a:r>
            <a:r>
              <a:rPr lang="he-IL" sz="2800" kern="1200" dirty="0">
                <a:solidFill>
                  <a:schemeClr val="bg1"/>
                </a:solidFill>
                <a:cs typeface="Assistant"/>
              </a:rPr>
              <a:t/>
            </a:r>
            <a:br>
              <a:rPr lang="he-IL" sz="2800" kern="1200" dirty="0">
                <a:solidFill>
                  <a:schemeClr val="bg1"/>
                </a:solidFill>
                <a:cs typeface="Assistant"/>
              </a:rPr>
            </a:br>
            <a:r>
              <a:rPr lang="he-IL" sz="2800" kern="1200" dirty="0" smtClean="0">
                <a:solidFill>
                  <a:schemeClr val="bg1"/>
                </a:solidFill>
                <a:cs typeface="Assistant"/>
              </a:rPr>
              <a:t/>
            </a:r>
            <a:br>
              <a:rPr lang="he-IL" sz="2800" kern="1200" dirty="0" smtClean="0">
                <a:solidFill>
                  <a:schemeClr val="bg1"/>
                </a:solidFill>
                <a:cs typeface="Assistant"/>
              </a:rPr>
            </a:br>
            <a:r>
              <a:rPr lang="he-IL" sz="2800" kern="1200" dirty="0" smtClean="0">
                <a:solidFill>
                  <a:schemeClr val="bg1"/>
                </a:solidFill>
                <a:cs typeface="Assistant"/>
              </a:rPr>
              <a:t/>
            </a:r>
            <a:br>
              <a:rPr lang="he-IL" sz="2800" kern="1200" dirty="0" smtClean="0">
                <a:solidFill>
                  <a:schemeClr val="bg1"/>
                </a:solidFill>
                <a:cs typeface="Assistant"/>
              </a:rPr>
            </a:br>
            <a:r>
              <a:rPr lang="he-IL" sz="2800" kern="1200" dirty="0">
                <a:solidFill>
                  <a:schemeClr val="bg1"/>
                </a:solidFill>
                <a:cs typeface="Assistant"/>
              </a:rPr>
              <a:t/>
            </a:r>
            <a:br>
              <a:rPr lang="he-IL" sz="2800" kern="1200" dirty="0">
                <a:solidFill>
                  <a:schemeClr val="bg1"/>
                </a:solidFill>
                <a:cs typeface="Assistant"/>
              </a:rPr>
            </a:br>
            <a:r>
              <a:rPr lang="he-IL" sz="2800" kern="1200" dirty="0" smtClean="0">
                <a:solidFill>
                  <a:schemeClr val="bg1"/>
                </a:solidFill>
                <a:cs typeface="Assistant"/>
              </a:rPr>
              <a:t>רותי רווה ואביב ניר</a:t>
            </a:r>
            <a:br>
              <a:rPr lang="he-IL" sz="2800" kern="1200" dirty="0" smtClean="0">
                <a:solidFill>
                  <a:schemeClr val="bg1"/>
                </a:solidFill>
                <a:cs typeface="Assistant"/>
              </a:rPr>
            </a:br>
            <a:r>
              <a:rPr lang="he-IL" sz="2800" kern="1200" dirty="0" smtClean="0">
                <a:solidFill>
                  <a:schemeClr val="bg1"/>
                </a:solidFill>
                <a:cs typeface="Assistant"/>
              </a:rPr>
              <a:t>ספטמבר </a:t>
            </a:r>
            <a:r>
              <a:rPr lang="he-IL" sz="2800" kern="1200" dirty="0">
                <a:solidFill>
                  <a:schemeClr val="bg1"/>
                </a:solidFill>
                <a:cs typeface="Assistant"/>
              </a:rPr>
              <a:t>2020</a:t>
            </a:r>
            <a:r>
              <a:rPr lang="he-IL" sz="3000" b="1" kern="1200" dirty="0">
                <a:solidFill>
                  <a:schemeClr val="bg1"/>
                </a:solidFill>
                <a:cs typeface="Assistant"/>
              </a:rPr>
              <a:t/>
            </a:r>
            <a:br>
              <a:rPr lang="he-IL" sz="3000" b="1" kern="1200" dirty="0">
                <a:solidFill>
                  <a:schemeClr val="bg1"/>
                </a:solidFill>
                <a:cs typeface="Assistant"/>
              </a:rPr>
            </a:br>
            <a:r>
              <a:rPr lang="he-IL" sz="7200" b="1" dirty="0">
                <a:cs typeface="Assistant"/>
              </a:rPr>
              <a:t/>
            </a:r>
            <a:br>
              <a:rPr lang="he-IL" sz="7200" b="1" dirty="0">
                <a:cs typeface="Assistant"/>
              </a:rPr>
            </a:br>
            <a:endParaRPr sz="3733" kern="1200" dirty="0">
              <a:cs typeface="Assistant"/>
            </a:endParaRPr>
          </a:p>
        </p:txBody>
      </p:sp>
      <p:pic>
        <p:nvPicPr>
          <p:cNvPr id="1026" name="Picture 2" descr="C:\Users\user\Desktop\לוגו משרד החינוך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0" y="45956"/>
            <a:ext cx="1993692" cy="212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59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870;p18"/>
          <p:cNvSpPr txBox="1">
            <a:spLocks/>
          </p:cNvSpPr>
          <p:nvPr/>
        </p:nvSpPr>
        <p:spPr>
          <a:xfrm>
            <a:off x="766515" y="320080"/>
            <a:ext cx="90148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 defTabSz="1219170" rtl="1">
              <a:buClr>
                <a:srgbClr val="0B87A1"/>
              </a:buClr>
            </a:pPr>
            <a:r>
              <a:rPr lang="he-IL" sz="4000" kern="0" dirty="0" smtClean="0">
                <a:solidFill>
                  <a:srgbClr val="0B87A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תיק תלמיד – איגום נתונים אודות תלמידי ישראל </a:t>
            </a:r>
            <a:endParaRPr lang="he-IL" sz="4000" kern="0" dirty="0">
              <a:solidFill>
                <a:srgbClr val="0B87A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75000" y="1371600"/>
            <a:ext cx="643466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איגום נתונים </a:t>
            </a:r>
          </a:p>
          <a:p>
            <a:r>
              <a:rPr lang="he-IL" sz="20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חיבור בין נתונים המנוהלים במערכות מידע שונות במטרה לקבל תמונה מלאה לגבי נושאים או ישויות מידע</a:t>
            </a:r>
            <a:endParaRPr lang="he-IL" sz="20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5000" y="2301366"/>
            <a:ext cx="643466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חיוני לצורך קידום מדיניות מבוססת נתונים.</a:t>
            </a:r>
            <a:endParaRPr lang="he-IL" sz="20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27868" y="3028851"/>
            <a:ext cx="6781800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לדוגמה: לשם עידוד תלמידים להשתלב במקצועות מדעיים מובילים, נזדקק לנתונים אודות: </a:t>
            </a:r>
          </a:p>
          <a:p>
            <a:endParaRPr lang="he-IL" sz="2000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שיבוץ תלמידים למגמות שונות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השתתפות תלמידים בתוכניות למצוינות מדעית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מאפיינים דמוגרפיים וסוציו-אקונומיים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0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התלמידים בבחינות הבגרות הרלוונטיות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3732" y="5891233"/>
            <a:ext cx="8895936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חשוב לציין: איגום נתונים לגבי תלמידים מונגש באופן סטטיסטי למקבלי החלטות ותוך הגנה על פרטיות התלמידים  </a:t>
            </a:r>
            <a:endParaRPr lang="he-IL" sz="200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147" y="1214032"/>
            <a:ext cx="5361667" cy="25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4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70;p18"/>
          <p:cNvSpPr txBox="1">
            <a:spLocks/>
          </p:cNvSpPr>
          <p:nvPr/>
        </p:nvSpPr>
        <p:spPr>
          <a:xfrm>
            <a:off x="2841840" y="318546"/>
            <a:ext cx="9014800" cy="71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 defTabSz="1219170" rtl="1">
              <a:buClr>
                <a:srgbClr val="0B87A1"/>
              </a:buClr>
            </a:pPr>
            <a:r>
              <a:rPr lang="he-IL" sz="4000" kern="0" dirty="0">
                <a:solidFill>
                  <a:srgbClr val="0B87A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מפת המידע</a:t>
            </a:r>
          </a:p>
        </p:txBody>
      </p:sp>
      <p:grpSp>
        <p:nvGrpSpPr>
          <p:cNvPr id="2" name="קבוצה 1"/>
          <p:cNvGrpSpPr/>
          <p:nvPr/>
        </p:nvGrpSpPr>
        <p:grpSpPr>
          <a:xfrm>
            <a:off x="1045129" y="1107157"/>
            <a:ext cx="10101745" cy="5682216"/>
            <a:chOff x="831779" y="743937"/>
            <a:chExt cx="7576309" cy="4261662"/>
          </a:xfrm>
        </p:grpSpPr>
        <p:cxnSp>
          <p:nvCxnSpPr>
            <p:cNvPr id="20" name="מחבר ישר 19"/>
            <p:cNvCxnSpPr>
              <a:cxnSpLocks/>
            </p:cNvCxnSpPr>
            <p:nvPr/>
          </p:nvCxnSpPr>
          <p:spPr>
            <a:xfrm>
              <a:off x="3653041" y="3023876"/>
              <a:ext cx="1656000" cy="0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מחבר ישר 22"/>
            <p:cNvCxnSpPr>
              <a:cxnSpLocks/>
              <a:stCxn id="50" idx="5"/>
              <a:endCxn id="34" idx="5"/>
            </p:cNvCxnSpPr>
            <p:nvPr/>
          </p:nvCxnSpPr>
          <p:spPr>
            <a:xfrm>
              <a:off x="3131488" y="2228522"/>
              <a:ext cx="540809" cy="784171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מחבר ישר 23"/>
            <p:cNvCxnSpPr>
              <a:cxnSpLocks/>
              <a:endCxn id="50" idx="2"/>
            </p:cNvCxnSpPr>
            <p:nvPr/>
          </p:nvCxnSpPr>
          <p:spPr>
            <a:xfrm>
              <a:off x="1359711" y="2150236"/>
              <a:ext cx="1633486" cy="20943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6" name="קבוצה 5"/>
            <p:cNvGrpSpPr/>
            <p:nvPr/>
          </p:nvGrpSpPr>
          <p:grpSpPr>
            <a:xfrm>
              <a:off x="7062363" y="743937"/>
              <a:ext cx="519092" cy="470027"/>
              <a:chOff x="6282858" y="858505"/>
              <a:chExt cx="519092" cy="469523"/>
            </a:xfrm>
          </p:grpSpPr>
          <p:sp>
            <p:nvSpPr>
              <p:cNvPr id="19" name="אליפסה 18"/>
              <p:cNvSpPr/>
              <p:nvPr/>
            </p:nvSpPr>
            <p:spPr>
              <a:xfrm>
                <a:off x="6282858" y="858505"/>
                <a:ext cx="519092" cy="469523"/>
              </a:xfrm>
              <a:prstGeom prst="ellipse">
                <a:avLst/>
              </a:prstGeom>
              <a:effectLst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he-IL" sz="1333" kern="0" dirty="0">
                  <a:solidFill>
                    <a:prstClr val="white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endParaRPr>
              </a:p>
            </p:txBody>
          </p:sp>
          <p:pic>
            <p:nvPicPr>
              <p:cNvPr id="25" name="Picture 2" descr="תוצאת תמונה עבור ‪icon pupil‬‏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3451" y="930331"/>
                <a:ext cx="317906" cy="3258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" name="קבוצה 2"/>
            <p:cNvGrpSpPr/>
            <p:nvPr/>
          </p:nvGrpSpPr>
          <p:grpSpPr>
            <a:xfrm>
              <a:off x="831779" y="1900927"/>
              <a:ext cx="519092" cy="470027"/>
              <a:chOff x="35496" y="2014255"/>
              <a:chExt cx="519092" cy="469523"/>
            </a:xfrm>
          </p:grpSpPr>
          <p:sp>
            <p:nvSpPr>
              <p:cNvPr id="14" name="אליפסה 13"/>
              <p:cNvSpPr/>
              <p:nvPr/>
            </p:nvSpPr>
            <p:spPr>
              <a:xfrm>
                <a:off x="35496" y="2014255"/>
                <a:ext cx="519092" cy="469523"/>
              </a:xfrm>
              <a:prstGeom prst="ellipse">
                <a:avLst/>
              </a:prstGeom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he-IL" sz="1333" kern="0" dirty="0">
                  <a:solidFill>
                    <a:prstClr val="white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endParaRPr>
              </a:p>
            </p:txBody>
          </p:sp>
          <p:pic>
            <p:nvPicPr>
              <p:cNvPr id="26" name="Picture 11" descr="תוצאת תמונה עבור ‪icon teacher‬‏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3741" y="2065694"/>
                <a:ext cx="402602" cy="3666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8" name="מחבר ישר 27"/>
            <p:cNvCxnSpPr>
              <a:stCxn id="108" idx="0"/>
              <a:endCxn id="34" idx="3"/>
            </p:cNvCxnSpPr>
            <p:nvPr/>
          </p:nvCxnSpPr>
          <p:spPr>
            <a:xfrm flipV="1">
              <a:off x="1720166" y="3012693"/>
              <a:ext cx="1837567" cy="1522879"/>
            </a:xfrm>
            <a:prstGeom prst="line">
              <a:avLst/>
            </a:prstGeom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9" name="מחבר ישר 28"/>
            <p:cNvCxnSpPr>
              <a:cxnSpLocks/>
            </p:cNvCxnSpPr>
            <p:nvPr/>
          </p:nvCxnSpPr>
          <p:spPr>
            <a:xfrm>
              <a:off x="3562217" y="2905184"/>
              <a:ext cx="2674910" cy="9893"/>
            </a:xfrm>
            <a:prstGeom prst="line">
              <a:avLst/>
            </a:prstGeom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מחבר ישר 29"/>
            <p:cNvCxnSpPr>
              <a:cxnSpLocks/>
              <a:endCxn id="19" idx="4"/>
            </p:cNvCxnSpPr>
            <p:nvPr/>
          </p:nvCxnSpPr>
          <p:spPr>
            <a:xfrm flipV="1">
              <a:off x="6216619" y="1213963"/>
              <a:ext cx="1105290" cy="1710579"/>
            </a:xfrm>
            <a:prstGeom prst="line">
              <a:avLst/>
            </a:prstGeom>
            <a:effectLst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1" name="מחבר: מרפקי 35"/>
            <p:cNvCxnSpPr>
              <a:cxnSpLocks/>
            </p:cNvCxnSpPr>
            <p:nvPr/>
          </p:nvCxnSpPr>
          <p:spPr>
            <a:xfrm rot="16200000" flipH="1">
              <a:off x="3155755" y="1706088"/>
              <a:ext cx="3485821" cy="2521492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accent6">
                  <a:lumMod val="50000"/>
                  <a:lumOff val="50000"/>
                </a:schemeClr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32" name="אליפסה 31"/>
            <p:cNvSpPr/>
            <p:nvPr/>
          </p:nvSpPr>
          <p:spPr>
            <a:xfrm>
              <a:off x="2191542" y="3968164"/>
              <a:ext cx="162018" cy="16219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>
                <a:buClr>
                  <a:srgbClr val="000000"/>
                </a:buClr>
              </a:pPr>
              <a:endParaRPr lang="he-IL" sz="1333" kern="0" dirty="0">
                <a:solidFill>
                  <a:prstClr val="whit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endParaRPr>
            </a:p>
          </p:txBody>
        </p:sp>
        <p:sp>
          <p:nvSpPr>
            <p:cNvPr id="33" name="אליפסה 32"/>
            <p:cNvSpPr/>
            <p:nvPr/>
          </p:nvSpPr>
          <p:spPr>
            <a:xfrm>
              <a:off x="2878150" y="3421209"/>
              <a:ext cx="162018" cy="16219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>
                <a:buClr>
                  <a:srgbClr val="000000"/>
                </a:buClr>
              </a:pPr>
              <a:endParaRPr lang="he-IL" sz="1333" kern="0" dirty="0">
                <a:solidFill>
                  <a:prstClr val="whit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endParaRPr>
            </a:p>
          </p:txBody>
        </p:sp>
        <p:sp>
          <p:nvSpPr>
            <p:cNvPr id="35" name="אליפסה 34"/>
            <p:cNvSpPr/>
            <p:nvPr/>
          </p:nvSpPr>
          <p:spPr>
            <a:xfrm>
              <a:off x="4383173" y="2874254"/>
              <a:ext cx="162018" cy="16219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>
                <a:buClr>
                  <a:srgbClr val="000000"/>
                </a:buClr>
              </a:pPr>
              <a:endParaRPr lang="he-IL" sz="1333" kern="0" dirty="0">
                <a:solidFill>
                  <a:prstClr val="whit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endParaRPr>
            </a:p>
          </p:txBody>
        </p:sp>
        <p:sp>
          <p:nvSpPr>
            <p:cNvPr id="39" name="אליפסה 38"/>
            <p:cNvSpPr/>
            <p:nvPr/>
          </p:nvSpPr>
          <p:spPr>
            <a:xfrm>
              <a:off x="6871220" y="1717563"/>
              <a:ext cx="172269" cy="16219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>
                <a:buClr>
                  <a:srgbClr val="000000"/>
                </a:buClr>
              </a:pPr>
              <a:endParaRPr lang="he-IL" sz="1333" kern="0" dirty="0">
                <a:solidFill>
                  <a:prstClr val="whit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endParaRPr>
            </a:p>
          </p:txBody>
        </p:sp>
        <p:sp>
          <p:nvSpPr>
            <p:cNvPr id="40" name="אליפסה 39"/>
            <p:cNvSpPr/>
            <p:nvPr/>
          </p:nvSpPr>
          <p:spPr>
            <a:xfrm>
              <a:off x="6081506" y="3412641"/>
              <a:ext cx="162018" cy="16219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>
                <a:buClr>
                  <a:srgbClr val="000000"/>
                </a:buClr>
              </a:pPr>
              <a:endParaRPr lang="he-IL" sz="1333" kern="0" dirty="0">
                <a:solidFill>
                  <a:prstClr val="whit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endParaRPr>
            </a:p>
          </p:txBody>
        </p:sp>
        <p:sp>
          <p:nvSpPr>
            <p:cNvPr id="41" name="אליפסה 40"/>
            <p:cNvSpPr/>
            <p:nvPr/>
          </p:nvSpPr>
          <p:spPr>
            <a:xfrm>
              <a:off x="6081506" y="2874254"/>
              <a:ext cx="162018" cy="16219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>
                <a:buClr>
                  <a:srgbClr val="000000"/>
                </a:buClr>
              </a:pPr>
              <a:endParaRPr lang="he-IL" sz="1333" kern="0" dirty="0">
                <a:solidFill>
                  <a:prstClr val="whit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endParaRPr>
            </a:p>
          </p:txBody>
        </p:sp>
        <p:sp>
          <p:nvSpPr>
            <p:cNvPr id="42" name="אליפסה 41"/>
            <p:cNvSpPr/>
            <p:nvPr/>
          </p:nvSpPr>
          <p:spPr>
            <a:xfrm>
              <a:off x="6081506" y="3968164"/>
              <a:ext cx="162018" cy="16219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>
                <a:buClr>
                  <a:srgbClr val="000000"/>
                </a:buClr>
              </a:pPr>
              <a:endParaRPr lang="he-IL" sz="1333" kern="0" dirty="0">
                <a:solidFill>
                  <a:prstClr val="whit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endParaRPr>
            </a:p>
          </p:txBody>
        </p:sp>
        <p:sp>
          <p:nvSpPr>
            <p:cNvPr id="43" name="אליפסה 42"/>
            <p:cNvSpPr/>
            <p:nvPr/>
          </p:nvSpPr>
          <p:spPr>
            <a:xfrm>
              <a:off x="2335648" y="2090083"/>
              <a:ext cx="162018" cy="16219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>
                <a:buClr>
                  <a:srgbClr val="000000"/>
                </a:buClr>
              </a:pPr>
              <a:endParaRPr lang="he-IL" sz="1333" kern="0" dirty="0">
                <a:solidFill>
                  <a:prstClr val="whit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endParaRPr>
            </a:p>
          </p:txBody>
        </p:sp>
        <p:sp>
          <p:nvSpPr>
            <p:cNvPr id="44" name="אליפסה 43"/>
            <p:cNvSpPr/>
            <p:nvPr/>
          </p:nvSpPr>
          <p:spPr>
            <a:xfrm>
              <a:off x="6638036" y="2087912"/>
              <a:ext cx="162018" cy="16219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>
                <a:buClr>
                  <a:srgbClr val="000000"/>
                </a:buClr>
              </a:pPr>
              <a:endParaRPr lang="he-IL" sz="1333" kern="0" dirty="0">
                <a:solidFill>
                  <a:prstClr val="whit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endParaRPr>
            </a:p>
          </p:txBody>
        </p:sp>
        <p:sp>
          <p:nvSpPr>
            <p:cNvPr id="45" name="אליפסה 44"/>
            <p:cNvSpPr/>
            <p:nvPr/>
          </p:nvSpPr>
          <p:spPr>
            <a:xfrm>
              <a:off x="6377838" y="2458262"/>
              <a:ext cx="162018" cy="16219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>
                <a:buClr>
                  <a:srgbClr val="000000"/>
                </a:buClr>
              </a:pPr>
              <a:endParaRPr lang="he-IL" sz="1333" kern="0" dirty="0">
                <a:solidFill>
                  <a:prstClr val="whit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endParaRPr>
            </a:p>
          </p:txBody>
        </p:sp>
        <p:grpSp>
          <p:nvGrpSpPr>
            <p:cNvPr id="5" name="קבוצה 4"/>
            <p:cNvGrpSpPr/>
            <p:nvPr/>
          </p:nvGrpSpPr>
          <p:grpSpPr>
            <a:xfrm>
              <a:off x="3355469" y="743937"/>
              <a:ext cx="519092" cy="470027"/>
              <a:chOff x="2594882" y="845253"/>
              <a:chExt cx="519092" cy="469523"/>
            </a:xfrm>
          </p:grpSpPr>
          <p:sp>
            <p:nvSpPr>
              <p:cNvPr id="15" name="אליפסה 14"/>
              <p:cNvSpPr/>
              <p:nvPr/>
            </p:nvSpPr>
            <p:spPr>
              <a:xfrm>
                <a:off x="2594882" y="845253"/>
                <a:ext cx="519092" cy="469523"/>
              </a:xfrm>
              <a:prstGeom prst="ellipse">
                <a:avLst/>
              </a:prstGeom>
              <a:ln>
                <a:solidFill>
                  <a:schemeClr val="accent6">
                    <a:lumMod val="50000"/>
                    <a:lumOff val="50000"/>
                  </a:schemeClr>
                </a:solidFill>
              </a:ln>
              <a:effectLst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he-IL" sz="1333" kern="0" dirty="0">
                  <a:solidFill>
                    <a:prstClr val="white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endParaRPr>
              </a:p>
            </p:txBody>
          </p:sp>
          <p:pic>
            <p:nvPicPr>
              <p:cNvPr id="27" name="Picture 18" descr="תוצאת תמונה עבור ‪icon school‬‏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12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1012" y="939075"/>
                <a:ext cx="366833" cy="281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4" name="אליפסה 33"/>
            <p:cNvSpPr/>
            <p:nvPr/>
          </p:nvSpPr>
          <p:spPr>
            <a:xfrm>
              <a:off x="3534006" y="2874254"/>
              <a:ext cx="162018" cy="16219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>
                <a:buClr>
                  <a:srgbClr val="000000"/>
                </a:buClr>
              </a:pPr>
              <a:endParaRPr lang="he-IL" sz="1333" kern="0" dirty="0">
                <a:solidFill>
                  <a:prstClr val="whit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endParaRPr>
            </a:p>
          </p:txBody>
        </p:sp>
        <p:sp>
          <p:nvSpPr>
            <p:cNvPr id="46" name="אליפסה 45"/>
            <p:cNvSpPr/>
            <p:nvPr/>
          </p:nvSpPr>
          <p:spPr>
            <a:xfrm>
              <a:off x="3534006" y="2226251"/>
              <a:ext cx="162018" cy="16219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>
                <a:buClr>
                  <a:srgbClr val="000000"/>
                </a:buClr>
              </a:pPr>
              <a:endParaRPr lang="he-IL" sz="1333" kern="0" dirty="0">
                <a:solidFill>
                  <a:prstClr val="whit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endParaRPr>
            </a:p>
          </p:txBody>
        </p:sp>
        <p:sp>
          <p:nvSpPr>
            <p:cNvPr id="47" name="אליפסה 46"/>
            <p:cNvSpPr/>
            <p:nvPr/>
          </p:nvSpPr>
          <p:spPr>
            <a:xfrm>
              <a:off x="3534006" y="1578248"/>
              <a:ext cx="162018" cy="16219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>
                <a:buClr>
                  <a:srgbClr val="000000"/>
                </a:buClr>
              </a:pPr>
              <a:endParaRPr lang="he-IL" sz="1333" kern="0" dirty="0">
                <a:solidFill>
                  <a:prstClr val="whit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endParaRPr>
            </a:p>
          </p:txBody>
        </p:sp>
        <p:sp>
          <p:nvSpPr>
            <p:cNvPr id="49" name="אליפסה 48"/>
            <p:cNvSpPr/>
            <p:nvPr/>
          </p:nvSpPr>
          <p:spPr>
            <a:xfrm>
              <a:off x="1678099" y="2090083"/>
              <a:ext cx="162018" cy="16219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>
                <a:buClr>
                  <a:srgbClr val="000000"/>
                </a:buClr>
              </a:pPr>
              <a:endParaRPr lang="he-IL" sz="1333" kern="0" dirty="0">
                <a:solidFill>
                  <a:prstClr val="white">
                    <a:lumMod val="95000"/>
                  </a:prstClr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endParaRPr>
            </a:p>
          </p:txBody>
        </p:sp>
        <p:sp>
          <p:nvSpPr>
            <p:cNvPr id="50" name="אליפסה 49"/>
            <p:cNvSpPr/>
            <p:nvPr/>
          </p:nvSpPr>
          <p:spPr>
            <a:xfrm>
              <a:off x="2993197" y="2090083"/>
              <a:ext cx="162018" cy="16219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>
                <a:buClr>
                  <a:srgbClr val="000000"/>
                </a:buClr>
              </a:pPr>
              <a:endParaRPr lang="he-IL" sz="1333" kern="0" dirty="0">
                <a:solidFill>
                  <a:prstClr val="whit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475656" y="3909705"/>
              <a:ext cx="782019" cy="223091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003B55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נתוני יסוד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52675" y="3367797"/>
              <a:ext cx="1236030" cy="223091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003B55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מאפיינים ייחודיים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69214" y="3084862"/>
              <a:ext cx="1052760" cy="684611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003B55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שיבוץ למסגרות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001120">
                      <a:lumMod val="50000"/>
                      <a:lumOff val="50000"/>
                    </a:srgbClr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פרופיל תלמידים </a:t>
              </a:r>
              <a:r>
                <a:rPr lang="he-IL" sz="1333" kern="0" dirty="0" err="1">
                  <a:solidFill>
                    <a:srgbClr val="001120">
                      <a:lumMod val="50000"/>
                      <a:lumOff val="50000"/>
                    </a:srgbClr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ועו"ה</a:t>
              </a:r>
              <a:endParaRPr lang="he-IL" sz="1333" kern="0" dirty="0">
                <a:solidFill>
                  <a:srgbClr val="001120">
                    <a:lumMod val="50000"/>
                    <a:lumOff val="50000"/>
                  </a:srgbClr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endParaRPr>
            </a:p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80BFB7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שיבוץ</a:t>
              </a:r>
              <a:r>
                <a:rPr lang="he-IL" sz="1333" kern="0" dirty="0">
                  <a:solidFill>
                    <a:srgbClr val="003B55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 </a:t>
              </a:r>
              <a:r>
                <a:rPr lang="he-IL" sz="1333" kern="0" dirty="0">
                  <a:solidFill>
                    <a:srgbClr val="80BFB7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בפועל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376177" y="1830896"/>
              <a:ext cx="707443" cy="223091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80BFB7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נתוני יסוד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104158" y="1830316"/>
              <a:ext cx="680365" cy="223091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80BFB7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מאפיינים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37534" y="1707654"/>
              <a:ext cx="926354" cy="376930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80BFB7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הכשרה וכניסה להוראה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054395" y="2773150"/>
              <a:ext cx="1308483" cy="37693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1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003B55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הערכה ומדידה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001120">
                      <a:lumMod val="50000"/>
                      <a:lumOff val="50000"/>
                    </a:srgbClr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הערכה</a:t>
              </a:r>
              <a:r>
                <a:rPr lang="he-IL" sz="1333" kern="0" dirty="0">
                  <a:solidFill>
                    <a:srgbClr val="003B55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 </a:t>
              </a:r>
              <a:r>
                <a:rPr lang="he-IL" sz="1333" kern="0" dirty="0">
                  <a:solidFill>
                    <a:srgbClr val="001120">
                      <a:lumMod val="50000"/>
                      <a:lumOff val="50000"/>
                    </a:srgbClr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ומדידה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294521" y="1544448"/>
              <a:ext cx="942605" cy="2230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1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80BFB7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פיתוח מקצועי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912376" y="3078208"/>
              <a:ext cx="792088" cy="5307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1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003B55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משאבים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001120">
                      <a:lumMod val="50000"/>
                      <a:lumOff val="50000"/>
                    </a:srgbClr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משאבים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80BFB7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שכר</a:t>
              </a:r>
              <a:r>
                <a:rPr lang="he-IL" sz="1333" kern="0" dirty="0">
                  <a:solidFill>
                    <a:srgbClr val="003B55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 </a:t>
              </a:r>
              <a:r>
                <a:rPr lang="he-IL" sz="1333" kern="0" dirty="0">
                  <a:solidFill>
                    <a:srgbClr val="80BFB7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וזכאויות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550060" y="1554291"/>
              <a:ext cx="914122" cy="223091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001120">
                      <a:lumMod val="50000"/>
                      <a:lumOff val="50000"/>
                    </a:srgbClr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נתוני יסוד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639898" y="2202295"/>
              <a:ext cx="694327" cy="223091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001120">
                      <a:lumMod val="50000"/>
                      <a:lumOff val="50000"/>
                    </a:srgbClr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מאפיינים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124528" y="3373670"/>
              <a:ext cx="1006866" cy="223091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001120">
                      <a:lumMod val="50000"/>
                      <a:lumOff val="50000"/>
                    </a:srgbClr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ת"ע ופעילות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237650" y="3943359"/>
              <a:ext cx="906974" cy="223091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001120">
                      <a:lumMod val="50000"/>
                      <a:lumOff val="50000"/>
                    </a:srgbClr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תשתיות ותפעול 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535880" y="2434305"/>
              <a:ext cx="862438" cy="223091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003B55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רווחת התלמיד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635813" y="2054113"/>
              <a:ext cx="1268219" cy="223091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003B55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היבטים תפקודיים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253264" y="2193097"/>
              <a:ext cx="1190014" cy="22309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1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80BFB7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היבטים תפקודיים</a:t>
              </a:r>
            </a:p>
          </p:txBody>
        </p:sp>
        <p:sp>
          <p:nvSpPr>
            <p:cNvPr id="96" name="אליפסה 95"/>
            <p:cNvSpPr/>
            <p:nvPr/>
          </p:nvSpPr>
          <p:spPr>
            <a:xfrm>
              <a:off x="3253660" y="2510196"/>
              <a:ext cx="162018" cy="16219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>
                <a:buClr>
                  <a:srgbClr val="000000"/>
                </a:buClr>
              </a:pPr>
              <a:endParaRPr lang="he-IL" sz="1333" kern="0" dirty="0">
                <a:solidFill>
                  <a:prstClr val="whit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436321" y="2476894"/>
              <a:ext cx="893785" cy="223091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80BFB7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סטטוס כללי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923845" y="1693606"/>
              <a:ext cx="1268219" cy="223091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003B55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ילדים ונוער בסיכון </a:t>
              </a:r>
            </a:p>
          </p:txBody>
        </p:sp>
        <p:sp>
          <p:nvSpPr>
            <p:cNvPr id="99" name="אליפסה 98"/>
            <p:cNvSpPr/>
            <p:nvPr/>
          </p:nvSpPr>
          <p:spPr>
            <a:xfrm>
              <a:off x="7104252" y="1347214"/>
              <a:ext cx="172269" cy="16219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>
                <a:buClr>
                  <a:srgbClr val="000000"/>
                </a:buClr>
              </a:pPr>
              <a:endParaRPr lang="he-IL" sz="1333" kern="0" dirty="0">
                <a:solidFill>
                  <a:prstClr val="whit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139869" y="1313415"/>
              <a:ext cx="1268219" cy="223091"/>
            </a:xfrm>
            <a:prstGeom prst="rect">
              <a:avLst/>
            </a:prstGeom>
            <a:noFill/>
            <a:effectLst/>
          </p:spPr>
          <p:txBody>
            <a:bodyPr wrap="square" rtlCol="1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003B55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חינוך מיוחד ושילוב</a:t>
              </a:r>
            </a:p>
          </p:txBody>
        </p:sp>
        <p:cxnSp>
          <p:nvCxnSpPr>
            <p:cNvPr id="22" name="מחבר ישר 21"/>
            <p:cNvCxnSpPr>
              <a:cxnSpLocks/>
            </p:cNvCxnSpPr>
            <p:nvPr/>
          </p:nvCxnSpPr>
          <p:spPr>
            <a:xfrm flipH="1" flipV="1">
              <a:off x="5284245" y="1206975"/>
              <a:ext cx="20948" cy="1673897"/>
            </a:xfrm>
            <a:prstGeom prst="line">
              <a:avLst/>
            </a:prstGeom>
            <a:effec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37" name="אליפסה 36"/>
            <p:cNvSpPr/>
            <p:nvPr/>
          </p:nvSpPr>
          <p:spPr>
            <a:xfrm>
              <a:off x="5232340" y="2874254"/>
              <a:ext cx="162018" cy="16219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>
                <a:buClr>
                  <a:srgbClr val="000000"/>
                </a:buClr>
              </a:pPr>
              <a:endParaRPr lang="he-IL" sz="1333" kern="0" dirty="0">
                <a:solidFill>
                  <a:prstClr val="whit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endParaRPr>
            </a:p>
          </p:txBody>
        </p:sp>
        <p:sp>
          <p:nvSpPr>
            <p:cNvPr id="38" name="אליפסה 37"/>
            <p:cNvSpPr/>
            <p:nvPr/>
          </p:nvSpPr>
          <p:spPr>
            <a:xfrm>
              <a:off x="5213710" y="1578248"/>
              <a:ext cx="162018" cy="16219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>
                <a:buClr>
                  <a:srgbClr val="000000"/>
                </a:buClr>
              </a:pPr>
              <a:endParaRPr lang="he-IL" sz="1333" kern="0" dirty="0">
                <a:solidFill>
                  <a:prstClr val="whit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endParaRPr>
            </a:p>
          </p:txBody>
        </p:sp>
        <p:sp>
          <p:nvSpPr>
            <p:cNvPr id="48" name="אליפסה 47"/>
            <p:cNvSpPr/>
            <p:nvPr/>
          </p:nvSpPr>
          <p:spPr>
            <a:xfrm>
              <a:off x="5213710" y="2226251"/>
              <a:ext cx="162018" cy="162191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accent6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1219170">
                <a:buClr>
                  <a:srgbClr val="000000"/>
                </a:buClr>
              </a:pPr>
              <a:endParaRPr lang="he-IL" sz="1333" kern="0" dirty="0">
                <a:solidFill>
                  <a:prstClr val="white"/>
                </a:solidFill>
                <a:latin typeface="Assistant" panose="00000500000000000000" pitchFamily="2" charset="-79"/>
                <a:cs typeface="Assistant" panose="00000500000000000000" pitchFamily="2" charset="-79"/>
                <a:sym typeface="Arial"/>
              </a:endParaRPr>
            </a:p>
          </p:txBody>
        </p:sp>
        <p:grpSp>
          <p:nvGrpSpPr>
            <p:cNvPr id="101" name="קבוצה 100"/>
            <p:cNvGrpSpPr/>
            <p:nvPr/>
          </p:nvGrpSpPr>
          <p:grpSpPr>
            <a:xfrm>
              <a:off x="5035173" y="743937"/>
              <a:ext cx="519092" cy="470027"/>
              <a:chOff x="97672" y="2015251"/>
              <a:chExt cx="519092" cy="469523"/>
            </a:xfrm>
          </p:grpSpPr>
          <p:sp>
            <p:nvSpPr>
              <p:cNvPr id="102" name="אליפסה 101"/>
              <p:cNvSpPr/>
              <p:nvPr/>
            </p:nvSpPr>
            <p:spPr>
              <a:xfrm>
                <a:off x="97672" y="2015251"/>
                <a:ext cx="519092" cy="469523"/>
              </a:xfrm>
              <a:prstGeom prst="ellipse">
                <a:avLst/>
              </a:prstGeom>
              <a:effectLst/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he-IL" sz="1333" kern="0" dirty="0">
                  <a:solidFill>
                    <a:prstClr val="white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endParaRPr>
              </a:p>
            </p:txBody>
          </p:sp>
          <p:pic>
            <p:nvPicPr>
              <p:cNvPr id="103" name="Picture 11" descr="תוצאת תמונה עבור ‪icon teacher‬‏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917" y="2065694"/>
                <a:ext cx="402602" cy="3666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4" name="קבוצה 103"/>
            <p:cNvGrpSpPr/>
            <p:nvPr/>
          </p:nvGrpSpPr>
          <p:grpSpPr>
            <a:xfrm>
              <a:off x="5926683" y="4535572"/>
              <a:ext cx="519092" cy="470027"/>
              <a:chOff x="2627989" y="845253"/>
              <a:chExt cx="519092" cy="469523"/>
            </a:xfrm>
          </p:grpSpPr>
          <p:sp>
            <p:nvSpPr>
              <p:cNvPr id="105" name="אליפסה 104"/>
              <p:cNvSpPr/>
              <p:nvPr/>
            </p:nvSpPr>
            <p:spPr>
              <a:xfrm>
                <a:off x="2627989" y="845253"/>
                <a:ext cx="519092" cy="46952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  <a:lumOff val="50000"/>
                  </a:schemeClr>
                </a:solidFill>
              </a:ln>
              <a:effectLst/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he-IL" sz="1333" kern="0" dirty="0">
                  <a:solidFill>
                    <a:prstClr val="white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endParaRPr>
              </a:p>
            </p:txBody>
          </p:sp>
          <p:pic>
            <p:nvPicPr>
              <p:cNvPr id="106" name="Picture 18" descr="תוצאת תמונה עבור ‪icon school‬‏"/>
              <p:cNvPicPr>
                <a:picLocks noChangeAspect="1" noChangeArrowheads="1"/>
              </p:cNvPicPr>
              <p:nvPr/>
            </p:nvPicPr>
            <p:blipFill>
              <a:blip r:embed="rId6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11200"/>
                        </a14:imgEffect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4119" y="939075"/>
                <a:ext cx="366833" cy="281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7" name="קבוצה 106"/>
            <p:cNvGrpSpPr/>
            <p:nvPr/>
          </p:nvGrpSpPr>
          <p:grpSpPr>
            <a:xfrm>
              <a:off x="1460620" y="4535572"/>
              <a:ext cx="519092" cy="470027"/>
              <a:chOff x="6288794" y="1002755"/>
              <a:chExt cx="519092" cy="469523"/>
            </a:xfrm>
          </p:grpSpPr>
          <p:sp>
            <p:nvSpPr>
              <p:cNvPr id="108" name="אליפסה 107"/>
              <p:cNvSpPr/>
              <p:nvPr/>
            </p:nvSpPr>
            <p:spPr>
              <a:xfrm>
                <a:off x="6288794" y="1002755"/>
                <a:ext cx="519092" cy="469523"/>
              </a:xfrm>
              <a:prstGeom prst="ellipse">
                <a:avLst/>
              </a:prstGeom>
              <a:effectLst/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 defTabSz="1219170">
                  <a:buClr>
                    <a:srgbClr val="000000"/>
                  </a:buClr>
                </a:pPr>
                <a:endParaRPr lang="he-IL" sz="1333" kern="0" dirty="0">
                  <a:solidFill>
                    <a:prstClr val="white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endParaRPr>
              </a:p>
            </p:txBody>
          </p:sp>
          <p:pic>
            <p:nvPicPr>
              <p:cNvPr id="109" name="Picture 2" descr="תוצאת תמונה עבור ‪icon pupil‬‏"/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9387" y="1056240"/>
                <a:ext cx="317906" cy="3258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1" name="TextBox 110"/>
            <p:cNvSpPr txBox="1"/>
            <p:nvPr/>
          </p:nvSpPr>
          <p:spPr>
            <a:xfrm>
              <a:off x="4084147" y="3078168"/>
              <a:ext cx="847893" cy="68461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1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003B55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מסלול לימודי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001120">
                      <a:lumMod val="50000"/>
                      <a:lumOff val="50000"/>
                    </a:srgbClr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כיתות, תכניות ומסלולים</a:t>
              </a:r>
            </a:p>
            <a:p>
              <a:pPr algn="ctr" defTabSz="1219170">
                <a:buClr>
                  <a:srgbClr val="000000"/>
                </a:buClr>
              </a:pPr>
              <a:r>
                <a:rPr lang="he-IL" sz="1333" kern="0" dirty="0">
                  <a:solidFill>
                    <a:srgbClr val="80BFB7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קבוצות</a:t>
              </a:r>
              <a:r>
                <a:rPr lang="he-IL" sz="1333" kern="0" dirty="0">
                  <a:solidFill>
                    <a:srgbClr val="003B55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 </a:t>
              </a:r>
              <a:r>
                <a:rPr lang="he-IL" sz="1333" kern="0" dirty="0">
                  <a:solidFill>
                    <a:srgbClr val="80BFB7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rPr>
                <a:t>לימוד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173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3"/>
          <p:cNvSpPr>
            <a:spLocks noGrp="1"/>
          </p:cNvSpPr>
          <p:nvPr>
            <p:ph type="body" idx="2"/>
          </p:nvPr>
        </p:nvSpPr>
        <p:spPr>
          <a:xfrm>
            <a:off x="335361" y="1466850"/>
            <a:ext cx="9529268" cy="4800600"/>
          </a:xfrm>
        </p:spPr>
        <p:txBody>
          <a:bodyPr/>
          <a:lstStyle/>
          <a:p>
            <a:pPr marL="152396" indent="0" algn="r" rtl="1">
              <a:spcAft>
                <a:spcPts val="1200"/>
              </a:spcAft>
              <a:buNone/>
            </a:pPr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ברכותינו – התקבלתם לעבודה בהנהלת משרד החינוך! </a:t>
            </a:r>
          </a:p>
          <a:p>
            <a:pPr marL="609596" indent="-457200" algn="r" rtl="1">
              <a:spcAft>
                <a:spcPts val="1200"/>
              </a:spcAft>
              <a:buFont typeface="+mj-lt"/>
              <a:buAutoNum type="arabicPeriod"/>
            </a:pPr>
            <a:r>
              <a:rPr lang="he-IL" sz="25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חישבו על שאלה הקשורה במדיניות לצמצום פערים בקרב תלמידים (למשל</a:t>
            </a:r>
            <a:r>
              <a:rPr lang="he-IL" sz="25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: השתתפות תלמידים בפריפריה במסלולי מצוינות)</a:t>
            </a:r>
            <a:endParaRPr lang="he-IL" sz="2500" dirty="0" smtClean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lvl="1" algn="r" rtl="1">
              <a:spcAft>
                <a:spcPts val="1200"/>
              </a:spcAft>
            </a:pPr>
            <a:r>
              <a:rPr lang="he-IL" sz="2500" dirty="0">
                <a:latin typeface="Assistant" panose="00000500000000000000" pitchFamily="2" charset="-79"/>
                <a:cs typeface="Assistant" panose="00000500000000000000" pitchFamily="2" charset="-79"/>
              </a:rPr>
              <a:t>חישבו </a:t>
            </a:r>
            <a:r>
              <a:rPr lang="he-IL" sz="25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על נתונים רלוונטיים לסוגיה שבחרתם לנתח</a:t>
            </a:r>
            <a:endParaRPr lang="he-IL" sz="2500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lvl="1" algn="r" rtl="1">
              <a:spcAft>
                <a:spcPts val="1200"/>
              </a:spcAft>
            </a:pPr>
            <a:r>
              <a:rPr lang="he-IL" sz="2500" dirty="0">
                <a:latin typeface="Assistant" panose="00000500000000000000" pitchFamily="2" charset="-79"/>
                <a:cs typeface="Assistant" panose="00000500000000000000" pitchFamily="2" charset="-79"/>
              </a:rPr>
              <a:t>נסו </a:t>
            </a:r>
            <a:r>
              <a:rPr lang="he-IL" sz="25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למפות </a:t>
            </a:r>
            <a:r>
              <a:rPr lang="he-IL" sz="2500" dirty="0">
                <a:latin typeface="Assistant" panose="00000500000000000000" pitchFamily="2" charset="-79"/>
                <a:cs typeface="Assistant" panose="00000500000000000000" pitchFamily="2" charset="-79"/>
              </a:rPr>
              <a:t>אילו מהנתונים מנוהלים במשרד החינוך, אילו ברשות המקומית ואילו </a:t>
            </a:r>
            <a:r>
              <a:rPr lang="he-IL" sz="25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מנוהלים </a:t>
            </a:r>
            <a:r>
              <a:rPr lang="he-IL" sz="25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להערכתכם </a:t>
            </a:r>
            <a:r>
              <a:rPr lang="he-IL" sz="2500" dirty="0">
                <a:latin typeface="Assistant" panose="00000500000000000000" pitchFamily="2" charset="-79"/>
                <a:cs typeface="Assistant" panose="00000500000000000000" pitchFamily="2" charset="-79"/>
              </a:rPr>
              <a:t>בבית הספר </a:t>
            </a:r>
            <a:r>
              <a:rPr lang="he-IL" sz="25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בלבד?</a:t>
            </a:r>
            <a:endParaRPr lang="he-IL" sz="2500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marL="609596" indent="-457200" algn="r" rtl="1">
              <a:spcAft>
                <a:spcPts val="1200"/>
              </a:spcAft>
              <a:buFont typeface="+mj-lt"/>
              <a:buAutoNum type="arabicPeriod" startAt="2"/>
            </a:pPr>
            <a:r>
              <a:rPr lang="he-IL" sz="25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הציעו אילו נתונים חשוב לאסוף על מנת לבסס מסד נתונים, שישרת איתור מוקדם של פערים לימודיים בין תלמידים במערכת החינוך במטרה לצמצמם מוקדם ככל שניתן?</a:t>
            </a:r>
            <a:endParaRPr lang="he-IL" sz="2500" dirty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algn="r" rtl="1"/>
            <a:endParaRPr lang="he-IL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6" name="Google Shape;3870;p18"/>
          <p:cNvSpPr txBox="1">
            <a:spLocks/>
          </p:cNvSpPr>
          <p:nvPr/>
        </p:nvSpPr>
        <p:spPr>
          <a:xfrm>
            <a:off x="766515" y="320080"/>
            <a:ext cx="90148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 defTabSz="1219170" rtl="1">
              <a:buClr>
                <a:srgbClr val="0B87A1"/>
              </a:buClr>
            </a:pPr>
            <a:r>
              <a:rPr lang="he-IL" sz="4000" kern="0" dirty="0" smtClean="0">
                <a:solidFill>
                  <a:srgbClr val="0B87A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תרגול</a:t>
            </a:r>
            <a:endParaRPr lang="he-IL" sz="4000" kern="0" dirty="0">
              <a:solidFill>
                <a:srgbClr val="0B87A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365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 smtClean="0">
                <a:latin typeface="Arial" panose="020B0604020202020204" pitchFamily="34" charset="0"/>
                <a:cs typeface="Arial" panose="020B0604020202020204" pitchFamily="34" charset="0"/>
              </a:rPr>
              <a:t>תרגול 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2"/>
          </p:nvPr>
        </p:nvSpPr>
        <p:spPr>
          <a:xfrm>
            <a:off x="335361" y="2350200"/>
            <a:ext cx="9529268" cy="4116000"/>
          </a:xfrm>
        </p:spPr>
        <p:txBody>
          <a:bodyPr/>
          <a:lstStyle/>
          <a:p>
            <a:pPr algn="r" rtl="1"/>
            <a:r>
              <a:rPr lang="he-IL" dirty="0" smtClean="0">
                <a:latin typeface="+mj-lt"/>
                <a:cs typeface="+mn-cs"/>
              </a:rPr>
              <a:t>חשבו על שאלה הקשורה במדיניות לצמצום פערים בקרב תלמידים (למשל: האם תלמידים בישובים מרוחקים יכולים ללמוד במסלולי 5 </a:t>
            </a:r>
            <a:r>
              <a:rPr lang="he-IL" dirty="0" err="1" smtClean="0">
                <a:latin typeface="+mj-lt"/>
                <a:cs typeface="+mn-cs"/>
              </a:rPr>
              <a:t>יח"ל</a:t>
            </a:r>
            <a:r>
              <a:rPr lang="he-IL" dirty="0" smtClean="0">
                <a:latin typeface="+mj-lt"/>
                <a:cs typeface="+mn-cs"/>
              </a:rPr>
              <a:t> במתמטיקה).</a:t>
            </a:r>
          </a:p>
          <a:p>
            <a:pPr algn="r" rtl="1"/>
            <a:r>
              <a:rPr lang="he-IL" dirty="0" smtClean="0">
                <a:latin typeface="+mj-lt"/>
                <a:cs typeface="+mn-cs"/>
              </a:rPr>
              <a:t>נסו  לחשוב אילו נתונים נדרשים כדי לענות על השאלה שבחרתם. </a:t>
            </a:r>
          </a:p>
          <a:p>
            <a:pPr algn="r" rtl="1"/>
            <a:r>
              <a:rPr lang="he-IL" dirty="0" smtClean="0">
                <a:latin typeface="+mj-lt"/>
                <a:cs typeface="+mn-cs"/>
              </a:rPr>
              <a:t>נסו למפות אילו מהנתונים מנוהלים במשרד החינוך, אילו ברשות המקומית ואילו נתונים מנוהלים להערכתם בבית הספר בלבד. </a:t>
            </a:r>
          </a:p>
          <a:p>
            <a:pPr algn="r" rtl="1"/>
            <a:r>
              <a:rPr lang="he-IL" dirty="0" smtClean="0">
                <a:latin typeface="+mj-lt"/>
                <a:cs typeface="+mn-cs"/>
              </a:rPr>
              <a:t>הציעו נתונים שלדעתכם חשוב לאסוף על מנת לבסס מסד נתונים שישרת איתור מוקדם של פערים לימודיים בין תלמידים במערכת החינוך במטרה לצמצמם מוקדם ככל שניתן. </a:t>
            </a:r>
          </a:p>
          <a:p>
            <a:pPr algn="r" rtl="1"/>
            <a:endParaRPr lang="he-IL" dirty="0" smtClean="0">
              <a:latin typeface="+mj-lt"/>
              <a:cs typeface="+mn-cs"/>
            </a:endParaRPr>
          </a:p>
          <a:p>
            <a:pPr algn="r" rtl="1"/>
            <a:endParaRPr lang="he-IL" dirty="0">
              <a:latin typeface="+mj-lt"/>
              <a:cs typeface="+mn-cs"/>
            </a:endParaRPr>
          </a:p>
          <a:p>
            <a:pPr algn="r" rtl="1"/>
            <a:endParaRPr lang="he-IL" dirty="0">
              <a:latin typeface="+mj-lt"/>
              <a:cs typeface="+mn-cs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 defTabSz="1219170" rtl="0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0B87A1"/>
                </a:solidFill>
              </a:rPr>
              <a:pPr algn="l" defTabSz="1219170" rtl="0">
                <a:buClr>
                  <a:srgbClr val="000000"/>
                </a:buClr>
              </a:pPr>
              <a:t>13</a:t>
            </a:fld>
            <a:endParaRPr lang="en" kern="0">
              <a:solidFill>
                <a:srgbClr val="0B87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871;p18"/>
          <p:cNvSpPr txBox="1">
            <a:spLocks noGrp="1"/>
          </p:cNvSpPr>
          <p:nvPr>
            <p:ph type="body" idx="1"/>
          </p:nvPr>
        </p:nvSpPr>
        <p:spPr>
          <a:xfrm>
            <a:off x="37040" y="1630421"/>
            <a:ext cx="9983755" cy="397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000" dirty="0" smtClean="0">
                <a:solidFill>
                  <a:schemeClr val="accent6"/>
                </a:solidFill>
                <a:latin typeface="Assistant" panose="00000500000000000000" pitchFamily="2" charset="-79"/>
                <a:cs typeface="Assistant" panose="00000500000000000000"/>
              </a:rPr>
              <a:t>מהם נתוני חינוך? 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000" dirty="0" smtClean="0">
                <a:solidFill>
                  <a:schemeClr val="accent6"/>
                </a:solidFill>
                <a:latin typeface="Assistant" panose="00000500000000000000" pitchFamily="2" charset="-79"/>
                <a:cs typeface="Assistant" panose="00000500000000000000"/>
              </a:rPr>
              <a:t>פרויקט הסדרת מערך המידע 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000" dirty="0" smtClean="0">
                <a:solidFill>
                  <a:schemeClr val="accent6"/>
                </a:solidFill>
                <a:latin typeface="Assistant" panose="00000500000000000000" pitchFamily="2" charset="-79"/>
                <a:cs typeface="Assistant" panose="00000500000000000000"/>
              </a:rPr>
              <a:t>כיצד לארגן את המידע? </a:t>
            </a:r>
            <a:endParaRPr lang="he-IL" sz="3000" dirty="0">
              <a:solidFill>
                <a:schemeClr val="accent6"/>
              </a:solidFill>
              <a:latin typeface="Assistant" panose="00000500000000000000" pitchFamily="2" charset="-79"/>
              <a:cs typeface="Assistant" panose="00000500000000000000"/>
            </a:endParaRP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3000" dirty="0" smtClean="0">
                <a:solidFill>
                  <a:schemeClr val="accent6"/>
                </a:solidFill>
                <a:latin typeface="Assistant" panose="00000500000000000000" pitchFamily="2" charset="-79"/>
                <a:cs typeface="Assistant" panose="00000500000000000000"/>
              </a:rPr>
              <a:t>איגום נתונים אודות תלמידי ישראל</a:t>
            </a: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849828" y="164637"/>
            <a:ext cx="901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/>
            <a:r>
              <a:rPr lang="he-IL" kern="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על מה נדבר?</a:t>
            </a:r>
            <a:endParaRPr lang="he-IL" kern="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9172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9828" y="164637"/>
            <a:ext cx="9014800" cy="1143200"/>
          </a:xfrm>
        </p:spPr>
        <p:txBody>
          <a:bodyPr/>
          <a:lstStyle/>
          <a:p>
            <a:pPr algn="r"/>
            <a:r>
              <a:rPr lang="he-IL" smtClean="0">
                <a:latin typeface="Assistant" panose="00000500000000000000" pitchFamily="2" charset="-79"/>
                <a:cs typeface="Assistant" panose="00000500000000000000" pitchFamily="2" charset="-79"/>
              </a:rPr>
              <a:t>נתוני חינוך – למה הכוונה? </a:t>
            </a:r>
            <a:endParaRPr lang="he-IL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idx="2"/>
          </p:nvPr>
        </p:nvSpPr>
        <p:spPr>
          <a:xfrm>
            <a:off x="324186" y="2641644"/>
            <a:ext cx="9763247" cy="4669381"/>
          </a:xfrm>
        </p:spPr>
        <p:txBody>
          <a:bodyPr/>
          <a:lstStyle/>
          <a:p>
            <a:pPr marL="152396" indent="0" algn="r" rtl="1">
              <a:buNone/>
            </a:pPr>
            <a:endParaRPr lang="he-IL" sz="3000" dirty="0" smtClean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marL="152396" indent="0" algn="r" rtl="1">
              <a:buNone/>
            </a:pPr>
            <a:r>
              <a:rPr lang="he-IL" sz="30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נתונים המנוהלים באופן </a:t>
            </a:r>
            <a:r>
              <a:rPr lang="he-IL" sz="3000" b="1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מתוקשב</a:t>
            </a:r>
            <a:r>
              <a:rPr lang="he-IL" sz="30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 או </a:t>
            </a:r>
            <a:r>
              <a:rPr lang="he-IL" sz="3000" b="1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לא מתוקשב </a:t>
            </a:r>
            <a:r>
              <a:rPr lang="he-IL" sz="300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במערכת החינוך</a:t>
            </a:r>
          </a:p>
          <a:p>
            <a:pPr algn="r" rtl="1"/>
            <a:endParaRPr lang="he-IL" sz="3000" dirty="0" smtClean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marL="152396" indent="0" algn="r" rtl="1">
              <a:buNone/>
            </a:pPr>
            <a:endParaRPr lang="he-IL" dirty="0" smtClean="0">
              <a:latin typeface="Assistant" panose="00000500000000000000" pitchFamily="2" charset="-79"/>
              <a:cs typeface="Assistant" panose="00000500000000000000" pitchFamily="2" charset="-79"/>
            </a:endParaRPr>
          </a:p>
          <a:p>
            <a:pPr marL="152396" indent="0" algn="r" rtl="1">
              <a:buNone/>
            </a:pPr>
            <a:endParaRPr lang="he-IL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3" name="מלבן 2"/>
          <p:cNvSpPr/>
          <p:nvPr/>
        </p:nvSpPr>
        <p:spPr>
          <a:xfrm>
            <a:off x="159659" y="3225158"/>
            <a:ext cx="1017882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227924" y="3140759"/>
            <a:ext cx="1017882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782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9828" y="164637"/>
            <a:ext cx="9014800" cy="1143200"/>
          </a:xfrm>
        </p:spPr>
        <p:txBody>
          <a:bodyPr/>
          <a:lstStyle/>
          <a:p>
            <a:pPr algn="r"/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נתוני חינוך – למה הכוונה? </a:t>
            </a:r>
            <a:endParaRPr lang="he-IL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pSp>
        <p:nvGrpSpPr>
          <p:cNvPr id="17" name="קבוצה 16"/>
          <p:cNvGrpSpPr/>
          <p:nvPr/>
        </p:nvGrpSpPr>
        <p:grpSpPr>
          <a:xfrm>
            <a:off x="3114044" y="3994886"/>
            <a:ext cx="5259811" cy="893135"/>
            <a:chOff x="2866394" y="3994886"/>
            <a:chExt cx="5259811" cy="893135"/>
          </a:xfrm>
        </p:grpSpPr>
        <p:sp>
          <p:nvSpPr>
            <p:cNvPr id="3" name="מלבן מעוגל 2"/>
            <p:cNvSpPr/>
            <p:nvPr/>
          </p:nvSpPr>
          <p:spPr>
            <a:xfrm>
              <a:off x="5715000" y="3994886"/>
              <a:ext cx="2411205" cy="893135"/>
            </a:xfrm>
            <a:prstGeom prst="roundRect">
              <a:avLst>
                <a:gd name="adj" fmla="val 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500" dirty="0">
                  <a:solidFill>
                    <a:schemeClr val="tx1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באופן מתוקשב</a:t>
              </a:r>
            </a:p>
          </p:txBody>
        </p:sp>
        <p:sp>
          <p:nvSpPr>
            <p:cNvPr id="6" name="מלבן מעוגל 5"/>
            <p:cNvSpPr/>
            <p:nvPr/>
          </p:nvSpPr>
          <p:spPr>
            <a:xfrm>
              <a:off x="2866394" y="3994886"/>
              <a:ext cx="2411205" cy="893135"/>
            </a:xfrm>
            <a:prstGeom prst="roundRect">
              <a:avLst>
                <a:gd name="adj" fmla="val 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500" dirty="0">
                  <a:solidFill>
                    <a:schemeClr val="tx1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באופן לא מתוקשב</a:t>
              </a:r>
            </a:p>
          </p:txBody>
        </p:sp>
      </p:grpSp>
      <p:sp>
        <p:nvSpPr>
          <p:cNvPr id="16" name="מלבן מעוגל 15"/>
          <p:cNvSpPr/>
          <p:nvPr/>
        </p:nvSpPr>
        <p:spPr>
          <a:xfrm>
            <a:off x="4538347" y="2427283"/>
            <a:ext cx="2411205" cy="893135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כיצד מנוהלים?</a:t>
            </a:r>
            <a:endParaRPr lang="he-IL" sz="25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499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49828" y="164637"/>
            <a:ext cx="9014800" cy="1143200"/>
          </a:xfrm>
        </p:spPr>
        <p:txBody>
          <a:bodyPr/>
          <a:lstStyle/>
          <a:p>
            <a:pPr algn="r"/>
            <a:r>
              <a:rPr lang="he-IL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נתוני חינוך – אתגר הביזור</a:t>
            </a:r>
            <a:endParaRPr lang="he-IL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3974444" y="2427283"/>
            <a:ext cx="2411205" cy="893135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היכן הנתונים מנוהלים?</a:t>
            </a:r>
            <a:endParaRPr lang="he-IL" sz="25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grpSp>
        <p:nvGrpSpPr>
          <p:cNvPr id="8" name="קבוצה 7"/>
          <p:cNvGrpSpPr/>
          <p:nvPr/>
        </p:nvGrpSpPr>
        <p:grpSpPr>
          <a:xfrm>
            <a:off x="199393" y="4036013"/>
            <a:ext cx="9961306" cy="972000"/>
            <a:chOff x="199393" y="4036013"/>
            <a:chExt cx="9961306" cy="972000"/>
          </a:xfrm>
        </p:grpSpPr>
        <p:sp>
          <p:nvSpPr>
            <p:cNvPr id="3" name="מלבן מעוגל 2"/>
            <p:cNvSpPr/>
            <p:nvPr/>
          </p:nvSpPr>
          <p:spPr>
            <a:xfrm>
              <a:off x="7784699" y="4036013"/>
              <a:ext cx="2376000" cy="972000"/>
            </a:xfrm>
            <a:prstGeom prst="roundRect">
              <a:avLst>
                <a:gd name="adj" fmla="val 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500" dirty="0" smtClean="0">
                  <a:solidFill>
                    <a:schemeClr val="tx1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משרד החינוך</a:t>
              </a:r>
              <a:endParaRPr lang="he-IL" sz="2500" dirty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  <p:sp>
          <p:nvSpPr>
            <p:cNvPr id="6" name="מלבן מעוגל 5"/>
            <p:cNvSpPr/>
            <p:nvPr/>
          </p:nvSpPr>
          <p:spPr>
            <a:xfrm>
              <a:off x="5256263" y="4036013"/>
              <a:ext cx="2376000" cy="972000"/>
            </a:xfrm>
            <a:prstGeom prst="roundRect">
              <a:avLst>
                <a:gd name="adj" fmla="val 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500" dirty="0" smtClean="0">
                  <a:solidFill>
                    <a:schemeClr val="tx1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אגפי החינוך ברשויות המקומיות</a:t>
              </a:r>
              <a:endParaRPr lang="he-IL" sz="2500" dirty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2727828" y="4036013"/>
              <a:ext cx="2376000" cy="972000"/>
            </a:xfrm>
            <a:prstGeom prst="roundRect">
              <a:avLst>
                <a:gd name="adj" fmla="val 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500" dirty="0" smtClean="0">
                  <a:solidFill>
                    <a:schemeClr val="tx1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רשתות החינוך</a:t>
              </a:r>
              <a:endParaRPr lang="he-IL" sz="2500" dirty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199393" y="4036013"/>
              <a:ext cx="2376000" cy="972000"/>
            </a:xfrm>
            <a:prstGeom prst="roundRect">
              <a:avLst>
                <a:gd name="adj" fmla="val 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he-IL" sz="2500" dirty="0" smtClean="0">
                  <a:solidFill>
                    <a:schemeClr val="tx1"/>
                  </a:solidFill>
                  <a:latin typeface="Assistant" panose="00000500000000000000" pitchFamily="2" charset="-79"/>
                  <a:cs typeface="Assistant" panose="00000500000000000000" pitchFamily="2" charset="-79"/>
                </a:rPr>
                <a:t>מוסדות החינוך</a:t>
              </a:r>
              <a:endParaRPr lang="he-IL" sz="2500" dirty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828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מעוגל 5"/>
          <p:cNvSpPr/>
          <p:nvPr/>
        </p:nvSpPr>
        <p:spPr>
          <a:xfrm>
            <a:off x="8439150" y="2103432"/>
            <a:ext cx="1604099" cy="893135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מנגנון</a:t>
            </a:r>
            <a:endParaRPr lang="he-IL" sz="25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304801" y="2103432"/>
            <a:ext cx="7829548" cy="893135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פרויקט בהובלת הנהלת משרד החינוך</a:t>
            </a:r>
            <a:endParaRPr lang="he-IL" sz="25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8" name="מלבן מעוגל 7"/>
          <p:cNvSpPr/>
          <p:nvPr/>
        </p:nvSpPr>
        <p:spPr>
          <a:xfrm>
            <a:off x="8439150" y="3463292"/>
            <a:ext cx="1604099" cy="893135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מטרה</a:t>
            </a:r>
            <a:endParaRPr lang="he-IL" sz="25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9" name="מלבן מעוגל 8"/>
          <p:cNvSpPr/>
          <p:nvPr/>
        </p:nvSpPr>
        <p:spPr>
          <a:xfrm>
            <a:off x="304802" y="3463292"/>
            <a:ext cx="7829548" cy="893135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הסדרת נתוני החינוך</a:t>
            </a:r>
            <a:endParaRPr lang="he-IL" sz="25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0" name="מלבן מעוגל 9"/>
          <p:cNvSpPr/>
          <p:nvPr/>
        </p:nvSpPr>
        <p:spPr>
          <a:xfrm>
            <a:off x="8439150" y="4823152"/>
            <a:ext cx="1604099" cy="893135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תועלות</a:t>
            </a:r>
            <a:endParaRPr lang="he-IL" sz="25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1" name="מלבן מעוגל 10"/>
          <p:cNvSpPr/>
          <p:nvPr/>
        </p:nvSpPr>
        <p:spPr>
          <a:xfrm>
            <a:off x="5848350" y="4823152"/>
            <a:ext cx="2285999" cy="893135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קבלת החלטות ניהוליות מושכלות </a:t>
            </a:r>
            <a:endParaRPr lang="he-IL" sz="25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2" name="מלבן מעוגל 11"/>
          <p:cNvSpPr/>
          <p:nvPr/>
        </p:nvSpPr>
        <p:spPr>
          <a:xfrm>
            <a:off x="3190876" y="4823152"/>
            <a:ext cx="2571749" cy="893135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שיפור שירותי החינוך  </a:t>
            </a:r>
            <a:endParaRPr lang="he-IL" sz="25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3" name="מלבן מעוגל 12"/>
          <p:cNvSpPr/>
          <p:nvPr/>
        </p:nvSpPr>
        <p:spPr>
          <a:xfrm>
            <a:off x="304801" y="4823152"/>
            <a:ext cx="2800350" cy="893135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הפחתת נטל ביורוקרטי </a:t>
            </a:r>
            <a:r>
              <a:rPr lang="he-IL" sz="2500" dirty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</a:t>
            </a:r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מוסדות החינוך</a:t>
            </a:r>
            <a:endParaRPr lang="he-IL" sz="25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15" name="כותרת 1"/>
          <p:cNvSpPr txBox="1">
            <a:spLocks/>
          </p:cNvSpPr>
          <p:nvPr/>
        </p:nvSpPr>
        <p:spPr>
          <a:xfrm>
            <a:off x="849828" y="164637"/>
            <a:ext cx="9014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/>
            <a:r>
              <a:rPr lang="he-IL" kern="0" dirty="0" smtClean="0">
                <a:latin typeface="Assistant" panose="00000500000000000000" pitchFamily="2" charset="-79"/>
                <a:cs typeface="Assistant" panose="00000500000000000000" pitchFamily="2" charset="-79"/>
              </a:rPr>
              <a:t>פרויקט הסדרת מערך המידע</a:t>
            </a:r>
            <a:endParaRPr lang="he-IL" kern="0" dirty="0"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9599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/>
          <p:cNvGrpSpPr/>
          <p:nvPr/>
        </p:nvGrpSpPr>
        <p:grpSpPr>
          <a:xfrm>
            <a:off x="-760191" y="1855325"/>
            <a:ext cx="12068211" cy="3287347"/>
            <a:chOff x="-760191" y="1855325"/>
            <a:chExt cx="12068211" cy="3287347"/>
          </a:xfrm>
        </p:grpSpPr>
        <p:grpSp>
          <p:nvGrpSpPr>
            <p:cNvPr id="3" name="קבוצה 2"/>
            <p:cNvGrpSpPr/>
            <p:nvPr/>
          </p:nvGrpSpPr>
          <p:grpSpPr>
            <a:xfrm>
              <a:off x="2593082" y="1855325"/>
              <a:ext cx="5361667" cy="3287347"/>
              <a:chOff x="1949307" y="1423935"/>
              <a:chExt cx="4021250" cy="2465510"/>
            </a:xfrm>
          </p:grpSpPr>
          <p:sp>
            <p:nvSpPr>
              <p:cNvPr id="16" name="מלבן 15"/>
              <p:cNvSpPr/>
              <p:nvPr/>
            </p:nvSpPr>
            <p:spPr>
              <a:xfrm>
                <a:off x="3088509" y="1423935"/>
                <a:ext cx="1749402" cy="6136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he-IL" sz="2400" b="1" kern="0" dirty="0" smtClean="0">
                    <a:solidFill>
                      <a:srgbClr val="001120"/>
                    </a:solidFill>
                    <a:latin typeface="Assistant" panose="00000500000000000000" pitchFamily="2" charset="-79"/>
                    <a:cs typeface="Assistant" panose="00000500000000000000" pitchFamily="2" charset="-79"/>
                    <a:sym typeface="Arial"/>
                  </a:rPr>
                  <a:t>גורם מקצועי</a:t>
                </a:r>
                <a:endParaRPr lang="he-IL" sz="2400" kern="0" dirty="0">
                  <a:solidFill>
                    <a:srgbClr val="001120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endParaRPr>
              </a:p>
            </p:txBody>
          </p:sp>
          <p:pic>
            <p:nvPicPr>
              <p:cNvPr id="10" name="תמונה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9307" y="1981445"/>
                <a:ext cx="4021250" cy="1908000"/>
              </a:xfrm>
              <a:prstGeom prst="rect">
                <a:avLst/>
              </a:prstGeom>
            </p:spPr>
          </p:pic>
        </p:grpSp>
        <p:grpSp>
          <p:nvGrpSpPr>
            <p:cNvPr id="2" name="קבוצה 1"/>
            <p:cNvGrpSpPr/>
            <p:nvPr/>
          </p:nvGrpSpPr>
          <p:grpSpPr>
            <a:xfrm>
              <a:off x="5946353" y="1855325"/>
              <a:ext cx="5361667" cy="3287347"/>
              <a:chOff x="-529370" y="1423935"/>
              <a:chExt cx="4021250" cy="2465510"/>
            </a:xfrm>
          </p:grpSpPr>
          <p:sp>
            <p:nvSpPr>
              <p:cNvPr id="18" name="מלבן 17"/>
              <p:cNvSpPr/>
              <p:nvPr/>
            </p:nvSpPr>
            <p:spPr>
              <a:xfrm>
                <a:off x="851255" y="1423935"/>
                <a:ext cx="1260000" cy="6136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he-IL" sz="2400" b="1" kern="0" dirty="0">
                    <a:solidFill>
                      <a:srgbClr val="001120"/>
                    </a:solidFill>
                    <a:latin typeface="Assistant" panose="00000500000000000000" pitchFamily="2" charset="-79"/>
                    <a:cs typeface="Assistant" panose="00000500000000000000" pitchFamily="2" charset="-79"/>
                    <a:sym typeface="Arial"/>
                  </a:rPr>
                  <a:t>תלמיד</a:t>
                </a:r>
                <a:endParaRPr lang="he-IL" sz="2400" kern="0" dirty="0">
                  <a:solidFill>
                    <a:srgbClr val="001120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endParaRPr>
              </a:p>
            </p:txBody>
          </p:sp>
          <p:pic>
            <p:nvPicPr>
              <p:cNvPr id="11" name="תמונה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29370" y="1981445"/>
                <a:ext cx="4021250" cy="1908000"/>
              </a:xfrm>
              <a:prstGeom prst="rect">
                <a:avLst/>
              </a:prstGeom>
            </p:spPr>
          </p:pic>
        </p:grpSp>
        <p:grpSp>
          <p:nvGrpSpPr>
            <p:cNvPr id="5" name="קבוצה 4"/>
            <p:cNvGrpSpPr/>
            <p:nvPr/>
          </p:nvGrpSpPr>
          <p:grpSpPr>
            <a:xfrm>
              <a:off x="-760191" y="1855325"/>
              <a:ext cx="5361668" cy="3287347"/>
              <a:chOff x="4427984" y="1423935"/>
              <a:chExt cx="4021251" cy="2465510"/>
            </a:xfrm>
          </p:grpSpPr>
          <p:sp>
            <p:nvSpPr>
              <p:cNvPr id="21" name="מלבן 20"/>
              <p:cNvSpPr/>
              <p:nvPr/>
            </p:nvSpPr>
            <p:spPr>
              <a:xfrm>
                <a:off x="5574513" y="1423935"/>
                <a:ext cx="1728192" cy="6136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he-IL" sz="2400" b="1" kern="0" dirty="0">
                    <a:solidFill>
                      <a:srgbClr val="001120"/>
                    </a:solidFill>
                    <a:latin typeface="Assistant" panose="00000500000000000000" pitchFamily="2" charset="-79"/>
                    <a:cs typeface="Assistant" panose="00000500000000000000" pitchFamily="2" charset="-79"/>
                    <a:sym typeface="Arial"/>
                  </a:rPr>
                  <a:t>מוסד חינוך</a:t>
                </a:r>
                <a:endParaRPr lang="he-IL" sz="2400" kern="0" dirty="0">
                  <a:solidFill>
                    <a:srgbClr val="001120"/>
                  </a:solidFill>
                  <a:latin typeface="Assistant" panose="00000500000000000000" pitchFamily="2" charset="-79"/>
                  <a:cs typeface="Assistant" panose="00000500000000000000" pitchFamily="2" charset="-79"/>
                  <a:sym typeface="Arial"/>
                </a:endParaRPr>
              </a:p>
            </p:txBody>
          </p:sp>
          <p:pic>
            <p:nvPicPr>
              <p:cNvPr id="12" name="תמונה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27984" y="1981445"/>
                <a:ext cx="4021251" cy="1908000"/>
              </a:xfrm>
              <a:prstGeom prst="rect">
                <a:avLst/>
              </a:prstGeom>
            </p:spPr>
          </p:pic>
        </p:grpSp>
      </p:grpSp>
      <p:sp>
        <p:nvSpPr>
          <p:cNvPr id="13" name="Google Shape;3870;p18"/>
          <p:cNvSpPr txBox="1">
            <a:spLocks/>
          </p:cNvSpPr>
          <p:nvPr/>
        </p:nvSpPr>
        <p:spPr>
          <a:xfrm>
            <a:off x="766515" y="320080"/>
            <a:ext cx="90148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 defTabSz="1219170" rtl="1">
              <a:buClr>
                <a:srgbClr val="0B87A1"/>
              </a:buClr>
            </a:pPr>
            <a:r>
              <a:rPr lang="he-IL" sz="4000" kern="0" dirty="0" smtClean="0">
                <a:solidFill>
                  <a:srgbClr val="0B87A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כיצד לארגן את המידע? </a:t>
            </a:r>
            <a:endParaRPr lang="he-IL" sz="4000" kern="0" dirty="0">
              <a:solidFill>
                <a:srgbClr val="0B87A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47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3870;p18"/>
          <p:cNvSpPr txBox="1">
            <a:spLocks/>
          </p:cNvSpPr>
          <p:nvPr/>
        </p:nvSpPr>
        <p:spPr>
          <a:xfrm>
            <a:off x="766515" y="320080"/>
            <a:ext cx="90148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 defTabSz="1219170" rtl="1">
              <a:buClr>
                <a:srgbClr val="0B87A1"/>
              </a:buClr>
            </a:pPr>
            <a:r>
              <a:rPr lang="he-IL" sz="4000" kern="0" dirty="0" smtClean="0">
                <a:solidFill>
                  <a:srgbClr val="0B87A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איגום </a:t>
            </a:r>
            <a:r>
              <a:rPr lang="he-IL" sz="4000" kern="0" dirty="0">
                <a:solidFill>
                  <a:srgbClr val="0B87A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נתונים </a:t>
            </a:r>
            <a:r>
              <a:rPr lang="he-IL" sz="4000" kern="0" dirty="0" smtClean="0">
                <a:solidFill>
                  <a:srgbClr val="0B87A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- למה הכוונה?</a:t>
            </a:r>
            <a:endParaRPr lang="he-IL" sz="4000" kern="0" dirty="0">
              <a:solidFill>
                <a:srgbClr val="0B87A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8" name="מלבן 7"/>
          <p:cNvSpPr/>
          <p:nvPr/>
        </p:nvSpPr>
        <p:spPr>
          <a:xfrm>
            <a:off x="159659" y="3066134"/>
            <a:ext cx="1017882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dk1"/>
                </a:solidFill>
                <a:latin typeface="Assistant" panose="00000500000000000000" pitchFamily="2" charset="-79"/>
                <a:ea typeface="Titillium Web Light"/>
                <a:cs typeface="Assistant" panose="00000500000000000000" pitchFamily="2" charset="-79"/>
              </a:rPr>
              <a:t>חיבור בין נתונים </a:t>
            </a:r>
            <a:r>
              <a:rPr lang="he-IL" sz="2400" dirty="0">
                <a:solidFill>
                  <a:schemeClr val="dk1"/>
                </a:solidFill>
                <a:latin typeface="Assistant" panose="00000500000000000000" pitchFamily="2" charset="-79"/>
                <a:ea typeface="Titillium Web Light"/>
                <a:cs typeface="Assistant" panose="00000500000000000000" pitchFamily="2" charset="-79"/>
                <a:sym typeface="Titillium Web Light"/>
              </a:rPr>
              <a:t>המנוהלים במערכות מידע </a:t>
            </a:r>
            <a:r>
              <a:rPr lang="he-IL" sz="2400" dirty="0">
                <a:solidFill>
                  <a:schemeClr val="dk1"/>
                </a:solidFill>
                <a:latin typeface="Assistant" panose="00000500000000000000" pitchFamily="2" charset="-79"/>
                <a:ea typeface="Titillium Web Light"/>
                <a:cs typeface="Assistant" panose="00000500000000000000" pitchFamily="2" charset="-79"/>
              </a:rPr>
              <a:t>שונות, </a:t>
            </a:r>
            <a:endParaRPr lang="he-IL" sz="2400" dirty="0" smtClean="0">
              <a:solidFill>
                <a:schemeClr val="dk1"/>
              </a:solidFill>
              <a:latin typeface="Assistant" panose="00000500000000000000" pitchFamily="2" charset="-79"/>
              <a:ea typeface="Titillium Web Light"/>
              <a:cs typeface="Assistant" panose="00000500000000000000" pitchFamily="2" charset="-79"/>
            </a:endParaRPr>
          </a:p>
          <a:p>
            <a:pPr algn="ctr"/>
            <a:r>
              <a:rPr lang="he-IL" sz="2400" dirty="0" smtClean="0">
                <a:solidFill>
                  <a:schemeClr val="dk1"/>
                </a:solidFill>
                <a:latin typeface="Assistant" panose="00000500000000000000" pitchFamily="2" charset="-79"/>
                <a:ea typeface="Titillium Web Light"/>
                <a:cs typeface="Assistant" panose="00000500000000000000" pitchFamily="2" charset="-79"/>
              </a:rPr>
              <a:t>במטרה </a:t>
            </a:r>
            <a:r>
              <a:rPr lang="he-IL" sz="2400" dirty="0">
                <a:solidFill>
                  <a:schemeClr val="dk1"/>
                </a:solidFill>
                <a:latin typeface="Assistant" panose="00000500000000000000" pitchFamily="2" charset="-79"/>
                <a:ea typeface="Titillium Web Light"/>
                <a:cs typeface="Assistant" panose="00000500000000000000" pitchFamily="2" charset="-79"/>
              </a:rPr>
              <a:t>לקבל </a:t>
            </a:r>
            <a:r>
              <a:rPr lang="he-IL" sz="2400" b="1" dirty="0">
                <a:solidFill>
                  <a:schemeClr val="dk1"/>
                </a:solidFill>
                <a:latin typeface="Assistant" panose="00000500000000000000" pitchFamily="2" charset="-79"/>
                <a:ea typeface="Titillium Web Light"/>
                <a:cs typeface="Assistant" panose="00000500000000000000" pitchFamily="2" charset="-79"/>
              </a:rPr>
              <a:t>תמונה מלאה </a:t>
            </a:r>
            <a:r>
              <a:rPr lang="he-IL" sz="2400" dirty="0">
                <a:solidFill>
                  <a:schemeClr val="dk1"/>
                </a:solidFill>
                <a:latin typeface="Assistant" panose="00000500000000000000" pitchFamily="2" charset="-79"/>
                <a:ea typeface="Titillium Web Light"/>
                <a:cs typeface="Assistant" panose="00000500000000000000" pitchFamily="2" charset="-79"/>
              </a:rPr>
              <a:t>לגבי נושאים או ישויות מידע </a:t>
            </a:r>
          </a:p>
        </p:txBody>
      </p:sp>
      <p:sp>
        <p:nvSpPr>
          <p:cNvPr id="9" name="מלבן 8"/>
          <p:cNvSpPr/>
          <p:nvPr/>
        </p:nvSpPr>
        <p:spPr>
          <a:xfrm>
            <a:off x="227924" y="3001613"/>
            <a:ext cx="10178822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38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מלבן מעוגל 25"/>
          <p:cNvSpPr/>
          <p:nvPr/>
        </p:nvSpPr>
        <p:spPr>
          <a:xfrm>
            <a:off x="1123950" y="4686701"/>
            <a:ext cx="6877049" cy="1455848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הנתונים מונגשים </a:t>
            </a:r>
            <a:r>
              <a:rPr lang="he-IL" sz="2500" dirty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באופן סטטיסטי למקבלי החלטות ותוך הגנה על פרטיות התלמידים </a:t>
            </a:r>
          </a:p>
        </p:txBody>
      </p:sp>
      <p:sp>
        <p:nvSpPr>
          <p:cNvPr id="27" name="מלבן מעוגל 26"/>
          <p:cNvSpPr/>
          <p:nvPr/>
        </p:nvSpPr>
        <p:spPr>
          <a:xfrm>
            <a:off x="1123950" y="1582113"/>
            <a:ext cx="6877049" cy="2913283"/>
          </a:xfrm>
          <a:prstGeom prst="roundRect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לשם עידוד תלמידים ללמוד מקצועות מדעיים מובילים, יש צורך בנתונים אודות: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שיבוץ למגמות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השתתפות בתוכניות למצוינות מדעית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מאפיינים דמוגרפיים וסוציו-אקונומיים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הישגי בחינות בגרות רלוונטיות</a:t>
            </a:r>
          </a:p>
        </p:txBody>
      </p:sp>
      <p:sp>
        <p:nvSpPr>
          <p:cNvPr id="13" name="Google Shape;3870;p18"/>
          <p:cNvSpPr txBox="1">
            <a:spLocks/>
          </p:cNvSpPr>
          <p:nvPr/>
        </p:nvSpPr>
        <p:spPr>
          <a:xfrm>
            <a:off x="766515" y="320080"/>
            <a:ext cx="9014800" cy="768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Dosis ExtraLight"/>
              <a:buNone/>
              <a:defRPr sz="3600" b="0" i="0" u="none" strike="noStrike" cap="none">
                <a:solidFill>
                  <a:schemeClr val="dk2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pPr algn="r" defTabSz="1219170" rtl="1">
              <a:buClr>
                <a:srgbClr val="0B87A1"/>
              </a:buClr>
            </a:pPr>
            <a:r>
              <a:rPr lang="he-IL" sz="4000" kern="0" dirty="0">
                <a:solidFill>
                  <a:srgbClr val="0B87A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תיק תלמיד – איגום נתונים אודות תלמידי ישראל </a:t>
            </a:r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1967" y="3033706"/>
            <a:ext cx="4219518" cy="2002074"/>
          </a:xfrm>
          <a:prstGeom prst="rect">
            <a:avLst/>
          </a:prstGeom>
        </p:spPr>
      </p:pic>
      <p:sp>
        <p:nvSpPr>
          <p:cNvPr id="25" name="מלבן מעוגל 24"/>
          <p:cNvSpPr/>
          <p:nvPr/>
        </p:nvSpPr>
        <p:spPr>
          <a:xfrm>
            <a:off x="8192338" y="4686701"/>
            <a:ext cx="1604099" cy="1455848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חשוב לדעת</a:t>
            </a:r>
            <a:endParaRPr lang="he-IL" sz="25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  <p:sp>
        <p:nvSpPr>
          <p:cNvPr id="7" name="מלבן מעוגל 6"/>
          <p:cNvSpPr/>
          <p:nvPr/>
        </p:nvSpPr>
        <p:spPr>
          <a:xfrm>
            <a:off x="8192338" y="1582113"/>
            <a:ext cx="1604099" cy="29124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500" dirty="0" smtClean="0">
                <a:solidFill>
                  <a:schemeClr val="tx1"/>
                </a:solidFill>
                <a:latin typeface="Assistant" panose="00000500000000000000" pitchFamily="2" charset="-79"/>
                <a:cs typeface="Assistant" panose="00000500000000000000" pitchFamily="2" charset="-79"/>
              </a:rPr>
              <a:t>המחשת הצורך</a:t>
            </a:r>
            <a:endParaRPr lang="he-IL" sz="2500" dirty="0">
              <a:solidFill>
                <a:schemeClr val="tx1"/>
              </a:solidFill>
              <a:latin typeface="Assistant" panose="00000500000000000000" pitchFamily="2" charset="-79"/>
              <a:cs typeface="Assistant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0810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3B55"/>
      </a:dk1>
      <a:lt1>
        <a:srgbClr val="FFFFFF"/>
      </a:lt1>
      <a:dk2>
        <a:srgbClr val="0B87A1"/>
      </a:dk2>
      <a:lt2>
        <a:srgbClr val="EEF1EE"/>
      </a:lt2>
      <a:accent1>
        <a:srgbClr val="D3EBD5"/>
      </a:accent1>
      <a:accent2>
        <a:srgbClr val="80BFB7"/>
      </a:accent2>
      <a:accent3>
        <a:srgbClr val="0B87A1"/>
      </a:accent3>
      <a:accent4>
        <a:srgbClr val="01597F"/>
      </a:accent4>
      <a:accent5>
        <a:srgbClr val="003B55"/>
      </a:accent5>
      <a:accent6>
        <a:srgbClr val="001120"/>
      </a:accent6>
      <a:hlink>
        <a:srgbClr val="01597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1238</Words>
  <Application>Microsoft Office PowerPoint</Application>
  <PresentationFormat>מסך רחב</PresentationFormat>
  <Paragraphs>158</Paragraphs>
  <Slides>13</Slides>
  <Notes>13</Notes>
  <HiddenSlides>3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9" baseType="lpstr">
      <vt:lpstr>Calibri</vt:lpstr>
      <vt:lpstr>Assistant</vt:lpstr>
      <vt:lpstr>Titillium Web Light</vt:lpstr>
      <vt:lpstr>Dosis ExtraLight</vt:lpstr>
      <vt:lpstr>Arial</vt:lpstr>
      <vt:lpstr>Mowbray template</vt:lpstr>
      <vt:lpstr>פרויקט הסדרת מערך המידע נתוני חינוך     רותי רווה ואביב ניר ספטמבר 2020  </vt:lpstr>
      <vt:lpstr>מצגת של PowerPoint‏</vt:lpstr>
      <vt:lpstr>נתוני חינוך – למה הכוונה? </vt:lpstr>
      <vt:lpstr>נתוני חינוך – למה הכוונה? </vt:lpstr>
      <vt:lpstr>נתוני חינוך – אתגר הביזור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תרגול </vt:lpstr>
    </vt:vector>
  </TitlesOfParts>
  <Company>moe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פרויקט הסדרת מערך המידע מבוא: אתגרים והזדמנויות בניהול מידע ממשלתי   ספטמבר 2020</dc:title>
  <dc:creator>רותי רווה</dc:creator>
  <cp:lastModifiedBy>אביב ניר</cp:lastModifiedBy>
  <cp:revision>46</cp:revision>
  <dcterms:created xsi:type="dcterms:W3CDTF">2020-08-18T09:33:47Z</dcterms:created>
  <dcterms:modified xsi:type="dcterms:W3CDTF">2020-09-17T06:21:46Z</dcterms:modified>
</cp:coreProperties>
</file>