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8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A96CEB-FADD-4B2B-8DF5-A8E7362D7C3F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9C6C6F-729E-457A-BD8C-94B081374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9033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8" name="Google Shape;328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98706-DC6E-4B3A-A86A-3680BB43A1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43BAC9-E08D-4FEF-88F9-CBAF59EC65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909F6E-CC7E-41BD-81B2-EEF75588D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3BFDC-387E-4794-A8EC-3E39A0D0A08E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82818-E0AD-4865-9722-5FC828C30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6F1DD2-8A63-4390-AB75-ED50CA97D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287A7-E29A-4AC0-A956-C28722301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968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B338E-5C55-4EA9-8E44-D753A1299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606515-694F-451A-AEC1-0C914800F7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906BA0-7CAE-4C7A-8C12-48DA3F987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3BFDC-387E-4794-A8EC-3E39A0D0A08E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DCBF9A-FBA8-4B0C-9BFC-8C5618BC5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B30A81-1D9F-4D9D-B370-4CC22A867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287A7-E29A-4AC0-A956-C28722301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124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1EBC1CE-5504-49D4-9416-CF9931EB7C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F2CD9D-E7A8-44E1-9FD6-3A93CCD105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46309C-3460-41CF-AF79-BA724E484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3BFDC-387E-4794-A8EC-3E39A0D0A08E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B025E8-E06C-4FA8-A813-5461E0442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896000-F65E-4634-9DF5-F31F95583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287A7-E29A-4AC0-A956-C28722301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438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כותרת בלבד">
  <p:cSld name="כותרת בלבד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20"/>
          <p:cNvSpPr txBox="1">
            <a:spLocks noGrp="1"/>
          </p:cNvSpPr>
          <p:nvPr>
            <p:ph type="title"/>
          </p:nvPr>
        </p:nvSpPr>
        <p:spPr>
          <a:xfrm>
            <a:off x="1" y="213094"/>
            <a:ext cx="12191999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sz="4400" b="1" i="0" u="none" strike="noStrike" cap="non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0"/>
          <p:cNvSpPr/>
          <p:nvPr/>
        </p:nvSpPr>
        <p:spPr>
          <a:xfrm>
            <a:off x="1" y="5878199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0" name="Google Shape;50;p20"/>
          <p:cNvSpPr/>
          <p:nvPr/>
        </p:nvSpPr>
        <p:spPr>
          <a:xfrm>
            <a:off x="8667715" y="-110812"/>
            <a:ext cx="530011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1" name="Google Shape;51;p20"/>
          <p:cNvSpPr/>
          <p:nvPr/>
        </p:nvSpPr>
        <p:spPr>
          <a:xfrm>
            <a:off x="0" y="6306749"/>
            <a:ext cx="7724431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  <p:extLst>
      <p:ext uri="{BB962C8B-B14F-4D97-AF65-F5344CB8AC3E}">
        <p14:creationId xmlns:p14="http://schemas.microsoft.com/office/powerpoint/2010/main" val="1700428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65F74-3D17-49A1-86E3-78CCCE6601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36A53B-9141-4D90-A3CC-559B0BF1D3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3A35E7-ADDD-4C9F-BABD-0639816C4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3BFDC-387E-4794-A8EC-3E39A0D0A08E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0BC769-C13F-4AFE-A68F-C4EEDDCFD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7458C-9915-490B-899A-D7ABE3354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287A7-E29A-4AC0-A956-C28722301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044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441CE4-BD7D-4D74-964E-EDBD383FE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85F6B2-D2F5-4639-9D27-272CEC3848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2320B1-D42E-4D11-9C8D-BA57374B9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3BFDC-387E-4794-A8EC-3E39A0D0A08E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5FE312-9513-4244-ADD7-1EF7D9A6D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3A4389-6A52-40A2-A316-F105D077D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287A7-E29A-4AC0-A956-C28722301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97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05923-A77A-4E9D-A0E4-FB1E6CBF8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4377F4-F1AF-4B26-82B9-4EF697C8FD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86DACD-029D-4BD7-A545-41499405FA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75F820-29B9-4BB6-BEC4-783FCBA77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3BFDC-387E-4794-A8EC-3E39A0D0A08E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8172B2-359B-4FDF-9EDE-562DE7D2A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F7C362-DCAF-4761-A5A1-69572A26E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287A7-E29A-4AC0-A956-C28722301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251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40C3E-07DC-4F5C-9A02-86F7BCB29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FE1F66-6969-46D7-BD47-67C823789E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D91654-B191-4D5A-8DD2-C2D4EE6FB2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DD99CC-09E8-4971-928B-0E0B598A53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B53823-62AD-457E-B173-16573903C4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3A373E3-D356-417B-A277-A6DC5707C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3BFDC-387E-4794-A8EC-3E39A0D0A08E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0424EB8-EA81-4C49-8E19-7099D9428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322727E-BA04-41C6-A402-2388E6297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287A7-E29A-4AC0-A956-C28722301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6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20A8E-C446-42BB-BDD9-66E985100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F22C62-618D-4E4B-97E0-9E4B8B7D0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3BFDC-387E-4794-A8EC-3E39A0D0A08E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843EEE-D989-494B-B8AE-624FC2182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7D59BF-D328-4496-BD4E-B0253CB4E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287A7-E29A-4AC0-A956-C28722301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042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2A1ACA-F36E-4681-AC72-0C5900D95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3BFDC-387E-4794-A8EC-3E39A0D0A08E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2AC618-CAB8-4385-807D-A15BC20A2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63E9C8-E0F2-4CAE-B63A-94F197CC2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287A7-E29A-4AC0-A956-C28722301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102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08B33F-9E3D-44E7-B4C4-A461C3DF7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99C77E-B953-424F-9B54-1BB0DDD022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D8ADA5-65CA-4042-920F-EDFACC6969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8CEBC9-57FC-4A62-BDAF-5B275574D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3BFDC-387E-4794-A8EC-3E39A0D0A08E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4F2F3F-6DD7-44D8-ADC3-3EDD9AA0C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88660F-C16E-4C2F-B5DC-34E0E80AA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287A7-E29A-4AC0-A956-C28722301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770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C9E358-5359-4CE4-B55B-628961028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915BED0-0490-46D2-8E1F-23389CBE78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44B830-24C3-4C5E-ACCB-CD4EBFED8E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969E37-660C-4580-B84D-EAF2C6D25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3BFDC-387E-4794-A8EC-3E39A0D0A08E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6BF92F-FAD6-4ECA-80D3-6E9B41562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15209E-D618-4E6F-8764-3E96A505E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287A7-E29A-4AC0-A956-C28722301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791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4190CBC-3980-42F9-8D51-0D7B3774E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DA64C9-6C71-4735-8441-5CA2C904DB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48E4F4-D795-4B7C-88D6-0B8C55115D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63BFDC-387E-4794-A8EC-3E39A0D0A08E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C858D7-A1C8-4388-93A4-F0852E0F76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42A9CA-0B98-4C0F-98A6-55CE6B65B1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2287A7-E29A-4AC0-A956-C28722301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414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F6CC1-849F-4DE3-857C-5EBADF6637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10540"/>
            <a:ext cx="9144000" cy="1299423"/>
          </a:xfrm>
        </p:spPr>
        <p:txBody>
          <a:bodyPr>
            <a:normAutofit fontScale="90000"/>
          </a:bodyPr>
          <a:lstStyle/>
          <a:p>
            <a:pPr rtl="1"/>
            <a:r>
              <a:rPr lang="he-IL" sz="4800" dirty="0"/>
              <a:t> </a:t>
            </a:r>
            <a:r>
              <a:rPr lang="he-IL" sz="4400" b="1" dirty="0">
                <a:solidFill>
                  <a:srgbClr val="00B050"/>
                </a:solidFill>
              </a:rPr>
              <a:t>שיעור מס' 2: </a:t>
            </a:r>
            <a:br>
              <a:rPr lang="he-IL" sz="4400" b="1" dirty="0">
                <a:solidFill>
                  <a:srgbClr val="00B050"/>
                </a:solidFill>
              </a:rPr>
            </a:br>
            <a:r>
              <a:rPr lang="he-IL" sz="4400" b="1" dirty="0">
                <a:solidFill>
                  <a:srgbClr val="00B050"/>
                </a:solidFill>
              </a:rPr>
              <a:t>שכבות רשת האינטרנט: </a:t>
            </a:r>
            <a:r>
              <a:rPr lang="en-US" sz="4400" b="1" dirty="0">
                <a:solidFill>
                  <a:srgbClr val="00B050"/>
                </a:solidFill>
              </a:rPr>
              <a:t>Open, Deep, Dark</a:t>
            </a:r>
            <a:r>
              <a:rPr lang="he-IL" sz="4400" b="1" dirty="0">
                <a:solidFill>
                  <a:srgbClr val="00B050"/>
                </a:solidFill>
              </a:rPr>
              <a:t>  </a:t>
            </a:r>
            <a:endParaRPr lang="en-US" sz="4400" b="1" dirty="0">
              <a:solidFill>
                <a:srgbClr val="00B05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8C2B3D-B0CE-4B5A-BA92-1246EFB76D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71688" y="3602038"/>
            <a:ext cx="8596312" cy="1646237"/>
          </a:xfrm>
        </p:spPr>
        <p:txBody>
          <a:bodyPr/>
          <a:lstStyle/>
          <a:p>
            <a:endParaRPr lang="he-IL" dirty="0"/>
          </a:p>
          <a:p>
            <a:r>
              <a:rPr lang="he-IL" b="1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הדרכה: ד"ר נחום שילה, מנכ"ל - גלובל אוסינט מודיעין עסקי בע"מ  </a:t>
            </a:r>
          </a:p>
          <a:p>
            <a:r>
              <a:rPr lang="he-IL" b="1" dirty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עריכה: גב' רונית נחמיה – </a:t>
            </a:r>
            <a:r>
              <a:rPr lang="he-IL" b="1" dirty="0" err="1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מפמ"רית</a:t>
            </a:r>
            <a:r>
              <a:rPr lang="he-IL" b="1" dirty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מגמת מידע ונתונים, משרד החינוך </a:t>
            </a:r>
            <a:endParaRPr lang="en-US" b="1" dirty="0">
              <a:solidFill>
                <a:srgbClr val="00B0F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4" name="תמונה 5">
            <a:extLst>
              <a:ext uri="{FF2B5EF4-FFF2-40B4-BE49-F238E27FC236}">
                <a16:creationId xmlns:a16="http://schemas.microsoft.com/office/drawing/2014/main" id="{71D62342-97A5-4DD2-908C-5E2D2FEFEB12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468" b="22807"/>
          <a:stretch/>
        </p:blipFill>
        <p:spPr bwMode="auto">
          <a:xfrm>
            <a:off x="3186298" y="182245"/>
            <a:ext cx="5553074" cy="184290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E1F31AB-C1D4-4F83-BAE5-5B9A3825520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0590" t="41553" r="31675" b="33131"/>
          <a:stretch/>
        </p:blipFill>
        <p:spPr>
          <a:xfrm>
            <a:off x="4399024" y="5248275"/>
            <a:ext cx="3941640" cy="1081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0071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8C73C-3AAC-4F05-BE80-6F0A3A647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4862" y="365126"/>
            <a:ext cx="6408938" cy="869640"/>
          </a:xfrm>
        </p:spPr>
        <p:txBody>
          <a:bodyPr/>
          <a:lstStyle/>
          <a:p>
            <a:pPr algn="ctr"/>
            <a:r>
              <a:rPr lang="he-IL" b="1" dirty="0">
                <a:solidFill>
                  <a:srgbClr val="00B050"/>
                </a:solidFill>
              </a:rPr>
              <a:t>שכבות רשת האינטרנט </a:t>
            </a:r>
            <a:endParaRPr lang="en-US" b="1" dirty="0">
              <a:solidFill>
                <a:srgbClr val="00B050"/>
              </a:solidFill>
            </a:endParaRPr>
          </a:p>
        </p:txBody>
      </p:sp>
      <p:pic>
        <p:nvPicPr>
          <p:cNvPr id="1026" name="Picture 2" descr="Three data layers of the web">
            <a:extLst>
              <a:ext uri="{FF2B5EF4-FFF2-40B4-BE49-F238E27FC236}">
                <a16:creationId xmlns:a16="http://schemas.microsoft.com/office/drawing/2014/main" id="{2E8C3B61-F899-4F90-A6D0-43DBD9CFA8B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129" y="198466"/>
            <a:ext cx="4515035" cy="5743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0B5A2E3-3BF8-4C02-A6BD-13FE1B85656E}"/>
              </a:ext>
            </a:extLst>
          </p:cNvPr>
          <p:cNvSpPr txBox="1"/>
          <p:nvPr/>
        </p:nvSpPr>
        <p:spPr>
          <a:xfrm>
            <a:off x="190129" y="6123543"/>
            <a:ext cx="749941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/>
              <a:t>https://www.peraton.com/five-things-to-know-about-the-dark-web/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4710AE81-6A1A-4886-B7CC-C644F79BDB9C}"/>
              </a:ext>
            </a:extLst>
          </p:cNvPr>
          <p:cNvSpPr txBox="1">
            <a:spLocks/>
          </p:cNvSpPr>
          <p:nvPr/>
        </p:nvSpPr>
        <p:spPr>
          <a:xfrm>
            <a:off x="5417599" y="1525311"/>
            <a:ext cx="6584272" cy="45982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rtl="1">
              <a:buNone/>
            </a:pPr>
            <a:endParaRPr lang="he-IL" sz="2400" dirty="0">
              <a:solidFill>
                <a:srgbClr val="00B0F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algn="just" rtl="1">
              <a:buNone/>
            </a:pPr>
            <a:r>
              <a:rPr lang="he-IL" sz="2400" b="1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רשת האינטרנט כוללת שלוש שכבות: </a:t>
            </a:r>
          </a:p>
          <a:p>
            <a:pPr marL="0" indent="0" algn="just" rtl="1">
              <a:buNone/>
            </a:pPr>
            <a:endParaRPr lang="he-IL" sz="2400" dirty="0">
              <a:solidFill>
                <a:srgbClr val="00B0F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 algn="just" rtl="1">
              <a:buAutoNum type="arabicPeriod"/>
            </a:pPr>
            <a:r>
              <a:rPr lang="he-IL" sz="2400" b="1" dirty="0">
                <a:solidFill>
                  <a:srgbClr val="92D05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הרשת הגלויה (</a:t>
            </a:r>
            <a:r>
              <a:rPr lang="en-US" sz="2400" b="1" dirty="0">
                <a:solidFill>
                  <a:srgbClr val="92D05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Open Web / Surface Web</a:t>
            </a:r>
            <a:r>
              <a:rPr lang="he-IL" sz="2400" b="1" dirty="0">
                <a:solidFill>
                  <a:srgbClr val="92D05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) – כוללת פחות מ-10% מסך כל המידע המצוי ברשת. </a:t>
            </a:r>
          </a:p>
          <a:p>
            <a:pPr marL="457200" indent="-457200" algn="just" rtl="1">
              <a:buAutoNum type="arabicPeriod"/>
            </a:pPr>
            <a:r>
              <a:rPr lang="he-IL" sz="2400" b="1" dirty="0">
                <a:solidFill>
                  <a:srgbClr val="FFC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הרשת העמוקה (</a:t>
            </a:r>
            <a:r>
              <a:rPr lang="en-US" sz="2400" b="1" dirty="0">
                <a:solidFill>
                  <a:srgbClr val="FFC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Deep Web</a:t>
            </a:r>
            <a:r>
              <a:rPr lang="he-IL" sz="2400" b="1" dirty="0">
                <a:solidFill>
                  <a:srgbClr val="FFC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)   </a:t>
            </a:r>
          </a:p>
          <a:p>
            <a:pPr marL="457200" indent="-457200" algn="just" rtl="1">
              <a:buAutoNum type="arabicPeriod"/>
            </a:pPr>
            <a:r>
              <a:rPr lang="he-IL" sz="2400" b="1" dirty="0">
                <a:solidFill>
                  <a:srgbClr val="C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הרשת האפלה  (</a:t>
            </a:r>
            <a:r>
              <a:rPr lang="en-US" sz="2400" b="1" dirty="0">
                <a:solidFill>
                  <a:srgbClr val="C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Dark Web</a:t>
            </a:r>
            <a:r>
              <a:rPr lang="he-IL" sz="2400" b="1" dirty="0">
                <a:solidFill>
                  <a:srgbClr val="C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69623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8C73C-3AAC-4F05-BE80-6F0A3A647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4862" y="365126"/>
            <a:ext cx="6408938" cy="869640"/>
          </a:xfrm>
        </p:spPr>
        <p:txBody>
          <a:bodyPr/>
          <a:lstStyle/>
          <a:p>
            <a:pPr algn="ctr"/>
            <a:r>
              <a:rPr lang="he-IL" b="1" dirty="0">
                <a:solidFill>
                  <a:srgbClr val="00B050"/>
                </a:solidFill>
              </a:rPr>
              <a:t>שכבות רשת האינטרנט </a:t>
            </a:r>
            <a:endParaRPr lang="en-US" b="1" dirty="0">
              <a:solidFill>
                <a:srgbClr val="00B050"/>
              </a:solidFill>
            </a:endParaRPr>
          </a:p>
        </p:txBody>
      </p:sp>
      <p:pic>
        <p:nvPicPr>
          <p:cNvPr id="1026" name="Picture 2" descr="Three data layers of the web">
            <a:extLst>
              <a:ext uri="{FF2B5EF4-FFF2-40B4-BE49-F238E27FC236}">
                <a16:creationId xmlns:a16="http://schemas.microsoft.com/office/drawing/2014/main" id="{2E8C3B61-F899-4F90-A6D0-43DBD9CFA8B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129" y="198466"/>
            <a:ext cx="4515035" cy="5743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0B5A2E3-3BF8-4C02-A6BD-13FE1B85656E}"/>
              </a:ext>
            </a:extLst>
          </p:cNvPr>
          <p:cNvSpPr txBox="1"/>
          <p:nvPr/>
        </p:nvSpPr>
        <p:spPr>
          <a:xfrm>
            <a:off x="190129" y="6123543"/>
            <a:ext cx="749941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/>
              <a:t>https://www.peraton.com/five-things-to-know-about-the-dark-web/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4710AE81-6A1A-4886-B7CC-C644F79BDB9C}"/>
              </a:ext>
            </a:extLst>
          </p:cNvPr>
          <p:cNvSpPr txBox="1">
            <a:spLocks/>
          </p:cNvSpPr>
          <p:nvPr/>
        </p:nvSpPr>
        <p:spPr>
          <a:xfrm>
            <a:off x="5417599" y="1525311"/>
            <a:ext cx="6584272" cy="45982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rtl="1">
              <a:buNone/>
            </a:pPr>
            <a:endParaRPr lang="he-IL" sz="2400" dirty="0">
              <a:solidFill>
                <a:srgbClr val="00B0F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algn="just" rtl="1">
              <a:buNone/>
            </a:pPr>
            <a:r>
              <a:rPr lang="he-IL" sz="2400" b="1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b="1" dirty="0">
                <a:solidFill>
                  <a:srgbClr val="92D05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הרשת הגלויה </a:t>
            </a:r>
            <a:r>
              <a:rPr lang="es-AR" b="1" dirty="0">
                <a:solidFill>
                  <a:srgbClr val="92D05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endParaRPr lang="he-IL" b="1" dirty="0">
              <a:solidFill>
                <a:srgbClr val="92D05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algn="just" rtl="1">
              <a:buNone/>
            </a:pPr>
            <a:endParaRPr lang="he-IL" sz="2400" b="1" dirty="0">
              <a:solidFill>
                <a:srgbClr val="92D05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just" rtl="1">
              <a:buFont typeface="Wingdings" panose="05000000000000000000" pitchFamily="2" charset="2"/>
              <a:buChar char="ü"/>
            </a:pPr>
            <a:r>
              <a:rPr lang="he-IL" sz="2400" b="1" dirty="0">
                <a:solidFill>
                  <a:srgbClr val="92D05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כוללת מידע הנגיש לכל אדם, מכל מחשב, ללא צורך בהזדהות וללא צורך בתשלום.  </a:t>
            </a:r>
          </a:p>
          <a:p>
            <a:pPr algn="just" rtl="1">
              <a:buFont typeface="Wingdings" panose="05000000000000000000" pitchFamily="2" charset="2"/>
              <a:buChar char="ü"/>
            </a:pPr>
            <a:r>
              <a:rPr lang="he-IL" sz="2400" b="1" dirty="0">
                <a:solidFill>
                  <a:srgbClr val="92D05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משתמשי הרשת הגלויה הם "האנשים הפשוטים". </a:t>
            </a:r>
          </a:p>
          <a:p>
            <a:pPr algn="just" rtl="1">
              <a:buFont typeface="Wingdings" panose="05000000000000000000" pitchFamily="2" charset="2"/>
              <a:buChar char="ü"/>
            </a:pPr>
            <a:r>
              <a:rPr lang="he-IL" sz="2400" b="1" dirty="0">
                <a:solidFill>
                  <a:srgbClr val="92D05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המידע המועבר ברשת הגלויה – מידע כללי, בד"כ לא רגיש. </a:t>
            </a:r>
          </a:p>
          <a:p>
            <a:pPr algn="just" rtl="1">
              <a:buFont typeface="Wingdings" panose="05000000000000000000" pitchFamily="2" charset="2"/>
              <a:buChar char="ü"/>
            </a:pPr>
            <a:r>
              <a:rPr lang="he-IL" sz="2400" b="1" dirty="0">
                <a:solidFill>
                  <a:srgbClr val="92D05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הסיכון שבגלישה ברשת הגלויה – מינימלי, אינו דורש נקיטת אמצעי הגנה מיוחדים. </a:t>
            </a:r>
            <a:endParaRPr lang="he-IL" sz="2400" b="1" dirty="0">
              <a:solidFill>
                <a:srgbClr val="C0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60710CEF-1F8B-4A62-B202-13953A963DF3}"/>
              </a:ext>
            </a:extLst>
          </p:cNvPr>
          <p:cNvCxnSpPr>
            <a:cxnSpLocks/>
          </p:cNvCxnSpPr>
          <p:nvPr/>
        </p:nvCxnSpPr>
        <p:spPr>
          <a:xfrm flipH="1" flipV="1">
            <a:off x="4856085" y="967666"/>
            <a:ext cx="4907040" cy="1216612"/>
          </a:xfrm>
          <a:prstGeom prst="straightConnector1">
            <a:avLst/>
          </a:prstGeom>
          <a:ln w="254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6467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8C73C-3AAC-4F05-BE80-6F0A3A647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4862" y="365126"/>
            <a:ext cx="6408938" cy="869640"/>
          </a:xfrm>
        </p:spPr>
        <p:txBody>
          <a:bodyPr/>
          <a:lstStyle/>
          <a:p>
            <a:pPr algn="ctr"/>
            <a:r>
              <a:rPr lang="he-IL" b="1" dirty="0">
                <a:solidFill>
                  <a:srgbClr val="00B050"/>
                </a:solidFill>
              </a:rPr>
              <a:t>שכבות רשת האינטרנט </a:t>
            </a:r>
            <a:endParaRPr lang="en-US" b="1" dirty="0">
              <a:solidFill>
                <a:srgbClr val="00B050"/>
              </a:solidFill>
            </a:endParaRPr>
          </a:p>
        </p:txBody>
      </p:sp>
      <p:pic>
        <p:nvPicPr>
          <p:cNvPr id="1026" name="Picture 2" descr="Three data layers of the web">
            <a:extLst>
              <a:ext uri="{FF2B5EF4-FFF2-40B4-BE49-F238E27FC236}">
                <a16:creationId xmlns:a16="http://schemas.microsoft.com/office/drawing/2014/main" id="{2E8C3B61-F899-4F90-A6D0-43DBD9CFA8B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129" y="198466"/>
            <a:ext cx="4515035" cy="5743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0B5A2E3-3BF8-4C02-A6BD-13FE1B85656E}"/>
              </a:ext>
            </a:extLst>
          </p:cNvPr>
          <p:cNvSpPr txBox="1"/>
          <p:nvPr/>
        </p:nvSpPr>
        <p:spPr>
          <a:xfrm>
            <a:off x="190129" y="6123543"/>
            <a:ext cx="749941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/>
              <a:t>https://www.peraton.com/five-things-to-know-about-the-dark-web/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4710AE81-6A1A-4886-B7CC-C644F79BDB9C}"/>
              </a:ext>
            </a:extLst>
          </p:cNvPr>
          <p:cNvSpPr txBox="1">
            <a:spLocks/>
          </p:cNvSpPr>
          <p:nvPr/>
        </p:nvSpPr>
        <p:spPr>
          <a:xfrm>
            <a:off x="5417599" y="1352553"/>
            <a:ext cx="6584272" cy="47709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rtl="1">
              <a:buNone/>
            </a:pPr>
            <a:endParaRPr lang="he-IL" sz="2400" dirty="0">
              <a:solidFill>
                <a:srgbClr val="00B0F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algn="just" rtl="1">
              <a:buNone/>
            </a:pPr>
            <a:endParaRPr lang="he-IL" b="1" dirty="0">
              <a:solidFill>
                <a:srgbClr val="92D05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algn="just" rtl="1">
              <a:buNone/>
            </a:pPr>
            <a:endParaRPr lang="he-IL" sz="2400" b="1" dirty="0">
              <a:solidFill>
                <a:srgbClr val="92D05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algn="just" rtl="1">
              <a:buNone/>
            </a:pPr>
            <a:endParaRPr lang="he-IL" sz="2400" b="1" dirty="0">
              <a:solidFill>
                <a:srgbClr val="C0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60710CEF-1F8B-4A62-B202-13953A963DF3}"/>
              </a:ext>
            </a:extLst>
          </p:cNvPr>
          <p:cNvCxnSpPr>
            <a:cxnSpLocks/>
          </p:cNvCxnSpPr>
          <p:nvPr/>
        </p:nvCxnSpPr>
        <p:spPr>
          <a:xfrm flipH="1">
            <a:off x="4944862" y="2374778"/>
            <a:ext cx="4818263" cy="0"/>
          </a:xfrm>
          <a:prstGeom prst="straightConnector1">
            <a:avLst/>
          </a:prstGeom>
          <a:ln w="254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ubtitle 2">
            <a:extLst>
              <a:ext uri="{FF2B5EF4-FFF2-40B4-BE49-F238E27FC236}">
                <a16:creationId xmlns:a16="http://schemas.microsoft.com/office/drawing/2014/main" id="{7E4EF29C-FC79-4EBD-98DC-5496BA7E95A3}"/>
              </a:ext>
            </a:extLst>
          </p:cNvPr>
          <p:cNvSpPr txBox="1">
            <a:spLocks/>
          </p:cNvSpPr>
          <p:nvPr/>
        </p:nvSpPr>
        <p:spPr>
          <a:xfrm>
            <a:off x="4944862" y="1677710"/>
            <a:ext cx="7209409" cy="49326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rtl="1">
              <a:buNone/>
            </a:pPr>
            <a:endParaRPr lang="he-IL" sz="2400" dirty="0">
              <a:solidFill>
                <a:srgbClr val="00B0F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algn="just" rtl="1">
              <a:buNone/>
            </a:pPr>
            <a:r>
              <a:rPr lang="he-IL" sz="2400" b="1" dirty="0">
                <a:solidFill>
                  <a:srgbClr val="FFC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b="1" dirty="0">
                <a:solidFill>
                  <a:srgbClr val="FFC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הרשת העמוקה </a:t>
            </a:r>
            <a:r>
              <a:rPr lang="es-AR" b="1" dirty="0">
                <a:solidFill>
                  <a:srgbClr val="FFC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endParaRPr lang="he-IL" b="1" dirty="0">
              <a:solidFill>
                <a:srgbClr val="FFC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just" rtl="1">
              <a:buFont typeface="Wingdings" panose="05000000000000000000" pitchFamily="2" charset="2"/>
              <a:buChar char="Ø"/>
            </a:pPr>
            <a:r>
              <a:rPr lang="he-IL" sz="2400" b="1" dirty="0">
                <a:solidFill>
                  <a:srgbClr val="FFC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</a:t>
            </a:r>
            <a:r>
              <a:rPr lang="he-IL" sz="2000" b="1" dirty="0">
                <a:solidFill>
                  <a:srgbClr val="FFC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כוללת מידע אשר השגתו מחייבת הזדהות (שם משתמש וסיסמא) ולעיתים גם תשלום. </a:t>
            </a:r>
          </a:p>
          <a:p>
            <a:pPr algn="just" rtl="1">
              <a:buFont typeface="Wingdings" panose="05000000000000000000" pitchFamily="2" charset="2"/>
              <a:buChar char="Ø"/>
            </a:pPr>
            <a:r>
              <a:rPr lang="he-IL" sz="2000" b="1" dirty="0">
                <a:solidFill>
                  <a:srgbClr val="FFC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הרשת העמוקה נועדה הן למשתמשים "רגילים" והן למשתמשים מקצועיים או מקצועיים למחצה. </a:t>
            </a:r>
          </a:p>
          <a:p>
            <a:pPr algn="just" rtl="1">
              <a:buFont typeface="Wingdings" panose="05000000000000000000" pitchFamily="2" charset="2"/>
              <a:buChar char="Ø"/>
            </a:pPr>
            <a:r>
              <a:rPr lang="he-IL" sz="2000" b="1" dirty="0">
                <a:solidFill>
                  <a:srgbClr val="FFC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דוגמאות ל"רשת העמוקה": אזורים אישיים במוסדות/חברות, מאגרי מידע בתשלום, מנוי לעיתונים מקוונים, חשבונות אישיים ברשתות החברתיות, אפליקציות המחייבות רישום/הזדהות וכיו"ב, חשבונות דוא"ל וכו'</a:t>
            </a:r>
          </a:p>
          <a:p>
            <a:pPr algn="just" rtl="1">
              <a:buFont typeface="Wingdings" panose="05000000000000000000" pitchFamily="2" charset="2"/>
              <a:buChar char="Ø"/>
            </a:pPr>
            <a:r>
              <a:rPr lang="he-IL" sz="2000" b="1" dirty="0">
                <a:solidFill>
                  <a:srgbClr val="FFC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הרשת העמוקה מאפשרת </a:t>
            </a:r>
            <a:r>
              <a:rPr lang="he-IL" sz="2000" b="1" dirty="0" err="1">
                <a:solidFill>
                  <a:srgbClr val="FFC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לפצחנים</a:t>
            </a:r>
            <a:r>
              <a:rPr lang="he-IL" sz="2000" b="1" dirty="0">
                <a:solidFill>
                  <a:srgbClr val="FFC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("האקרים")</a:t>
            </a:r>
            <a:r>
              <a:rPr lang="en-US" sz="2000" b="1" dirty="0">
                <a:solidFill>
                  <a:srgbClr val="FFC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2000" b="1" dirty="0">
                <a:solidFill>
                  <a:srgbClr val="FFC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גישה למידע אישי של המשתמשים. ראוי לנקוט אמצעי הגנה: תוכנות הגנה, תוכנות ל"ניקוי המחשב", שימוש במחשב אישי בלבד, החלפת סיסמאות, שימוש בשמות בדויים במידת האפשר, שימוש בכרטיסי אשראי נטענים. </a:t>
            </a:r>
          </a:p>
        </p:txBody>
      </p:sp>
    </p:spTree>
    <p:extLst>
      <p:ext uri="{BB962C8B-B14F-4D97-AF65-F5344CB8AC3E}">
        <p14:creationId xmlns:p14="http://schemas.microsoft.com/office/powerpoint/2010/main" val="11807309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8C73C-3AAC-4F05-BE80-6F0A3A647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4862" y="365126"/>
            <a:ext cx="6408938" cy="869640"/>
          </a:xfrm>
        </p:spPr>
        <p:txBody>
          <a:bodyPr/>
          <a:lstStyle/>
          <a:p>
            <a:pPr algn="ctr"/>
            <a:r>
              <a:rPr lang="he-IL" b="1" dirty="0">
                <a:solidFill>
                  <a:srgbClr val="00B050"/>
                </a:solidFill>
              </a:rPr>
              <a:t>שכבות רשת האינטרנט </a:t>
            </a:r>
            <a:endParaRPr lang="en-US" b="1" dirty="0">
              <a:solidFill>
                <a:srgbClr val="00B050"/>
              </a:solidFill>
            </a:endParaRPr>
          </a:p>
        </p:txBody>
      </p:sp>
      <p:pic>
        <p:nvPicPr>
          <p:cNvPr id="1026" name="Picture 2" descr="Three data layers of the web">
            <a:extLst>
              <a:ext uri="{FF2B5EF4-FFF2-40B4-BE49-F238E27FC236}">
                <a16:creationId xmlns:a16="http://schemas.microsoft.com/office/drawing/2014/main" id="{2E8C3B61-F899-4F90-A6D0-43DBD9CFA8B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129" y="198466"/>
            <a:ext cx="4515035" cy="5743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0B5A2E3-3BF8-4C02-A6BD-13FE1B85656E}"/>
              </a:ext>
            </a:extLst>
          </p:cNvPr>
          <p:cNvSpPr txBox="1"/>
          <p:nvPr/>
        </p:nvSpPr>
        <p:spPr>
          <a:xfrm>
            <a:off x="190129" y="6123543"/>
            <a:ext cx="749941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/>
              <a:t>https://www.peraton.com/five-things-to-know-about-the-dark-web/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4710AE81-6A1A-4886-B7CC-C644F79BDB9C}"/>
              </a:ext>
            </a:extLst>
          </p:cNvPr>
          <p:cNvSpPr txBox="1">
            <a:spLocks/>
          </p:cNvSpPr>
          <p:nvPr/>
        </p:nvSpPr>
        <p:spPr>
          <a:xfrm>
            <a:off x="5417599" y="1352553"/>
            <a:ext cx="6584272" cy="47709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rtl="1">
              <a:buNone/>
            </a:pPr>
            <a:endParaRPr lang="he-IL" sz="2400" dirty="0">
              <a:solidFill>
                <a:srgbClr val="00B0F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algn="just" rtl="1">
              <a:buNone/>
            </a:pPr>
            <a:endParaRPr lang="he-IL" b="1" dirty="0">
              <a:solidFill>
                <a:srgbClr val="92D05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algn="just" rtl="1">
              <a:buNone/>
            </a:pPr>
            <a:endParaRPr lang="he-IL" sz="2400" b="1" dirty="0">
              <a:solidFill>
                <a:srgbClr val="92D05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algn="just" rtl="1">
              <a:buNone/>
            </a:pPr>
            <a:endParaRPr lang="he-IL" sz="2400" b="1" dirty="0">
              <a:solidFill>
                <a:srgbClr val="C0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7E4EF29C-FC79-4EBD-98DC-5496BA7E95A3}"/>
              </a:ext>
            </a:extLst>
          </p:cNvPr>
          <p:cNvSpPr txBox="1">
            <a:spLocks/>
          </p:cNvSpPr>
          <p:nvPr/>
        </p:nvSpPr>
        <p:spPr>
          <a:xfrm>
            <a:off x="4944862" y="1677710"/>
            <a:ext cx="7209409" cy="493263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rtl="1">
              <a:buNone/>
            </a:pPr>
            <a:endParaRPr lang="he-IL" sz="2400" dirty="0">
              <a:solidFill>
                <a:srgbClr val="00B0F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algn="just" rtl="1">
              <a:buNone/>
            </a:pPr>
            <a:r>
              <a:rPr lang="he-IL" sz="2400" b="1" dirty="0">
                <a:solidFill>
                  <a:srgbClr val="FFC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הרשת האפלה </a:t>
            </a:r>
          </a:p>
          <a:p>
            <a:pPr algn="just" rtl="1">
              <a:buFont typeface="Wingdings" panose="05000000000000000000" pitchFamily="2" charset="2"/>
              <a:buChar char="v"/>
            </a:pPr>
            <a:r>
              <a:rPr lang="he-IL" sz="20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ברשת זו קיימת כמות עצומה של מידע, ברובו מידע רגיש ואף סנסציוני.</a:t>
            </a:r>
          </a:p>
          <a:p>
            <a:pPr algn="just" rtl="1">
              <a:buFont typeface="Wingdings" panose="05000000000000000000" pitchFamily="2" charset="2"/>
              <a:buChar char="v"/>
            </a:pPr>
            <a:r>
              <a:rPr lang="he-IL" sz="20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מדובר במידע שבדרך כלל הושג באמצעים בלתי כשירים – מאגרי </a:t>
            </a:r>
          </a:p>
          <a:p>
            <a:pPr marL="0" indent="0" algn="just" rtl="1">
              <a:buNone/>
            </a:pPr>
            <a:r>
              <a:rPr lang="he-IL" sz="20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   מידע גנובים, פרטים אישיים ואף מביכים על אנשים, הנחיות ותרשימים</a:t>
            </a:r>
          </a:p>
          <a:p>
            <a:pPr marL="0" indent="0" algn="just" rtl="1">
              <a:buNone/>
            </a:pPr>
            <a:r>
              <a:rPr lang="he-IL" sz="20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  לייצור כלי נשק וסמים, וכיו"ב, סודות מסחריים, סודות של מדינות וכו'</a:t>
            </a:r>
          </a:p>
          <a:p>
            <a:pPr algn="just" rtl="1">
              <a:buFont typeface="Wingdings" panose="05000000000000000000" pitchFamily="2" charset="2"/>
              <a:buChar char="v"/>
            </a:pPr>
            <a:r>
              <a:rPr lang="he-IL" sz="20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הגישה לרשת האפלה אפשרית אך ורק דרך אתרי "</a:t>
            </a:r>
            <a:r>
              <a:rPr lang="he-IL" sz="2000" b="1" dirty="0" err="1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פרוקסי</a:t>
            </a:r>
            <a:r>
              <a:rPr lang="he-IL" sz="20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". אין </a:t>
            </a:r>
          </a:p>
          <a:p>
            <a:pPr marL="0" indent="0" algn="just" rtl="1">
              <a:buNone/>
            </a:pPr>
            <a:r>
              <a:rPr lang="he-IL" sz="20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  אפשרות גישה דרך דפדפנים רגילים.  </a:t>
            </a:r>
          </a:p>
          <a:p>
            <a:pPr algn="just" rtl="1">
              <a:buFont typeface="Wingdings" panose="05000000000000000000" pitchFamily="2" charset="2"/>
              <a:buChar char="v"/>
            </a:pPr>
            <a:r>
              <a:rPr lang="he-IL" sz="20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משתמשי הרשת האפלה הם בעיקר: ארגוני פשיעה, סוחרי סמים,</a:t>
            </a:r>
          </a:p>
          <a:p>
            <a:pPr marL="0" indent="0" algn="just" rtl="1">
              <a:buNone/>
            </a:pPr>
            <a:r>
              <a:rPr lang="he-IL" sz="20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    סוחרי ילדים/נשים/עבדים, פדופילים, ארגוני טרור וארגוני ביון ואכיפת חוק. </a:t>
            </a:r>
          </a:p>
          <a:p>
            <a:pPr algn="just" rtl="1">
              <a:buFont typeface="Wingdings" panose="05000000000000000000" pitchFamily="2" charset="2"/>
              <a:buChar char="v"/>
            </a:pPr>
            <a:r>
              <a:rPr lang="he-IL" sz="20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התשלום עבור ה"סחורה" ברשת האפלה – רק במטבעות </a:t>
            </a:r>
            <a:r>
              <a:rPr lang="he-IL" sz="2000" b="1" dirty="0" err="1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קריפטו</a:t>
            </a:r>
            <a:r>
              <a:rPr lang="he-IL" sz="20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(כדוגמת </a:t>
            </a:r>
            <a:r>
              <a:rPr lang="he-IL" sz="2000" b="1" dirty="0" err="1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הביטקוין</a:t>
            </a:r>
            <a:r>
              <a:rPr lang="he-IL" sz="20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)</a:t>
            </a:r>
          </a:p>
          <a:p>
            <a:pPr algn="just" rtl="1">
              <a:buFont typeface="Wingdings" panose="05000000000000000000" pitchFamily="2" charset="2"/>
              <a:buChar char="v"/>
            </a:pPr>
            <a:r>
              <a:rPr lang="he-IL" sz="20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אדם המשתמש ברשת האפלה חושף עצמו לסכנות גדולות.  אסור בשום אופן להיכנס לרשת האפלה ממחשב או </a:t>
            </a:r>
            <a:r>
              <a:rPr lang="en-US" sz="20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IP</a:t>
            </a:r>
            <a:r>
              <a:rPr lang="he-IL" sz="20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המזוהים עם המשתמש ואסור למסור פרטים אישיים !!!</a:t>
            </a:r>
          </a:p>
          <a:p>
            <a:pPr algn="just" rtl="1">
              <a:buFont typeface="Wingdings" panose="05000000000000000000" pitchFamily="2" charset="2"/>
              <a:buChar char="v"/>
            </a:pPr>
            <a:r>
              <a:rPr lang="he-IL" sz="20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לאדם נורמטיבי אין מה לחפש ברשת האפלה !!!</a:t>
            </a:r>
          </a:p>
          <a:p>
            <a:pPr algn="just" rtl="1">
              <a:buFont typeface="Wingdings" panose="05000000000000000000" pitchFamily="2" charset="2"/>
              <a:buChar char="Ø"/>
            </a:pPr>
            <a:endParaRPr lang="he-IL" sz="2000" b="1" dirty="0">
              <a:solidFill>
                <a:srgbClr val="FFC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0E542F3-23DA-41E5-A25B-09DBB0CAB6E6}"/>
              </a:ext>
            </a:extLst>
          </p:cNvPr>
          <p:cNvCxnSpPr/>
          <p:nvPr/>
        </p:nvCxnSpPr>
        <p:spPr>
          <a:xfrm flipH="1">
            <a:off x="5153025" y="2362200"/>
            <a:ext cx="4791075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28CE221-E54C-459E-8080-CAC90097A46F}"/>
              </a:ext>
            </a:extLst>
          </p:cNvPr>
          <p:cNvCxnSpPr>
            <a:cxnSpLocks/>
          </p:cNvCxnSpPr>
          <p:nvPr/>
        </p:nvCxnSpPr>
        <p:spPr>
          <a:xfrm>
            <a:off x="5153025" y="2362200"/>
            <a:ext cx="24876" cy="22860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160A8184-90B5-4E9C-9313-DAB431A7D1DB}"/>
              </a:ext>
            </a:extLst>
          </p:cNvPr>
          <p:cNvCxnSpPr>
            <a:cxnSpLocks/>
          </p:cNvCxnSpPr>
          <p:nvPr/>
        </p:nvCxnSpPr>
        <p:spPr>
          <a:xfrm flipH="1">
            <a:off x="4705163" y="4648200"/>
            <a:ext cx="472738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31299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0" name="Google Shape;330;p14"/>
          <p:cNvPicPr preferRelativeResize="0"/>
          <p:nvPr/>
        </p:nvPicPr>
        <p:blipFill rotWithShape="1">
          <a:blip r:embed="rId3">
            <a:alphaModFix/>
          </a:blip>
          <a:srcRect l="39172" r="34233" b="66411"/>
          <a:stretch/>
        </p:blipFill>
        <p:spPr>
          <a:xfrm>
            <a:off x="4775994" y="0"/>
            <a:ext cx="3241964" cy="1838476"/>
          </a:xfrm>
          <a:prstGeom prst="rect">
            <a:avLst/>
          </a:prstGeom>
          <a:noFill/>
          <a:ln>
            <a:noFill/>
          </a:ln>
        </p:spPr>
      </p:pic>
      <p:sp>
        <p:nvSpPr>
          <p:cNvPr id="331" name="Google Shape;331;p14"/>
          <p:cNvSpPr txBox="1"/>
          <p:nvPr/>
        </p:nvSpPr>
        <p:spPr>
          <a:xfrm>
            <a:off x="1385454" y="3016112"/>
            <a:ext cx="10436297" cy="18158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895350" marR="0" lvl="0" indent="0" algn="just" rtl="1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2800" b="0" i="0" u="none" strike="noStrike" cap="none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rPr>
              <a:t>השימוש ביצירות במהלך שידור זה נעשה לפי סעיף 27א לחוק זכות יוצרים, תשס"ח-2007. אם הינך בעל הזכויות באחת היצירות, באפשרותך לבקש מאיתנו לחדול מהשימוש ביצירה, זאת באמצעות פנייה לדוא"ל rights@education.gov.il</a:t>
            </a:r>
            <a:endParaRPr sz="2800" b="0" i="0" u="none" strike="noStrike" cap="non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32" name="Google Shape;332;p14"/>
          <p:cNvSpPr/>
          <p:nvPr/>
        </p:nvSpPr>
        <p:spPr>
          <a:xfrm>
            <a:off x="795" y="1838476"/>
            <a:ext cx="12190413" cy="7632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3200" b="1" i="0" u="none" strike="noStrike" cap="none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rPr>
              <a:t>שימוש ביצירות מוגנות בזכויות יוצרים ואיתור בעלי זכויות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513</Words>
  <Application>Microsoft Office PowerPoint</Application>
  <PresentationFormat>Widescreen</PresentationFormat>
  <Paragraphs>50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David</vt:lpstr>
      <vt:lpstr>Varela Round</vt:lpstr>
      <vt:lpstr>Wingdings</vt:lpstr>
      <vt:lpstr>Office Theme</vt:lpstr>
      <vt:lpstr> שיעור מס' 2:  שכבות רשת האינטרנט: Open, Deep, Dark  </vt:lpstr>
      <vt:lpstr>שכבות רשת האינטרנט </vt:lpstr>
      <vt:lpstr>שכבות רשת האינטרנט </vt:lpstr>
      <vt:lpstr>שכבות רשת האינטרנט </vt:lpstr>
      <vt:lpstr>שכבות רשת האינטרנט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שיעור מס' 2:  שכבות רשת האינטרנט: Open, Deep, Dark  </dc:title>
  <dc:creator>nachum shiloh</dc:creator>
  <cp:lastModifiedBy>nachum shiloh</cp:lastModifiedBy>
  <cp:revision>6</cp:revision>
  <dcterms:created xsi:type="dcterms:W3CDTF">2021-08-19T10:06:51Z</dcterms:created>
  <dcterms:modified xsi:type="dcterms:W3CDTF">2021-08-19T11:00:43Z</dcterms:modified>
</cp:coreProperties>
</file>