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Assistant SemiBold"/>
      <p:regular r:id="rId11"/>
      <p:bold r:id="rId12"/>
    </p:embeddedFont>
    <p:embeddedFont>
      <p:font typeface="Assistant"/>
      <p:regular r:id="rId13"/>
      <p:bold r:id="rId14"/>
    </p:embeddedFont>
    <p:embeddedFont>
      <p:font typeface="Assistant ExtraBold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gCNTIOHDx6l6zB3QiZNGxX/YDa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48AE3C4-245F-4F4A-A87C-7B042A0EC3F0}">
  <a:tblStyle styleId="{348AE3C4-245F-4F4A-A87C-7B042A0EC3F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ssistantSemiBold-regular.fntdata"/><Relationship Id="rId10" Type="http://schemas.openxmlformats.org/officeDocument/2006/relationships/slide" Target="slides/slide5.xml"/><Relationship Id="rId13" Type="http://schemas.openxmlformats.org/officeDocument/2006/relationships/font" Target="fonts/Assistant-regular.fntdata"/><Relationship Id="rId12" Type="http://schemas.openxmlformats.org/officeDocument/2006/relationships/font" Target="fonts/AssistantSemiBold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ssistantExtraBold-bold.fntdata"/><Relationship Id="rId14" Type="http://schemas.openxmlformats.org/officeDocument/2006/relationships/font" Target="fonts/Assistant-bold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" name="Google Shape;47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" name="Google Shape;56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יש הבדל בין FLOAT ו-DOUBLE לבין DECIMAL.</a:t>
            </a:r>
            <a:br>
              <a:rPr lang="iw-IL"/>
            </a:br>
            <a:r>
              <a:rPr lang="iw-IL"/>
              <a:t>הראשונים הם מספרים מוערכים (approximated), ותלויים ברמת הדיוק.</a:t>
            </a:r>
            <a:br>
              <a:rPr lang="iw-IL"/>
            </a:br>
            <a:r>
              <a:rPr lang="iw-IL"/>
              <a:t>השני הוא מספר מדויק, בדומה ל-INT אבל עם ספרות אחרי הנקודה העשרונית.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יחד עם זאת, נראה לי מיותר להיכנס לזה כאן.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7;p1" id="10" name="Google Shape;10;p16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6"/>
          <p:cNvSpPr/>
          <p:nvPr/>
        </p:nvSpPr>
        <p:spPr>
          <a:xfrm>
            <a:off x="-1" y="5051375"/>
            <a:ext cx="9144002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6"/>
          <p:cNvSpPr/>
          <p:nvPr/>
        </p:nvSpPr>
        <p:spPr>
          <a:xfrm>
            <a:off x="-2700" y="2696"/>
            <a:ext cx="3561603" cy="19950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135;p15" id="13" name="Google Shape;1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6"/>
          <p:cNvSpPr txBox="1"/>
          <p:nvPr/>
        </p:nvSpPr>
        <p:spPr>
          <a:xfrm>
            <a:off x="6173972" y="56674"/>
            <a:ext cx="2843084" cy="3846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45720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300"/>
              <a:buFont typeface="Assistant ExtraBold"/>
              <a:buNone/>
            </a:pPr>
            <a:r>
              <a:rPr b="0" i="0" lang="iw-IL" sz="13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פונקציות לוגיות – פונקציות תנאי</a:t>
            </a:r>
            <a:endParaRPr b="0" i="0" sz="1200" u="none" cap="none" strike="noStrike">
              <a:solidFill>
                <a:srgbClr val="2327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6;p16"/>
          <p:cNvCxnSpPr/>
          <p:nvPr/>
        </p:nvCxnSpPr>
        <p:spPr>
          <a:xfrm>
            <a:off x="6790660" y="445209"/>
            <a:ext cx="2157965" cy="0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/>
          <p:nvPr/>
        </p:nvSpPr>
        <p:spPr>
          <a:xfrm>
            <a:off x="0" y="5051375"/>
            <a:ext cx="9144000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7"/>
          <p:cNvSpPr/>
          <p:nvPr/>
        </p:nvSpPr>
        <p:spPr>
          <a:xfrm>
            <a:off x="-2699" y="2696"/>
            <a:ext cx="3561602" cy="19950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7"/>
          <p:cNvSpPr txBox="1"/>
          <p:nvPr/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b="0" i="0" lang="iw-IL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7;p1" id="21" name="Google Shape;21;p17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5;p15" id="22" name="Google Shape;2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rm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628650" y="1369218"/>
            <a:ext cx="7886700" cy="326350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normAutofit/>
          </a:bodyPr>
          <a:lstStyle>
            <a:lvl1pPr indent="-355600" lvl="0" marL="4572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2" type="sldNum"/>
          </p:nvPr>
        </p:nvSpPr>
        <p:spPr>
          <a:xfrm>
            <a:off x="628650" y="4812657"/>
            <a:ext cx="197143" cy="183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sp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55;p13" id="27" name="Google Shape;27;p1"/>
          <p:cNvPicPr preferRelativeResize="0"/>
          <p:nvPr/>
        </p:nvPicPr>
        <p:blipFill rotWithShape="1">
          <a:blip r:embed="rId3">
            <a:alphaModFix/>
          </a:blip>
          <a:srcRect b="25722" l="4362" r="4571" t="19277"/>
          <a:stretch/>
        </p:blipFill>
        <p:spPr>
          <a:xfrm>
            <a:off x="6779769" y="477672"/>
            <a:ext cx="1666303" cy="10063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0;p13"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8">
            <a:off x="5649963" y="1530371"/>
            <a:ext cx="302879" cy="668401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 txBox="1"/>
          <p:nvPr/>
        </p:nvSpPr>
        <p:spPr>
          <a:xfrm>
            <a:off x="4842933" y="2053027"/>
            <a:ext cx="36030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SQL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Assistant ExtraBold"/>
              <a:buNone/>
            </a:pPr>
            <a:r>
              <a:rPr lang="iw-IL" sz="3600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Data Types</a:t>
            </a:r>
            <a:endParaRPr b="0" i="0" sz="14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"/>
          <p:cNvSpPr/>
          <p:nvPr/>
        </p:nvSpPr>
        <p:spPr>
          <a:xfrm>
            <a:off x="34755" y="4400441"/>
            <a:ext cx="8937972" cy="62193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62;p13" id="31" name="Google Shape;3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133876">
            <a:off x="7680410" y="3831199"/>
            <a:ext cx="837786" cy="50077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"/>
          <p:cNvSpPr txBox="1"/>
          <p:nvPr/>
        </p:nvSpPr>
        <p:spPr>
          <a:xfrm>
            <a:off x="3161272" y="4009724"/>
            <a:ext cx="52848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0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lang="iw-IL" sz="24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Data Types - Numerical</a:t>
            </a:r>
            <a:endParaRPr b="0" i="0" sz="24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0" rtl="1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b="0" i="0" lang="iw-IL" sz="18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עירא יערי</a:t>
            </a:r>
            <a:endParaRPr b="0" i="0" sz="18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6248400" y="62345"/>
            <a:ext cx="2833255" cy="41532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477" y="884183"/>
            <a:ext cx="4241330" cy="3466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/>
        </p:nvSpPr>
        <p:spPr>
          <a:xfrm>
            <a:off x="5952564" y="508132"/>
            <a:ext cx="2761399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נלמד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40" name="Google Shape;40;p18"/>
          <p:cNvSpPr txBox="1"/>
          <p:nvPr/>
        </p:nvSpPr>
        <p:spPr>
          <a:xfrm>
            <a:off x="3970638" y="1229690"/>
            <a:ext cx="4743326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תוכן עניינים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1" name="Google Shape;4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170094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2" name="Google Shape;4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064915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8"/>
          <p:cNvSpPr txBox="1"/>
          <p:nvPr/>
        </p:nvSpPr>
        <p:spPr>
          <a:xfrm>
            <a:off x="727364" y="1626016"/>
            <a:ext cx="68826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מהם </a:t>
            </a: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Numerical Variables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?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סוגי משתנים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מה אפשר לעשות עם </a:t>
            </a: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Numerical Variables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?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4" name="Google Shape;4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428887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/>
          <p:nvPr/>
        </p:nvSpPr>
        <p:spPr>
          <a:xfrm>
            <a:off x="4343400" y="508132"/>
            <a:ext cx="4370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0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lang="iw-IL" sz="2800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Numerical Variables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descr="Image" id="50" name="Google Shape;5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13924" y="1301212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1" name="Google Shape;5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13922" y="1776149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2"/>
          <p:cNvSpPr txBox="1"/>
          <p:nvPr/>
        </p:nvSpPr>
        <p:spPr>
          <a:xfrm>
            <a:off x="658092" y="1199365"/>
            <a:ext cx="68826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Numerical Variables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הם משתנים המכילים מספרים.</a:t>
            </a:r>
            <a:endParaRPr/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המספרים יכולים לייצג דברים במציאות – למשל, כמויות ומחירים.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המספרים יכולים לייצג גם דברים אחרים – למשל, מספרים סידוריים.</a:t>
            </a:r>
            <a:endParaRPr/>
          </a:p>
        </p:txBody>
      </p:sp>
      <p:pic>
        <p:nvPicPr>
          <p:cNvPr descr="Image" id="53" name="Google Shape;5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13923" y="2251087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58" name="Google Shape;5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9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משתנים מספריים - סוגים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graphicFrame>
        <p:nvGraphicFramePr>
          <p:cNvPr id="60" name="Google Shape;60;p19"/>
          <p:cNvGraphicFramePr/>
          <p:nvPr/>
        </p:nvGraphicFramePr>
        <p:xfrm>
          <a:off x="110837" y="12055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{348AE3C4-245F-4F4A-A87C-7B042A0EC3F0}</a:tableStyleId>
              </a:tblPr>
              <a:tblGrid>
                <a:gridCol w="4325700"/>
                <a:gridCol w="2178750"/>
                <a:gridCol w="24178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iw-IL" sz="16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משתנים</a:t>
                      </a:r>
                      <a:endParaRPr b="1" i="0" sz="16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600" u="none" cap="none" strike="noStrike"/>
                        <a:t>משמעות</a:t>
                      </a:r>
                      <a:endParaRPr b="1"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600" u="none" cap="none" strike="noStrike"/>
                        <a:t>סוג משתנה</a:t>
                      </a:r>
                      <a:endParaRPr b="1" sz="16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TINYINT, SMALLINT, MEDIUMINT, INT, BIGINT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400" u="none" cap="none" strike="noStrike"/>
                        <a:t>מספרים שלמים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Integers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FLOAT, DOUBLE, DECIMAL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400" u="none" cap="none" strike="noStrike"/>
                        <a:t>שברים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Floating Points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BIT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400" u="none" cap="none" strike="noStrike"/>
                        <a:t>מקבל 0 או 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Bit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/>
          <p:nvPr/>
        </p:nvSpPr>
        <p:spPr>
          <a:xfrm>
            <a:off x="658092" y="1199365"/>
            <a:ext cx="68826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ראשית, את כל פעולות החשבון המוכרות לכם: </a:t>
            </a:r>
            <a:endParaRPr/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חיבור (+), חיסור (-), כפל (*) וחילוק (/)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בנוסף, ישנן פעולות נוספות</a:t>
            </a:r>
            <a:endParaRPr/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מודול (%) – מחזיר את השארית מחלוקה.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POWER(x, y) – x בחזקת y.</a:t>
            </a:r>
            <a:endParaRPr/>
          </a:p>
        </p:txBody>
      </p:sp>
      <p:sp>
        <p:nvSpPr>
          <p:cNvPr id="66" name="Google Shape;66;p3"/>
          <p:cNvSpPr txBox="1"/>
          <p:nvPr/>
        </p:nvSpPr>
        <p:spPr>
          <a:xfrm>
            <a:off x="1911928" y="508132"/>
            <a:ext cx="6802036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אפשר לעשות עם משתנים מספריים?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descr="Image" id="67" name="Google Shape;6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0749" y="1285762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68" name="Google Shape;6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63552" y="1791599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69" name="Google Shape;6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0748" y="2235637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70" name="Google Shape;7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63552" y="2765706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71" name="Google Shape;7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63552" y="3232472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Shiran Waldman</dc:creator>
</cp:coreProperties>
</file>