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3" r:id="rId3"/>
    <p:sldId id="274" r:id="rId4"/>
    <p:sldId id="299" r:id="rId5"/>
    <p:sldId id="282" r:id="rId6"/>
    <p:sldId id="300" r:id="rId7"/>
    <p:sldId id="301" r:id="rId8"/>
    <p:sldId id="302" r:id="rId9"/>
    <p:sldId id="287" r:id="rId10"/>
    <p:sldId id="286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271" r:id="rId21"/>
  </p:sldIdLst>
  <p:sldSz cx="9144000" cy="5143500" type="screen16x9"/>
  <p:notesSz cx="6858000" cy="9144000"/>
  <p:embeddedFontLst>
    <p:embeddedFont>
      <p:font typeface="Assistant" pitchFamily="2" charset="-79"/>
      <p:regular r:id="rId23"/>
      <p:bold r:id="rId24"/>
    </p:embeddedFont>
    <p:embeddedFont>
      <p:font typeface="Assistant ExtraBold" pitchFamily="2" charset="-79"/>
      <p:bold r:id="rId25"/>
    </p:embeddedFont>
    <p:embeddedFont>
      <p:font typeface="Assistant SemiBold" pitchFamily="2" charset="-79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Gisha" panose="020B0502040204020203" pitchFamily="34" charset="-79"/>
      <p:regular r:id="rId32"/>
      <p:bold r:id="rId33"/>
    </p:embeddedFont>
    <p:embeddedFont>
      <p:font typeface="Quattrocento Sans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jWCNetZug8LR1oBCDLz02lraI6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752"/>
    <a:srgbClr val="FFCF3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BAC32B-140A-4F51-818E-A169065974CD}">
  <a:tblStyle styleId="{A3BAC32B-140A-4F51-818E-A169065974CD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FFFFFF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CF1DEA2-2FB3-4DB7-9487-264ABC45CB27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CDD4EA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8EBF5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141" autoAdjust="0"/>
  </p:normalViewPr>
  <p:slideViewPr>
    <p:cSldViewPr snapToGrid="0">
      <p:cViewPr varScale="1">
        <p:scale>
          <a:sx n="110" d="100"/>
          <a:sy n="110" d="100"/>
        </p:scale>
        <p:origin x="13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להלן הכללים לטווח ערכי המשתנה "מספר רכב":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מספר שלם בטווח שבין 100000 ל-9999999 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לפיכך, הערך "453628.7" איננו תקין שכן הוא איננו שלם.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3247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להלן הכללים לטווח ערכי המשתנה "מספר רכב":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מספר שלם בטווח שבין 100000 ל-9999999 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לפיכך, יש שני ערכים שאינם בטווח שהוגדר ואינם תקינים (הם אף ערכים שליליים) 5463822- ו-8653271-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6031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להלן הכללים לטווח ערכי המשתנה "מספר רכב":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מספר שלם בטווח שבין 100000 ל-9999999 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לפיכך, קיים ערך אחד שהוא בכלל מחרוזת (טקסט) 345א229 שאיננו תקין.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6072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להלן הכללים לטווח ערכי המשתנה "שמות תלמידים":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טקסט עד 16 אותיות בעברית בלבד. משמעות הטקסט היא ככותרת המשתנה – שמות של תלמידים.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לפיכך, ישנו ערך אחד שכולל אות באנגלית ולכן איננו תקין: "א</a:t>
            </a:r>
            <a:r>
              <a:rPr lang="en-US" dirty="0"/>
              <a:t>y</a:t>
            </a:r>
            <a:r>
              <a:rPr lang="he-IL" dirty="0"/>
              <a:t>י"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776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להלן הכללים לטווח ערכי המשתנה "שמות תלמידים":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טקסט עד 16 אותיות בעברית בלבד. משמעות הטקסט היא ככותרת המשתנה – שמות של תלמידים.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לפיכך, ישנו ערך אחד שלא מבטא שם של תלמיד (תעודת זהות) – סיכוי גבוה מאוד שערך זה איננו תקין –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כלומר, קשה להניח שיש באמת תלמיד בשם זה ולכן הוא יעורר חשד גדול אם הוא תקין. 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2981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להלן הכללים לטווח ערכי המשתנה "שמות תלמידים":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טקסט עד 16 אותיות בעברית בלבד. משמעות הטקסט היא ככותרת המשתנה – שמות של תלמידים.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לפיכך, ישנו ערך אחד שאיננו תקין וחורג מהאורך המותר (</a:t>
            </a:r>
            <a:r>
              <a:rPr lang="he-IL" dirty="0" err="1"/>
              <a:t>פשגייקטנבמצלדלןדו</a:t>
            </a:r>
            <a:r>
              <a:rPr lang="he-IL" dirty="0"/>
              <a:t>) ומונה 17 אותיות.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כמו כן קשה להאמין שיש תלמיד ששמו </a:t>
            </a:r>
            <a:r>
              <a:rPr lang="he-IL" dirty="0" err="1"/>
              <a:t>פשגייקטנבמצלדלןדו</a:t>
            </a:r>
            <a:r>
              <a:rPr lang="he-IL" dirty="0"/>
              <a:t>. 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6101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Gisha"/>
              <a:buNone/>
            </a:pPr>
            <a:r>
              <a:rPr lang="he-IL" sz="900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נושא חשוב נוסף הוא טכניק</a:t>
            </a:r>
            <a:r>
              <a:rPr lang="he-IL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ות</a:t>
            </a:r>
            <a:r>
              <a:rPr lang="he-IL" sz="900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 למציאת נתונים שאינם בטווח הערכים התקי</a:t>
            </a:r>
            <a:r>
              <a:rPr lang="he-IL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ן</a:t>
            </a:r>
            <a:r>
              <a:rPr lang="he-IL" sz="900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Gisha"/>
              <a:buNone/>
            </a:pPr>
            <a:endParaRPr lang="he-IL" dirty="0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Gisha"/>
              <a:buNone/>
            </a:pPr>
            <a:r>
              <a:rPr lang="he-IL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כאשר מדובר במשתנה כמותי (מסוג מספר / אחוז), אפשר למצוא ערכים שאינם בטווח התקין באמצעות מיון הנתונים מהגבוה לנמוך.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Gisha"/>
              <a:buNone/>
            </a:pPr>
            <a:r>
              <a:rPr lang="he-IL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כך נראה כי כל ערך שנמצא מעל הערך הגבוה ביותר בטווח התקין, סימן שאינו תקין, וכל ערך שנמצא מתחת לערך הנמוך ביותר בטווח התקין, סימן שאינו תקין.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Gisha"/>
              <a:buNone/>
            </a:pPr>
            <a:endParaRPr lang="he-IL" dirty="0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Gisha"/>
              <a:buNone/>
            </a:pPr>
            <a:r>
              <a:rPr lang="he-IL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בדוגמה שלעיל קיימת עמודה ובה נתונים על גילאי תלמידים בכיתה י'. ערך הגיל יכול לנוע בטווח שבין 15 ל-16.5. קל לראות ממיון הנתונים אילו ערכים נמצאים מחוץ לטווח התקין.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632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Gisha"/>
              <a:buNone/>
            </a:pPr>
            <a:r>
              <a:rPr lang="he-IL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במשתנה קטגורי קיימות מספר טכניקות לבדיקת טווח הערכים.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Gisha"/>
              <a:buNone/>
            </a:pPr>
            <a:r>
              <a:rPr lang="he-IL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הטכניקה הפשוטה ביותר היא לבדוק מהם הערכים המופיעים כאשר נרצה לבצע סינון.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Gisha"/>
              <a:buNone/>
            </a:pPr>
            <a:r>
              <a:rPr lang="he-IL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במקרה שלפנינו - אם נלחץ על החץ לסינון נוכל לראות את רשימת כל הערכים הקיימים בעמודה, ונראה בבירור אילו ערכים אינם בטווח התקין, כפי שתראו בשקופית הבאה.</a:t>
            </a:r>
            <a:endParaRPr lang="he-IL"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0541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Gisha"/>
              <a:buNone/>
            </a:pPr>
            <a:r>
              <a:rPr lang="he-IL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כאן אפשר לראות מה קורה כאשר לוחצים על החץ לסינון.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Gisha"/>
              <a:buNone/>
            </a:pPr>
            <a:r>
              <a:rPr lang="he-IL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במקרה זה, מספר הערכים קטן וקל לזהות ערכים שלא תואמים לטווח התקין.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Gisha"/>
              <a:buNone/>
            </a:pPr>
            <a:endParaRPr lang="he-IL" dirty="0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Gisha"/>
              <a:buNone/>
            </a:pPr>
            <a:r>
              <a:rPr lang="he-IL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אבל מה נעשה כאשר מספר הערכים בעמודה גדול מאוד? האם נוכל למצוא כך ערכים שאינם תואמים לטווח?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Gisha"/>
              <a:buNone/>
            </a:pPr>
            <a:endParaRPr lang="he-IL" dirty="0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Gisha"/>
              <a:buNone/>
            </a:pPr>
            <a:r>
              <a:rPr lang="he-IL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לשם כך קיימת טכניקה נוספת: </a:t>
            </a:r>
            <a:r>
              <a:rPr lang="he-IL" sz="900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 פעולה אחת נוחה, פשוטה ויעילה שתסייע לנו למצוא את כל המידע שאנו צריכים </a:t>
            </a:r>
            <a:r>
              <a:rPr lang="he-IL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על</a:t>
            </a:r>
            <a:r>
              <a:rPr lang="he-IL" sz="900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 המשתנה הקטגורי – פשוט לבצע בדיקת שכיחות לכל ערך קטגורי במשתנה.</a:t>
            </a: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Gisha"/>
              <a:buNone/>
            </a:pPr>
            <a:r>
              <a:rPr lang="he-IL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אפשר</a:t>
            </a:r>
            <a:r>
              <a:rPr lang="he-IL" sz="900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 לבצע זאת בעזרת ה-</a:t>
            </a:r>
            <a:r>
              <a:rPr lang="en-US" sz="900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Pivot Table </a:t>
            </a:r>
            <a:r>
              <a:rPr lang="he-IL" sz="900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שלמדנו באקסל. בואו נראה כיצד מנתח הנתונים </a:t>
            </a:r>
            <a:r>
              <a:rPr lang="he-IL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י</a:t>
            </a:r>
            <a:r>
              <a:rPr lang="he-IL" sz="900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קבל </a:t>
            </a:r>
            <a:r>
              <a:rPr lang="he-IL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מיד </a:t>
            </a:r>
            <a:r>
              <a:rPr lang="he-IL" sz="900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המון מידע חשוב באמצעות פעולה זאת על המשתנה הקטגורי.</a:t>
            </a: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sz="900" dirty="0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Gisha"/>
              <a:buNone/>
            </a:pPr>
            <a:r>
              <a:rPr lang="he-IL" sz="900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נתונים הערכים שלעיל </a:t>
            </a:r>
            <a:r>
              <a:rPr lang="he-IL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לגבי </a:t>
            </a:r>
            <a:r>
              <a:rPr lang="he-IL" sz="900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המשתנה "סטטוס משפחתי". כמו כן, נתון לנו שטווח הערכים של המשתנה "סטטוס משפחתי" כולל את הערכים הבאים: "נשוי/אה", "רווק/ה", גרוש/ה" ו"אלמן/ה". </a:t>
            </a: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יש לבצע בדיקת טווח ערכים תקין למשתנה "סטטוס משפחתי".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7832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הטבלה השמאלית היא טבלת שכיחות לגבי כל ערך קטגורי שהופיע בטבלה הימנית.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כעת נוח לאתר מיד את הערכים שאינם בטווח המשתנה, כמו "18" , "ערך ריק" ו"מנחם בגין 36".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ככל שיהיו לנו יותר ערכים נזדקק לכלים ולפעולות מסוג זה כדי לדייק ולזהות את כלל הערכים שאינם בטווח הערכים התקין.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יתרון נוסף ומשמעותי של טכניקה זו היא שבאמצעותה אנו כבר לומדים על ההיקף, הכמות והאחוזים של הנתונים שמצאנו מכלל הערכים במשתנה.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מידע חשוב זה ישרת אותנו בהמשך הלמידה בשיעור "טיפול בערכים קיצוניים וחריגים". 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372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לאחר שבשיעור הקודם למדנו על בדיקת שלמות נתונים ובהנחה שבדיקה זו עברה בהצלחה, 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נעמיק כעת את הבדיקה על הנתונים על ידי התבוננות ובחינה ממש של הנתונים עצמם.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לשם כך נלמד בשיעור זה על בדיקת טווח ערכים תקין, ובשיעור הבא נלמד על בדיקת הסבירות של הנתונים.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9232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כעת יש לבצע את התרגול שבחוברת האקסל "בדיקת טווח ערכים תקין – תרגול"</a:t>
            </a:r>
          </a:p>
        </p:txBody>
      </p:sp>
      <p:sp>
        <p:nvSpPr>
          <p:cNvPr id="272" name="Google Shape;2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לכל משתנה בטבלת נתונים שהיא חלק ממחסן נתונים מובנה (למדנו על מחסן נתונים מובנה בשלב אחזור ואחסון נתונים) ישנה חוקיות 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שהיא סט של כללי אפיון לערכים שהמשתנה יכול לקבל.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אפיון זה כולל בין השאר את שם המשתנה, התיאור שלו, הסוג שלו ואורכו. </a:t>
            </a:r>
            <a:br>
              <a:rPr lang="he-IL" dirty="0"/>
            </a:b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לדוגמה, למדנו על משתנה מסוג "מספר" ומשתנה מסוג "טקסט" בחלק המבוא לפרק זה – משתנה שהוגדר מסוג "מספר" לא אמור לקבל ערך מסוג "טקסט", ולהפך. </a:t>
            </a:r>
            <a:br>
              <a:rPr lang="he-IL" dirty="0"/>
            </a:b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הביטו בטבלה הקטנה בשקופית המכילה ארבעה נתונים של "ציון במבחן היסטוריה".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אילו כללים הייתם קובעים לערכים אפשריים למילוי בשדה זה?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להלן הכללים שכדאי לקבוע לטווח הערכים האפשריים למילוי לשדה "ציון במבחן היסטוריה":</a:t>
            </a:r>
            <a:br>
              <a:rPr lang="he-IL" dirty="0"/>
            </a:b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א. נתונים מסוג "מספר".</a:t>
            </a:r>
            <a:br>
              <a:rPr lang="he-IL" dirty="0"/>
            </a:b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ב. טווח ערכי המספרים בין 0 ל – 100.</a:t>
            </a:r>
            <a:br>
              <a:rPr lang="he-IL" dirty="0"/>
            </a:b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ג. על המספרים להיות שלמים (בהנחה שאי אפשר לקבל ציון שאיננו שלם לשאלה זו או אחרת במבחן).</a:t>
            </a:r>
            <a:br>
              <a:rPr lang="he-IL" dirty="0"/>
            </a:b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האם על סמך סט הכללים שלעיל, הערך "לא למדתי" הוא ערך בטווח הערכים התקין של המשתנה?</a:t>
            </a:r>
            <a:br>
              <a:rPr lang="he-IL" dirty="0"/>
            </a:b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מובן שלא. ערך זה איננו מספר כלל.</a:t>
            </a:r>
            <a:br>
              <a:rPr lang="he-IL" dirty="0"/>
            </a:b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כמו כן, אם היינו מקבלים את סט הכללים שלעיל (אפיון חוקיות השדה), הרי שלא היינו מצפים לקבל ערך מספרי שלילי, ערך מספרי מעל 100 או ערך מספרי שאיננו שלם.</a:t>
            </a:r>
            <a:br>
              <a:rPr lang="he-IL" dirty="0"/>
            </a:b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לסיכום – אפיון חוקיות השדה יכול לסייע לנו מאוד בבדיקת נתונים שבמשתנה - אם הם נמצאים בטווח הערכים התקינים.</a:t>
            </a:r>
            <a:br>
              <a:rPr lang="he-IL" dirty="0"/>
            </a:b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זו עוד סיבה מצוינת לחשיבות התיעוד וניהול הידע בארגון – תיעוד נגיש של מסמכי אפיון משתנים ובהם חוקיות הזנת הערכים לגבי כל משתנה ומשתנה ב-</a:t>
            </a:r>
            <a:r>
              <a:rPr lang="en-US" dirty="0"/>
              <a:t>DATA </a:t>
            </a:r>
            <a:r>
              <a:rPr lang="he-IL" dirty="0"/>
              <a:t>של הארגון.</a:t>
            </a:r>
            <a:br>
              <a:rPr lang="he-IL" dirty="0"/>
            </a:b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אך מה נעשה אם לא נמצא או לא נקבל אפיון זה?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291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לצורך כך ובאופן כללי לגבי בדיקת משתנים – יש להבין את משמעות המשתנה!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בשקופיות הבאות נבין מדוע הבנה של חשיבות המשתנה היא חשובה ביותר לבדיקת טווח הערכים התקין של משתנה.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he-IL" dirty="0"/>
              <a:t>בשקופיות הבאות נלמד מדוע חשוב להבין את משמעות המשתנה לצורך בדיקת טווח הערכים התקין שלו.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8207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sha"/>
              <a:buNone/>
            </a:pPr>
            <a:r>
              <a:rPr lang="he-IL" sz="900" b="1" i="0" u="none" strike="noStrike" cap="none" dirty="0">
                <a:solidFill>
                  <a:srgbClr val="000000"/>
                </a:solidFill>
                <a:latin typeface="Gisha"/>
                <a:ea typeface="Gisha"/>
                <a:cs typeface="Gisha"/>
                <a:sym typeface="Gisha"/>
              </a:rPr>
              <a:t>משמעות כל נתון</a:t>
            </a: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sha"/>
              <a:buNone/>
            </a:pPr>
            <a:r>
              <a:rPr lang="he-IL" sz="900" b="0" i="0" u="none" strike="noStrike" cap="none" dirty="0">
                <a:solidFill>
                  <a:srgbClr val="000000"/>
                </a:solidFill>
                <a:latin typeface="Gisha"/>
                <a:ea typeface="Gisha"/>
                <a:cs typeface="Gisha"/>
                <a:sym typeface="Gisha"/>
              </a:rPr>
              <a:t>הבנת הנתון קריטית ליכולת בדיקת תקינותו.</a:t>
            </a: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314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יש לשים לב שגם אם נתון מתקבל בטווח הערכים של המשתנה זה לא בהכרח אומר שהוא תקין, אלא שהוא </a:t>
            </a:r>
            <a:r>
              <a:rPr lang="he-IL" b="1" dirty="0"/>
              <a:t>עשוי</a:t>
            </a:r>
            <a:r>
              <a:rPr lang="he-IL" dirty="0"/>
              <a:t> להיות תקין.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לדוגמה, הזנת נתונים שגויה יכולה להיות של נתון בטווח ערכים תקין – למשל, הזנה של גיל 36 במקום 63 ללקוח מסוים.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196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2595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he-IL" sz="9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הבנו שתקינות הנתון תלויה במשמעותו ☺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0075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he-IL" sz="9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תזכורת </a:t>
            </a:r>
            <a:r>
              <a:rPr lang="he-IL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על </a:t>
            </a:r>
            <a:r>
              <a:rPr lang="he-IL" sz="9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סוגי המשתנים </a:t>
            </a:r>
            <a:r>
              <a:rPr lang="he-IL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לפני ש</a:t>
            </a:r>
            <a:r>
              <a:rPr lang="he-IL" sz="9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נעבור ונראה </a:t>
            </a:r>
            <a:r>
              <a:rPr lang="he-IL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דוגמה</a:t>
            </a:r>
            <a:r>
              <a:rPr lang="he-IL" sz="9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לבדיקת הערכים בכל סוג של משתנה.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969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4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4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 b="0" i="0" u="none" strike="noStrike" cap="none"/>
          </a:p>
        </p:txBody>
      </p:sp>
      <p:sp>
        <p:nvSpPr>
          <p:cNvPr id="15" name="Google Shape;15;p14"/>
          <p:cNvSpPr txBox="1"/>
          <p:nvPr/>
        </p:nvSpPr>
        <p:spPr>
          <a:xfrm>
            <a:off x="6992471" y="56674"/>
            <a:ext cx="2024583" cy="38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 ExtraBold"/>
              <a:buNone/>
            </a:pPr>
            <a:r>
              <a:rPr lang="he-IL" sz="13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בדיקת טווח ערכים תקין</a:t>
            </a:r>
            <a:endParaRPr sz="1200" b="0" i="0" u="none" strike="noStrike" cap="none" dirty="0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14"/>
          <p:cNvCxnSpPr>
            <a:cxnSpLocks/>
          </p:cNvCxnSpPr>
          <p:nvPr/>
        </p:nvCxnSpPr>
        <p:spPr>
          <a:xfrm>
            <a:off x="7382435" y="445210"/>
            <a:ext cx="1566190" cy="0"/>
          </a:xfrm>
          <a:prstGeom prst="straightConnector1">
            <a:avLst/>
          </a:prstGeom>
          <a:noFill/>
          <a:ln w="952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5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5"/>
          <p:cNvSpPr txBox="1"/>
          <p:nvPr/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21" name="Google Shape;21;p15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5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marR="0" lvl="0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illustrations/search/challenge/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4.pn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5803C1A2-7E2A-4410-B177-557A5ACAA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70" y="931817"/>
            <a:ext cx="3980588" cy="3319679"/>
          </a:xfrm>
          <a:prstGeom prst="rect">
            <a:avLst/>
          </a:prstGeom>
        </p:spPr>
      </p:pic>
      <p:pic>
        <p:nvPicPr>
          <p:cNvPr id="27" name="Google Shape;27;p1" descr="Google Shape;55;p13"/>
          <p:cNvPicPr preferRelativeResize="0"/>
          <p:nvPr/>
        </p:nvPicPr>
        <p:blipFill rotWithShape="1">
          <a:blip r:embed="rId4">
            <a:alphaModFix/>
          </a:blip>
          <a:srcRect l="4362" t="19277" r="4571" b="25722"/>
          <a:stretch/>
        </p:blipFill>
        <p:spPr>
          <a:xfrm>
            <a:off x="6779769" y="477672"/>
            <a:ext cx="1666303" cy="100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" descr="Google Shape;6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173668">
            <a:off x="5132420" y="1276313"/>
            <a:ext cx="302879" cy="6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"/>
          <p:cNvSpPr txBox="1"/>
          <p:nvPr/>
        </p:nvSpPr>
        <p:spPr>
          <a:xfrm>
            <a:off x="3955691" y="2036447"/>
            <a:ext cx="4490382" cy="1850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lang="he-IL" sz="3600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בדיקת טווח ערכים תקין</a:t>
            </a:r>
            <a:br>
              <a:rPr lang="en-US" sz="36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he-IL" sz="3600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ניקוי ואינטגרציה </a:t>
            </a:r>
          </a:p>
          <a:p>
            <a:pPr marL="0" marR="0" lvl="0" indent="0" algn="r" rtl="1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lang="he-IL" sz="3600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של </a:t>
            </a:r>
            <a:r>
              <a:rPr lang="he-IL" sz="3600" b="0" i="0" u="none" strike="noStrike" cap="none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נתונים</a:t>
            </a:r>
            <a:endParaRPr lang="he-IL" sz="1200" b="0" i="0" u="none" strike="noStrike" cap="none" dirty="0">
              <a:solidFill>
                <a:srgbClr val="00AC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"/>
          <p:cNvSpPr/>
          <p:nvPr/>
        </p:nvSpPr>
        <p:spPr>
          <a:xfrm>
            <a:off x="34755" y="4400441"/>
            <a:ext cx="8937972" cy="6219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1" descr="Google Shape;6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133876">
            <a:off x="7194027" y="3968122"/>
            <a:ext cx="837786" cy="50077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"/>
          <p:cNvSpPr/>
          <p:nvPr/>
        </p:nvSpPr>
        <p:spPr>
          <a:xfrm>
            <a:off x="7126537" y="33410"/>
            <a:ext cx="1909208" cy="5157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10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0" name="Google Shape;56;p3">
            <a:extLst>
              <a:ext uri="{FF2B5EF4-FFF2-40B4-BE49-F238E27FC236}">
                <a16:creationId xmlns:a16="http://schemas.microsoft.com/office/drawing/2014/main" id="{87928B24-8738-4320-AF6B-41F1B77DB47B}"/>
              </a:ext>
            </a:extLst>
          </p:cNvPr>
          <p:cNvSpPr txBox="1"/>
          <p:nvPr/>
        </p:nvSpPr>
        <p:spPr>
          <a:xfrm>
            <a:off x="4922035" y="705615"/>
            <a:ext cx="3703297" cy="97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22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בדיקת נתון מסוג </a:t>
            </a:r>
            <a:r>
              <a:rPr lang="he-IL" sz="2200" i="0" u="none" strike="noStrike" cap="none" dirty="0">
                <a:solidFill>
                  <a:srgbClr val="00B0F0"/>
                </a:solidFill>
                <a:latin typeface="Assistant ExtraBold" pitchFamily="2" charset="-79"/>
                <a:ea typeface="Assistant ExtraBold"/>
                <a:cs typeface="Assistant ExtraBold" pitchFamily="2" charset="-79"/>
                <a:sym typeface="Assistant ExtraBold"/>
              </a:rPr>
              <a:t>"מספר"</a:t>
            </a:r>
          </a:p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2000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דוגמה 1</a:t>
            </a:r>
            <a:endParaRPr lang="he-IL" sz="2000" i="0" u="none" strike="noStrike" cap="none" dirty="0">
              <a:solidFill>
                <a:srgbClr val="232752"/>
              </a:solidFill>
              <a:latin typeface="Assistant" pitchFamily="2" charset="-79"/>
              <a:ea typeface="Assistant ExtraBold"/>
              <a:cs typeface="Assistant" pitchFamily="2" charset="-79"/>
              <a:sym typeface="Assistant ExtraBold"/>
            </a:endParaRPr>
          </a:p>
        </p:txBody>
      </p:sp>
      <p:graphicFrame>
        <p:nvGraphicFramePr>
          <p:cNvPr id="13" name="Google Shape;194;p11">
            <a:extLst>
              <a:ext uri="{FF2B5EF4-FFF2-40B4-BE49-F238E27FC236}">
                <a16:creationId xmlns:a16="http://schemas.microsoft.com/office/drawing/2014/main" id="{0FFD1EEE-B970-402A-A189-AB8CF0415F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8244182"/>
              </p:ext>
            </p:extLst>
          </p:nvPr>
        </p:nvGraphicFramePr>
        <p:xfrm>
          <a:off x="3417020" y="1528147"/>
          <a:ext cx="1800000" cy="1980000"/>
        </p:xfrm>
        <a:graphic>
          <a:graphicData uri="http://schemas.openxmlformats.org/drawingml/2006/table">
            <a:tbl>
              <a:tblPr rtl="1">
                <a:noFill/>
                <a:tableStyleId>{4CF1DEA2-2FB3-4DB7-9487-264ABC45CB27}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chemeClr val="lt1"/>
                          </a:solidFill>
                          <a:latin typeface="Assistant" pitchFamily="2" charset="-79"/>
                          <a:ea typeface="Assistant SemiBold"/>
                          <a:cs typeface="Assistant" pitchFamily="2" charset="-79"/>
                          <a:sym typeface="Assistant SemiBold"/>
                        </a:rPr>
                        <a:t>מספר רכב</a:t>
                      </a:r>
                      <a:endParaRPr sz="1400" b="1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27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6785462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5463822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3453229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453628.7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3627188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Google Shape;56;p3">
            <a:extLst>
              <a:ext uri="{FF2B5EF4-FFF2-40B4-BE49-F238E27FC236}">
                <a16:creationId xmlns:a16="http://schemas.microsoft.com/office/drawing/2014/main" id="{BB85E261-6293-4605-AC23-C8D8DD5D061D}"/>
              </a:ext>
            </a:extLst>
          </p:cNvPr>
          <p:cNvSpPr txBox="1"/>
          <p:nvPr/>
        </p:nvSpPr>
        <p:spPr>
          <a:xfrm>
            <a:off x="2055222" y="3792131"/>
            <a:ext cx="4523595" cy="538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2000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האם כל הנתונים מסוג </a:t>
            </a:r>
            <a:r>
              <a:rPr lang="he-IL" sz="2000" b="1" dirty="0">
                <a:solidFill>
                  <a:srgbClr val="00B0F0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מספר</a:t>
            </a:r>
            <a:r>
              <a:rPr lang="he-IL" sz="2000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 שלעיל תקינים?</a:t>
            </a:r>
            <a:endParaRPr lang="he-IL" sz="2000" i="0" u="none" strike="noStrike" cap="none" dirty="0">
              <a:solidFill>
                <a:srgbClr val="232752"/>
              </a:solidFill>
              <a:latin typeface="Assistant" pitchFamily="2" charset="-79"/>
              <a:ea typeface="Assistant ExtraBold"/>
              <a:cs typeface="Assistant" pitchFamily="2" charset="-79"/>
              <a:sym typeface="Assistant ExtraBold"/>
            </a:endParaRPr>
          </a:p>
        </p:txBody>
      </p:sp>
      <p:pic>
        <p:nvPicPr>
          <p:cNvPr id="17" name="גרפיקה 16">
            <a:extLst>
              <a:ext uri="{FF2B5EF4-FFF2-40B4-BE49-F238E27FC236}">
                <a16:creationId xmlns:a16="http://schemas.microsoft.com/office/drawing/2014/main" id="{0FCBBEA0-12B4-4E97-9E6A-2724AD703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87862" y="1964352"/>
            <a:ext cx="1121335" cy="87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03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11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0" name="Google Shape;56;p3">
            <a:extLst>
              <a:ext uri="{FF2B5EF4-FFF2-40B4-BE49-F238E27FC236}">
                <a16:creationId xmlns:a16="http://schemas.microsoft.com/office/drawing/2014/main" id="{87928B24-8738-4320-AF6B-41F1B77DB47B}"/>
              </a:ext>
            </a:extLst>
          </p:cNvPr>
          <p:cNvSpPr txBox="1"/>
          <p:nvPr/>
        </p:nvSpPr>
        <p:spPr>
          <a:xfrm>
            <a:off x="4922035" y="705615"/>
            <a:ext cx="3703297" cy="97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22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בדיקת נתון מסוג </a:t>
            </a:r>
            <a:r>
              <a:rPr lang="he-IL" sz="2200" i="0" u="none" strike="noStrike" cap="none" dirty="0">
                <a:solidFill>
                  <a:srgbClr val="00B0F0"/>
                </a:solidFill>
                <a:latin typeface="Assistant ExtraBold" pitchFamily="2" charset="-79"/>
                <a:ea typeface="Assistant ExtraBold"/>
                <a:cs typeface="Assistant ExtraBold" pitchFamily="2" charset="-79"/>
                <a:sym typeface="Assistant ExtraBold"/>
              </a:rPr>
              <a:t>"מספר"</a:t>
            </a:r>
          </a:p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2000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דוגמה 2</a:t>
            </a:r>
            <a:endParaRPr lang="he-IL" sz="2000" i="0" u="none" strike="noStrike" cap="none" dirty="0">
              <a:solidFill>
                <a:srgbClr val="232752"/>
              </a:solidFill>
              <a:latin typeface="Assistant" pitchFamily="2" charset="-79"/>
              <a:ea typeface="Assistant ExtraBold"/>
              <a:cs typeface="Assistant" pitchFamily="2" charset="-79"/>
              <a:sym typeface="Assistant ExtraBold"/>
            </a:endParaRPr>
          </a:p>
        </p:txBody>
      </p:sp>
      <p:graphicFrame>
        <p:nvGraphicFramePr>
          <p:cNvPr id="13" name="Google Shape;194;p11">
            <a:extLst>
              <a:ext uri="{FF2B5EF4-FFF2-40B4-BE49-F238E27FC236}">
                <a16:creationId xmlns:a16="http://schemas.microsoft.com/office/drawing/2014/main" id="{0FFD1EEE-B970-402A-A189-AB8CF0415F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6217338"/>
              </p:ext>
            </p:extLst>
          </p:nvPr>
        </p:nvGraphicFramePr>
        <p:xfrm>
          <a:off x="3417020" y="1528147"/>
          <a:ext cx="1800000" cy="1980000"/>
        </p:xfrm>
        <a:graphic>
          <a:graphicData uri="http://schemas.openxmlformats.org/drawingml/2006/table">
            <a:tbl>
              <a:tblPr rtl="1">
                <a:noFill/>
                <a:tableStyleId>{4CF1DEA2-2FB3-4DB7-9487-264ABC45CB27}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chemeClr val="lt1"/>
                          </a:solidFill>
                          <a:latin typeface="Assistant" pitchFamily="2" charset="-79"/>
                          <a:ea typeface="Assistant SemiBold"/>
                          <a:cs typeface="Assistant" pitchFamily="2" charset="-79"/>
                          <a:sym typeface="Assistant SemiBold"/>
                        </a:rPr>
                        <a:t>מספר רכב</a:t>
                      </a:r>
                      <a:endParaRPr sz="1400" b="1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27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6785462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-5463822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3453229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-</a:t>
                      </a:r>
                      <a:r>
                        <a:rPr lang="en-US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4536287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3627188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Google Shape;56;p3">
            <a:extLst>
              <a:ext uri="{FF2B5EF4-FFF2-40B4-BE49-F238E27FC236}">
                <a16:creationId xmlns:a16="http://schemas.microsoft.com/office/drawing/2014/main" id="{BB85E261-6293-4605-AC23-C8D8DD5D061D}"/>
              </a:ext>
            </a:extLst>
          </p:cNvPr>
          <p:cNvSpPr txBox="1"/>
          <p:nvPr/>
        </p:nvSpPr>
        <p:spPr>
          <a:xfrm>
            <a:off x="2055222" y="3792131"/>
            <a:ext cx="4523595" cy="538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2000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האם כל הנתונים מסוג </a:t>
            </a:r>
            <a:r>
              <a:rPr lang="he-IL" sz="2000" b="1" dirty="0">
                <a:solidFill>
                  <a:srgbClr val="00B0F0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מספר</a:t>
            </a:r>
            <a:r>
              <a:rPr lang="he-IL" sz="2000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 שלעיל תקינים?</a:t>
            </a:r>
            <a:endParaRPr lang="he-IL" sz="2000" i="0" u="none" strike="noStrike" cap="none" dirty="0">
              <a:solidFill>
                <a:srgbClr val="232752"/>
              </a:solidFill>
              <a:latin typeface="Assistant" pitchFamily="2" charset="-79"/>
              <a:ea typeface="Assistant ExtraBold"/>
              <a:cs typeface="Assistant" pitchFamily="2" charset="-79"/>
              <a:sym typeface="Assistant ExtraBold"/>
            </a:endParaRPr>
          </a:p>
        </p:txBody>
      </p:sp>
      <p:pic>
        <p:nvPicPr>
          <p:cNvPr id="7" name="גרפיקה 6">
            <a:extLst>
              <a:ext uri="{FF2B5EF4-FFF2-40B4-BE49-F238E27FC236}">
                <a16:creationId xmlns:a16="http://schemas.microsoft.com/office/drawing/2014/main" id="{28F84741-DCD5-4DED-8FA0-B2217FD1C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87862" y="1964352"/>
            <a:ext cx="1121335" cy="87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88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12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0" name="Google Shape;56;p3">
            <a:extLst>
              <a:ext uri="{FF2B5EF4-FFF2-40B4-BE49-F238E27FC236}">
                <a16:creationId xmlns:a16="http://schemas.microsoft.com/office/drawing/2014/main" id="{87928B24-8738-4320-AF6B-41F1B77DB47B}"/>
              </a:ext>
            </a:extLst>
          </p:cNvPr>
          <p:cNvSpPr txBox="1"/>
          <p:nvPr/>
        </p:nvSpPr>
        <p:spPr>
          <a:xfrm>
            <a:off x="4922035" y="705615"/>
            <a:ext cx="3703297" cy="97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22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בדיקת נתון מסוג </a:t>
            </a:r>
            <a:r>
              <a:rPr lang="he-IL" sz="2200" i="0" u="none" strike="noStrike" cap="none" dirty="0">
                <a:solidFill>
                  <a:srgbClr val="00B0F0"/>
                </a:solidFill>
                <a:latin typeface="Assistant ExtraBold" pitchFamily="2" charset="-79"/>
                <a:ea typeface="Assistant ExtraBold"/>
                <a:cs typeface="Assistant ExtraBold" pitchFamily="2" charset="-79"/>
                <a:sym typeface="Assistant ExtraBold"/>
              </a:rPr>
              <a:t>"מספר"</a:t>
            </a:r>
          </a:p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2000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דוגמה 3</a:t>
            </a:r>
            <a:endParaRPr lang="he-IL" sz="2000" i="0" u="none" strike="noStrike" cap="none" dirty="0">
              <a:solidFill>
                <a:srgbClr val="232752"/>
              </a:solidFill>
              <a:latin typeface="Assistant" pitchFamily="2" charset="-79"/>
              <a:ea typeface="Assistant ExtraBold"/>
              <a:cs typeface="Assistant" pitchFamily="2" charset="-79"/>
              <a:sym typeface="Assistant ExtraBold"/>
            </a:endParaRPr>
          </a:p>
        </p:txBody>
      </p:sp>
      <p:graphicFrame>
        <p:nvGraphicFramePr>
          <p:cNvPr id="13" name="Google Shape;194;p11">
            <a:extLst>
              <a:ext uri="{FF2B5EF4-FFF2-40B4-BE49-F238E27FC236}">
                <a16:creationId xmlns:a16="http://schemas.microsoft.com/office/drawing/2014/main" id="{0FFD1EEE-B970-402A-A189-AB8CF0415F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8549497"/>
              </p:ext>
            </p:extLst>
          </p:nvPr>
        </p:nvGraphicFramePr>
        <p:xfrm>
          <a:off x="3417020" y="1528147"/>
          <a:ext cx="1800000" cy="1980000"/>
        </p:xfrm>
        <a:graphic>
          <a:graphicData uri="http://schemas.openxmlformats.org/drawingml/2006/table">
            <a:tbl>
              <a:tblPr rtl="1">
                <a:noFill/>
                <a:tableStyleId>{4CF1DEA2-2FB3-4DB7-9487-264ABC45CB27}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chemeClr val="lt1"/>
                          </a:solidFill>
                          <a:latin typeface="Assistant" pitchFamily="2" charset="-79"/>
                          <a:ea typeface="Assistant SemiBold"/>
                          <a:cs typeface="Assistant" pitchFamily="2" charset="-79"/>
                          <a:sym typeface="Assistant SemiBold"/>
                        </a:rPr>
                        <a:t>מספר רכב</a:t>
                      </a:r>
                      <a:endParaRPr sz="1400" b="1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27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6785462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5463822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345א229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8272211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3627188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Google Shape;56;p3">
            <a:extLst>
              <a:ext uri="{FF2B5EF4-FFF2-40B4-BE49-F238E27FC236}">
                <a16:creationId xmlns:a16="http://schemas.microsoft.com/office/drawing/2014/main" id="{BB85E261-6293-4605-AC23-C8D8DD5D061D}"/>
              </a:ext>
            </a:extLst>
          </p:cNvPr>
          <p:cNvSpPr txBox="1"/>
          <p:nvPr/>
        </p:nvSpPr>
        <p:spPr>
          <a:xfrm>
            <a:off x="2055222" y="3792131"/>
            <a:ext cx="4523595" cy="538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2000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האם כל הנתונים מסוג </a:t>
            </a:r>
            <a:r>
              <a:rPr lang="he-IL" sz="2000" b="1" dirty="0">
                <a:solidFill>
                  <a:srgbClr val="00B0F0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מספר</a:t>
            </a:r>
            <a:r>
              <a:rPr lang="he-IL" sz="2000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 שלעיל תקינים?</a:t>
            </a:r>
            <a:endParaRPr lang="he-IL" sz="2000" i="0" u="none" strike="noStrike" cap="none" dirty="0">
              <a:solidFill>
                <a:srgbClr val="232752"/>
              </a:solidFill>
              <a:latin typeface="Assistant" pitchFamily="2" charset="-79"/>
              <a:ea typeface="Assistant ExtraBold"/>
              <a:cs typeface="Assistant" pitchFamily="2" charset="-79"/>
              <a:sym typeface="Assistant ExtraBold"/>
            </a:endParaRPr>
          </a:p>
        </p:txBody>
      </p:sp>
      <p:pic>
        <p:nvPicPr>
          <p:cNvPr id="7" name="גרפיקה 6">
            <a:extLst>
              <a:ext uri="{FF2B5EF4-FFF2-40B4-BE49-F238E27FC236}">
                <a16:creationId xmlns:a16="http://schemas.microsoft.com/office/drawing/2014/main" id="{74F04CAE-DA7B-49D0-9DC4-1D044A563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87862" y="1964352"/>
            <a:ext cx="1121335" cy="87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90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13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0" name="Google Shape;56;p3">
            <a:extLst>
              <a:ext uri="{FF2B5EF4-FFF2-40B4-BE49-F238E27FC236}">
                <a16:creationId xmlns:a16="http://schemas.microsoft.com/office/drawing/2014/main" id="{87928B24-8738-4320-AF6B-41F1B77DB47B}"/>
              </a:ext>
            </a:extLst>
          </p:cNvPr>
          <p:cNvSpPr txBox="1"/>
          <p:nvPr/>
        </p:nvSpPr>
        <p:spPr>
          <a:xfrm>
            <a:off x="4922035" y="705615"/>
            <a:ext cx="3703297" cy="97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22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בדיקת נתון מסוג </a:t>
            </a:r>
            <a:r>
              <a:rPr lang="he-IL" sz="2200" i="0" u="none" strike="noStrike" cap="none" dirty="0">
                <a:solidFill>
                  <a:srgbClr val="00B0F0"/>
                </a:solidFill>
                <a:latin typeface="Assistant ExtraBold" pitchFamily="2" charset="-79"/>
                <a:ea typeface="Assistant ExtraBold"/>
                <a:cs typeface="Assistant ExtraBold" pitchFamily="2" charset="-79"/>
                <a:sym typeface="Assistant ExtraBold"/>
              </a:rPr>
              <a:t>"טקסט"</a:t>
            </a:r>
          </a:p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2000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דוגמה 1</a:t>
            </a:r>
            <a:endParaRPr lang="he-IL" sz="2000" i="0" u="none" strike="noStrike" cap="none" dirty="0">
              <a:solidFill>
                <a:srgbClr val="232752"/>
              </a:solidFill>
              <a:latin typeface="Assistant" pitchFamily="2" charset="-79"/>
              <a:ea typeface="Assistant ExtraBold"/>
              <a:cs typeface="Assistant" pitchFamily="2" charset="-79"/>
              <a:sym typeface="Assistant ExtraBold"/>
            </a:endParaRPr>
          </a:p>
        </p:txBody>
      </p:sp>
      <p:graphicFrame>
        <p:nvGraphicFramePr>
          <p:cNvPr id="13" name="Google Shape;194;p11">
            <a:extLst>
              <a:ext uri="{FF2B5EF4-FFF2-40B4-BE49-F238E27FC236}">
                <a16:creationId xmlns:a16="http://schemas.microsoft.com/office/drawing/2014/main" id="{0FFD1EEE-B970-402A-A189-AB8CF0415F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6613189"/>
              </p:ext>
            </p:extLst>
          </p:nvPr>
        </p:nvGraphicFramePr>
        <p:xfrm>
          <a:off x="3417020" y="1528147"/>
          <a:ext cx="1800000" cy="1980000"/>
        </p:xfrm>
        <a:graphic>
          <a:graphicData uri="http://schemas.openxmlformats.org/drawingml/2006/table">
            <a:tbl>
              <a:tblPr rtl="1">
                <a:noFill/>
                <a:tableStyleId>{4CF1DEA2-2FB3-4DB7-9487-264ABC45CB27}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chemeClr val="lt1"/>
                          </a:solidFill>
                          <a:latin typeface="Assistant" pitchFamily="2" charset="-79"/>
                          <a:ea typeface="Assistant SemiBold"/>
                          <a:cs typeface="Assistant" pitchFamily="2" charset="-79"/>
                          <a:sym typeface="Assistant SemiBold"/>
                        </a:rPr>
                        <a:t>שמות תלמידים</a:t>
                      </a:r>
                      <a:endParaRPr sz="1400" b="1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27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בן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טלי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א</a:t>
                      </a:r>
                      <a:r>
                        <a:rPr lang="en-US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y</a:t>
                      </a: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י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יהודה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איילת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Google Shape;56;p3">
            <a:extLst>
              <a:ext uri="{FF2B5EF4-FFF2-40B4-BE49-F238E27FC236}">
                <a16:creationId xmlns:a16="http://schemas.microsoft.com/office/drawing/2014/main" id="{BB85E261-6293-4605-AC23-C8D8DD5D061D}"/>
              </a:ext>
            </a:extLst>
          </p:cNvPr>
          <p:cNvSpPr txBox="1"/>
          <p:nvPr/>
        </p:nvSpPr>
        <p:spPr>
          <a:xfrm>
            <a:off x="2055222" y="3792131"/>
            <a:ext cx="4523595" cy="538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2000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האם כל הנתונים מסוג </a:t>
            </a:r>
            <a:r>
              <a:rPr lang="he-IL" sz="2000" b="1" dirty="0">
                <a:solidFill>
                  <a:srgbClr val="00B0F0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טקסט</a:t>
            </a:r>
            <a:r>
              <a:rPr lang="he-IL" sz="2000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 שלעיל תקינים?</a:t>
            </a:r>
            <a:endParaRPr lang="he-IL" sz="2000" i="0" u="none" strike="noStrike" cap="none" dirty="0">
              <a:solidFill>
                <a:srgbClr val="232752"/>
              </a:solidFill>
              <a:latin typeface="Assistant" pitchFamily="2" charset="-79"/>
              <a:ea typeface="Assistant ExtraBold"/>
              <a:cs typeface="Assistant" pitchFamily="2" charset="-79"/>
              <a:sym typeface="Assistant ExtraBold"/>
            </a:endParaRPr>
          </a:p>
        </p:txBody>
      </p:sp>
      <p:pic>
        <p:nvPicPr>
          <p:cNvPr id="8" name="גרפיקה 7">
            <a:extLst>
              <a:ext uri="{FF2B5EF4-FFF2-40B4-BE49-F238E27FC236}">
                <a16:creationId xmlns:a16="http://schemas.microsoft.com/office/drawing/2014/main" id="{D98C5F65-FD50-4EB2-AA60-B434DE0C4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1572" y="1907583"/>
            <a:ext cx="1012417" cy="97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64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14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0" name="Google Shape;56;p3">
            <a:extLst>
              <a:ext uri="{FF2B5EF4-FFF2-40B4-BE49-F238E27FC236}">
                <a16:creationId xmlns:a16="http://schemas.microsoft.com/office/drawing/2014/main" id="{87928B24-8738-4320-AF6B-41F1B77DB47B}"/>
              </a:ext>
            </a:extLst>
          </p:cNvPr>
          <p:cNvSpPr txBox="1"/>
          <p:nvPr/>
        </p:nvSpPr>
        <p:spPr>
          <a:xfrm>
            <a:off x="4922035" y="705615"/>
            <a:ext cx="3703297" cy="97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22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בדיקת נתון מסוג </a:t>
            </a:r>
            <a:r>
              <a:rPr lang="he-IL" sz="2200" i="0" u="none" strike="noStrike" cap="none" dirty="0">
                <a:solidFill>
                  <a:srgbClr val="00B0F0"/>
                </a:solidFill>
                <a:latin typeface="Assistant ExtraBold" pitchFamily="2" charset="-79"/>
                <a:ea typeface="Assistant ExtraBold"/>
                <a:cs typeface="Assistant ExtraBold" pitchFamily="2" charset="-79"/>
                <a:sym typeface="Assistant ExtraBold"/>
              </a:rPr>
              <a:t>"טקסט"</a:t>
            </a:r>
          </a:p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2000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דוגמה 2</a:t>
            </a:r>
            <a:endParaRPr lang="he-IL" sz="2000" i="0" u="none" strike="noStrike" cap="none" dirty="0">
              <a:solidFill>
                <a:srgbClr val="232752"/>
              </a:solidFill>
              <a:latin typeface="Assistant" pitchFamily="2" charset="-79"/>
              <a:ea typeface="Assistant ExtraBold"/>
              <a:cs typeface="Assistant" pitchFamily="2" charset="-79"/>
              <a:sym typeface="Assistant ExtraBold"/>
            </a:endParaRPr>
          </a:p>
        </p:txBody>
      </p:sp>
      <p:graphicFrame>
        <p:nvGraphicFramePr>
          <p:cNvPr id="13" name="Google Shape;194;p11">
            <a:extLst>
              <a:ext uri="{FF2B5EF4-FFF2-40B4-BE49-F238E27FC236}">
                <a16:creationId xmlns:a16="http://schemas.microsoft.com/office/drawing/2014/main" id="{0FFD1EEE-B970-402A-A189-AB8CF0415F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7774681"/>
              </p:ext>
            </p:extLst>
          </p:nvPr>
        </p:nvGraphicFramePr>
        <p:xfrm>
          <a:off x="3417020" y="1528147"/>
          <a:ext cx="1800000" cy="1980000"/>
        </p:xfrm>
        <a:graphic>
          <a:graphicData uri="http://schemas.openxmlformats.org/drawingml/2006/table">
            <a:tbl>
              <a:tblPr rtl="1">
                <a:noFill/>
                <a:tableStyleId>{4CF1DEA2-2FB3-4DB7-9487-264ABC45CB27}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chemeClr val="lt1"/>
                          </a:solidFill>
                          <a:latin typeface="Assistant" pitchFamily="2" charset="-79"/>
                          <a:ea typeface="Assistant SemiBold"/>
                          <a:cs typeface="Assistant" pitchFamily="2" charset="-79"/>
                          <a:sym typeface="Assistant SemiBold"/>
                        </a:rPr>
                        <a:t>שמות תלמידים</a:t>
                      </a:r>
                      <a:endParaRPr sz="1400" b="1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27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בן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טלי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אתי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תעודת זהות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איילת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Google Shape;56;p3">
            <a:extLst>
              <a:ext uri="{FF2B5EF4-FFF2-40B4-BE49-F238E27FC236}">
                <a16:creationId xmlns:a16="http://schemas.microsoft.com/office/drawing/2014/main" id="{BB85E261-6293-4605-AC23-C8D8DD5D061D}"/>
              </a:ext>
            </a:extLst>
          </p:cNvPr>
          <p:cNvSpPr txBox="1"/>
          <p:nvPr/>
        </p:nvSpPr>
        <p:spPr>
          <a:xfrm>
            <a:off x="2055222" y="3792131"/>
            <a:ext cx="4523595" cy="538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2000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האם כל הנתונים מסוג </a:t>
            </a:r>
            <a:r>
              <a:rPr lang="he-IL" sz="2000" b="1" dirty="0">
                <a:solidFill>
                  <a:srgbClr val="00B0F0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טקסט</a:t>
            </a:r>
            <a:r>
              <a:rPr lang="he-IL" sz="2000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 שלעיל תקינים?</a:t>
            </a:r>
            <a:endParaRPr lang="he-IL" sz="2000" i="0" u="none" strike="noStrike" cap="none" dirty="0">
              <a:solidFill>
                <a:srgbClr val="232752"/>
              </a:solidFill>
              <a:latin typeface="Assistant" pitchFamily="2" charset="-79"/>
              <a:ea typeface="Assistant ExtraBold"/>
              <a:cs typeface="Assistant" pitchFamily="2" charset="-79"/>
              <a:sym typeface="Assistant ExtraBold"/>
            </a:endParaRPr>
          </a:p>
        </p:txBody>
      </p:sp>
      <p:pic>
        <p:nvPicPr>
          <p:cNvPr id="8" name="גרפיקה 7">
            <a:extLst>
              <a:ext uri="{FF2B5EF4-FFF2-40B4-BE49-F238E27FC236}">
                <a16:creationId xmlns:a16="http://schemas.microsoft.com/office/drawing/2014/main" id="{D98C5F65-FD50-4EB2-AA60-B434DE0C4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1572" y="1907583"/>
            <a:ext cx="1012417" cy="97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03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15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0" name="Google Shape;56;p3">
            <a:extLst>
              <a:ext uri="{FF2B5EF4-FFF2-40B4-BE49-F238E27FC236}">
                <a16:creationId xmlns:a16="http://schemas.microsoft.com/office/drawing/2014/main" id="{87928B24-8738-4320-AF6B-41F1B77DB47B}"/>
              </a:ext>
            </a:extLst>
          </p:cNvPr>
          <p:cNvSpPr txBox="1"/>
          <p:nvPr/>
        </p:nvSpPr>
        <p:spPr>
          <a:xfrm>
            <a:off x="4922035" y="705615"/>
            <a:ext cx="3703297" cy="97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22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בדיקת נתון מסוג </a:t>
            </a:r>
            <a:r>
              <a:rPr lang="he-IL" sz="2200" i="0" u="none" strike="noStrike" cap="none" dirty="0">
                <a:solidFill>
                  <a:srgbClr val="00B0F0"/>
                </a:solidFill>
                <a:latin typeface="Assistant ExtraBold" pitchFamily="2" charset="-79"/>
                <a:ea typeface="Assistant ExtraBold"/>
                <a:cs typeface="Assistant ExtraBold" pitchFamily="2" charset="-79"/>
                <a:sym typeface="Assistant ExtraBold"/>
              </a:rPr>
              <a:t>"טקסט"</a:t>
            </a:r>
          </a:p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2000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דוגמה 3</a:t>
            </a:r>
            <a:endParaRPr lang="he-IL" sz="2000" i="0" u="none" strike="noStrike" cap="none" dirty="0">
              <a:solidFill>
                <a:srgbClr val="232752"/>
              </a:solidFill>
              <a:latin typeface="Assistant" pitchFamily="2" charset="-79"/>
              <a:ea typeface="Assistant ExtraBold"/>
              <a:cs typeface="Assistant" pitchFamily="2" charset="-79"/>
              <a:sym typeface="Assistant ExtraBold"/>
            </a:endParaRPr>
          </a:p>
        </p:txBody>
      </p:sp>
      <p:graphicFrame>
        <p:nvGraphicFramePr>
          <p:cNvPr id="13" name="Google Shape;194;p11">
            <a:extLst>
              <a:ext uri="{FF2B5EF4-FFF2-40B4-BE49-F238E27FC236}">
                <a16:creationId xmlns:a16="http://schemas.microsoft.com/office/drawing/2014/main" id="{0FFD1EEE-B970-402A-A189-AB8CF0415F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0990555"/>
              </p:ext>
            </p:extLst>
          </p:nvPr>
        </p:nvGraphicFramePr>
        <p:xfrm>
          <a:off x="3417020" y="1528147"/>
          <a:ext cx="1800000" cy="1980000"/>
        </p:xfrm>
        <a:graphic>
          <a:graphicData uri="http://schemas.openxmlformats.org/drawingml/2006/table">
            <a:tbl>
              <a:tblPr rtl="1">
                <a:noFill/>
                <a:tableStyleId>{4CF1DEA2-2FB3-4DB7-9487-264ABC45CB27}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chemeClr val="lt1"/>
                          </a:solidFill>
                          <a:latin typeface="Assistant" pitchFamily="2" charset="-79"/>
                          <a:ea typeface="Assistant SemiBold"/>
                          <a:cs typeface="Assistant" pitchFamily="2" charset="-79"/>
                          <a:sym typeface="Assistant SemiBold"/>
                        </a:rPr>
                        <a:t>שמות תלמידים</a:t>
                      </a:r>
                      <a:endParaRPr sz="1400" b="1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27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בן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rial"/>
                        </a:rPr>
                        <a:t>פשגייקטנבמצלדלןדו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  <a:sym typeface="Arial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אתי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יהודה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איילת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Google Shape;56;p3">
            <a:extLst>
              <a:ext uri="{FF2B5EF4-FFF2-40B4-BE49-F238E27FC236}">
                <a16:creationId xmlns:a16="http://schemas.microsoft.com/office/drawing/2014/main" id="{BB85E261-6293-4605-AC23-C8D8DD5D061D}"/>
              </a:ext>
            </a:extLst>
          </p:cNvPr>
          <p:cNvSpPr txBox="1"/>
          <p:nvPr/>
        </p:nvSpPr>
        <p:spPr>
          <a:xfrm>
            <a:off x="2055222" y="3792131"/>
            <a:ext cx="4523595" cy="538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2000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האם כל הנתונים מסוג </a:t>
            </a:r>
            <a:r>
              <a:rPr lang="he-IL" sz="2000" b="1" dirty="0">
                <a:solidFill>
                  <a:srgbClr val="00B0F0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טקסט</a:t>
            </a:r>
            <a:r>
              <a:rPr lang="he-IL" sz="2000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 שלעיל תקינים?</a:t>
            </a:r>
            <a:endParaRPr lang="he-IL" sz="2000" i="0" u="none" strike="noStrike" cap="none" dirty="0">
              <a:solidFill>
                <a:srgbClr val="232752"/>
              </a:solidFill>
              <a:latin typeface="Assistant" pitchFamily="2" charset="-79"/>
              <a:ea typeface="Assistant ExtraBold"/>
              <a:cs typeface="Assistant" pitchFamily="2" charset="-79"/>
              <a:sym typeface="Assistant ExtraBold"/>
            </a:endParaRPr>
          </a:p>
        </p:txBody>
      </p:sp>
      <p:pic>
        <p:nvPicPr>
          <p:cNvPr id="8" name="גרפיקה 7">
            <a:extLst>
              <a:ext uri="{FF2B5EF4-FFF2-40B4-BE49-F238E27FC236}">
                <a16:creationId xmlns:a16="http://schemas.microsoft.com/office/drawing/2014/main" id="{D98C5F65-FD50-4EB2-AA60-B434DE0C4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1572" y="1907583"/>
            <a:ext cx="1012417" cy="97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18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16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0" name="Google Shape;56;p3">
            <a:extLst>
              <a:ext uri="{FF2B5EF4-FFF2-40B4-BE49-F238E27FC236}">
                <a16:creationId xmlns:a16="http://schemas.microsoft.com/office/drawing/2014/main" id="{87928B24-8738-4320-AF6B-41F1B77DB47B}"/>
              </a:ext>
            </a:extLst>
          </p:cNvPr>
          <p:cNvSpPr txBox="1"/>
          <p:nvPr/>
        </p:nvSpPr>
        <p:spPr>
          <a:xfrm>
            <a:off x="5826034" y="540153"/>
            <a:ext cx="2799298" cy="57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2200" b="1" i="0" u="none" strike="noStrike" cap="none" dirty="0">
                <a:solidFill>
                  <a:srgbClr val="FFCF3F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בדיקת משתנה כמותי</a:t>
            </a:r>
            <a:endParaRPr lang="he-IL" sz="2200" i="0" u="none" strike="noStrike" cap="none" dirty="0">
              <a:solidFill>
                <a:srgbClr val="FFCF3F"/>
              </a:solidFill>
              <a:latin typeface="Assistant ExtraBold" pitchFamily="2" charset="-79"/>
              <a:ea typeface="Assistant ExtraBold"/>
              <a:cs typeface="Assistant ExtraBold" pitchFamily="2" charset="-79"/>
              <a:sym typeface="Assistant ExtraBold"/>
            </a:endParaRPr>
          </a:p>
        </p:txBody>
      </p:sp>
      <p:graphicFrame>
        <p:nvGraphicFramePr>
          <p:cNvPr id="7" name="Google Shape;194;p11">
            <a:extLst>
              <a:ext uri="{FF2B5EF4-FFF2-40B4-BE49-F238E27FC236}">
                <a16:creationId xmlns:a16="http://schemas.microsoft.com/office/drawing/2014/main" id="{60E16923-74DA-4430-BDA9-B4D6E72C14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2635648"/>
              </p:ext>
            </p:extLst>
          </p:nvPr>
        </p:nvGraphicFramePr>
        <p:xfrm>
          <a:off x="3672000" y="994894"/>
          <a:ext cx="1800000" cy="3599999"/>
        </p:xfrm>
        <a:graphic>
          <a:graphicData uri="http://schemas.openxmlformats.org/drawingml/2006/table">
            <a:tbl>
              <a:tblPr rtl="1">
                <a:noFill/>
                <a:tableStyleId>{4CF1DEA2-2FB3-4DB7-9487-264ABC45CB27}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 SemiBold"/>
                          <a:cs typeface="Assistant" pitchFamily="2" charset="-79"/>
                          <a:sym typeface="Assistant SemiBold"/>
                        </a:rPr>
                        <a:t>גיל התלמיד (ממוין)</a:t>
                      </a:r>
                      <a:endParaRPr lang="he-IL" sz="1400" b="1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10</a:t>
                      </a:r>
                      <a:endParaRPr sz="14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15</a:t>
                      </a:r>
                      <a:endParaRPr sz="14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15.2</a:t>
                      </a:r>
                      <a:endParaRPr sz="14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15.6</a:t>
                      </a:r>
                      <a:endParaRPr sz="14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15.7</a:t>
                      </a:r>
                      <a:endParaRPr sz="14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15.9</a:t>
                      </a:r>
                      <a:endParaRPr sz="14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16</a:t>
                      </a:r>
                      <a:endParaRPr sz="14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16.2</a:t>
                      </a:r>
                      <a:endParaRPr sz="14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16.5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rial"/>
                        </a:rPr>
                        <a:t>17.5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  <a:sym typeface="Arial"/>
                      </a:endParaRPr>
                    </a:p>
                  </a:txBody>
                  <a:tcPr marL="6350" marR="6350" marT="6350" marB="635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762907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en-US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154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824597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162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תמונה 8">
            <a:extLst>
              <a:ext uri="{FF2B5EF4-FFF2-40B4-BE49-F238E27FC236}">
                <a16:creationId xmlns:a16="http://schemas.microsoft.com/office/drawing/2014/main" id="{AE482E7D-07B6-4809-89F0-64EFA23DB1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6748070" y="1501821"/>
            <a:ext cx="1432968" cy="1432968"/>
          </a:xfrm>
          <a:prstGeom prst="ellipse">
            <a:avLst/>
          </a:prstGeom>
          <a:ln w="38100">
            <a:solidFill>
              <a:srgbClr val="FFCF3F"/>
            </a:solidFill>
          </a:ln>
        </p:spPr>
      </p:pic>
    </p:spTree>
    <p:extLst>
      <p:ext uri="{BB962C8B-B14F-4D97-AF65-F5344CB8AC3E}">
        <p14:creationId xmlns:p14="http://schemas.microsoft.com/office/powerpoint/2010/main" val="1003719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17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graphicFrame>
        <p:nvGraphicFramePr>
          <p:cNvPr id="7" name="Google Shape;194;p11">
            <a:extLst>
              <a:ext uri="{FF2B5EF4-FFF2-40B4-BE49-F238E27FC236}">
                <a16:creationId xmlns:a16="http://schemas.microsoft.com/office/drawing/2014/main" id="{60E16923-74DA-4430-BDA9-B4D6E72C14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7707856"/>
              </p:ext>
            </p:extLst>
          </p:nvPr>
        </p:nvGraphicFramePr>
        <p:xfrm>
          <a:off x="3672000" y="994894"/>
          <a:ext cx="1800000" cy="3599999"/>
        </p:xfrm>
        <a:graphic>
          <a:graphicData uri="http://schemas.openxmlformats.org/drawingml/2006/table">
            <a:tbl>
              <a:tblPr rtl="1">
                <a:noFill/>
                <a:tableStyleId>{4CF1DEA2-2FB3-4DB7-9487-264ABC45CB27}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 SemiBold"/>
                          <a:cs typeface="Assistant" pitchFamily="2" charset="-79"/>
                          <a:sym typeface="Assistant SemiBold"/>
                        </a:rPr>
                        <a:t>סטטוס משפחתי</a:t>
                      </a:r>
                      <a:endParaRPr sz="1400" b="1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נשוי/אה</a:t>
                      </a:r>
                      <a:endParaRPr sz="14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נשוי/אה</a:t>
                      </a:r>
                      <a:endParaRPr lang="he-IL" sz="14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רווק/ה</a:t>
                      </a:r>
                      <a:endParaRPr sz="14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גרוש/ה</a:t>
                      </a:r>
                      <a:endParaRPr sz="14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נשוי/אה</a:t>
                      </a:r>
                      <a:endParaRPr lang="he-IL" sz="14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גרוש/ה</a:t>
                      </a:r>
                      <a:endParaRPr lang="he-IL" sz="14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18</a:t>
                      </a:r>
                      <a:endParaRPr sz="14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אלמן/ה</a:t>
                      </a:r>
                      <a:endParaRPr sz="14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נשוי/אה</a:t>
                      </a:r>
                      <a:endParaRPr lang="he-IL" sz="1400" dirty="0"/>
                    </a:p>
                  </a:txBody>
                  <a:tcPr marL="6350" marR="6350" marT="6350" marB="635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762907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רווק/ה</a:t>
                      </a:r>
                      <a:endParaRPr sz="14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824597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מנחם בגין 36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תמונה 7">
            <a:extLst>
              <a:ext uri="{FF2B5EF4-FFF2-40B4-BE49-F238E27FC236}">
                <a16:creationId xmlns:a16="http://schemas.microsoft.com/office/drawing/2014/main" id="{1E2A7D77-50D8-439C-8F08-8E43DB3698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6725659" y="1501821"/>
            <a:ext cx="1455379" cy="1455379"/>
          </a:xfrm>
          <a:prstGeom prst="ellipse">
            <a:avLst/>
          </a:prstGeom>
          <a:ln w="38100">
            <a:solidFill>
              <a:srgbClr val="FFCF3F"/>
            </a:solidFill>
          </a:ln>
        </p:spPr>
      </p:pic>
      <p:sp>
        <p:nvSpPr>
          <p:cNvPr id="11" name="Google Shape;56;p3">
            <a:extLst>
              <a:ext uri="{FF2B5EF4-FFF2-40B4-BE49-F238E27FC236}">
                <a16:creationId xmlns:a16="http://schemas.microsoft.com/office/drawing/2014/main" id="{8F0B1AA8-AAE5-4380-A4CB-E32F5A004402}"/>
              </a:ext>
            </a:extLst>
          </p:cNvPr>
          <p:cNvSpPr txBox="1"/>
          <p:nvPr/>
        </p:nvSpPr>
        <p:spPr>
          <a:xfrm>
            <a:off x="5826034" y="540153"/>
            <a:ext cx="2799298" cy="57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2200" b="1" i="0" u="none" strike="noStrike" cap="none" dirty="0">
                <a:solidFill>
                  <a:srgbClr val="FFCF3F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בדיקת משתנה קטגורי</a:t>
            </a:r>
            <a:endParaRPr lang="he-IL" sz="2200" i="0" u="none" strike="noStrike" cap="none" dirty="0">
              <a:solidFill>
                <a:srgbClr val="FFCF3F"/>
              </a:solidFill>
              <a:latin typeface="Assistant ExtraBold" pitchFamily="2" charset="-79"/>
              <a:ea typeface="Assistant ExtraBold"/>
              <a:cs typeface="Assistant ExtraBold" pitchFamily="2" charset="-79"/>
              <a:sym typeface="Assistan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131277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18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1E2A7D77-50D8-439C-8F08-8E43DB3698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6725659" y="1501821"/>
            <a:ext cx="1455379" cy="1455379"/>
          </a:xfrm>
          <a:prstGeom prst="ellipse">
            <a:avLst/>
          </a:prstGeom>
          <a:ln w="38100">
            <a:solidFill>
              <a:srgbClr val="FFCF3F"/>
            </a:solidFill>
          </a:ln>
        </p:spPr>
      </p:pic>
      <p:pic>
        <p:nvPicPr>
          <p:cNvPr id="6" name="Google Shape;296;p19">
            <a:extLst>
              <a:ext uri="{FF2B5EF4-FFF2-40B4-BE49-F238E27FC236}">
                <a16:creationId xmlns:a16="http://schemas.microsoft.com/office/drawing/2014/main" id="{A549A674-5786-4CA2-BED4-368204E86A3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8918" t="17117" b="16740"/>
          <a:stretch/>
        </p:blipFill>
        <p:spPr>
          <a:xfrm>
            <a:off x="1257836" y="836023"/>
            <a:ext cx="4447745" cy="4028193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tl" rotWithShape="0">
              <a:prstClr val="black">
                <a:alpha val="18000"/>
              </a:prstClr>
            </a:outerShdw>
          </a:effectLst>
        </p:spPr>
      </p:pic>
      <p:sp>
        <p:nvSpPr>
          <p:cNvPr id="9" name="Google Shape;297;p19">
            <a:extLst>
              <a:ext uri="{FF2B5EF4-FFF2-40B4-BE49-F238E27FC236}">
                <a16:creationId xmlns:a16="http://schemas.microsoft.com/office/drawing/2014/main" id="{CD7FC511-FD6C-4158-9E5C-E141B83AD458}"/>
              </a:ext>
            </a:extLst>
          </p:cNvPr>
          <p:cNvSpPr/>
          <p:nvPr/>
        </p:nvSpPr>
        <p:spPr>
          <a:xfrm>
            <a:off x="3671524" y="1970048"/>
            <a:ext cx="343319" cy="337547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98;p19">
            <a:extLst>
              <a:ext uri="{FF2B5EF4-FFF2-40B4-BE49-F238E27FC236}">
                <a16:creationId xmlns:a16="http://schemas.microsoft.com/office/drawing/2014/main" id="{C164AB55-6DD2-4DAF-A926-A7E6D775788A}"/>
              </a:ext>
            </a:extLst>
          </p:cNvPr>
          <p:cNvSpPr/>
          <p:nvPr/>
        </p:nvSpPr>
        <p:spPr>
          <a:xfrm>
            <a:off x="1548246" y="2571750"/>
            <a:ext cx="1136114" cy="1601904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56;p3">
            <a:extLst>
              <a:ext uri="{FF2B5EF4-FFF2-40B4-BE49-F238E27FC236}">
                <a16:creationId xmlns:a16="http://schemas.microsoft.com/office/drawing/2014/main" id="{1E307C7C-CA7D-4B2A-B783-EC8C336C5B60}"/>
              </a:ext>
            </a:extLst>
          </p:cNvPr>
          <p:cNvSpPr txBox="1"/>
          <p:nvPr/>
        </p:nvSpPr>
        <p:spPr>
          <a:xfrm>
            <a:off x="5826034" y="540153"/>
            <a:ext cx="2799298" cy="57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2200" b="1" i="0" u="none" strike="noStrike" cap="none" dirty="0">
                <a:solidFill>
                  <a:srgbClr val="FFCF3F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בדיקת משתנה קטגורי</a:t>
            </a:r>
            <a:endParaRPr lang="he-IL" sz="2200" i="0" u="none" strike="noStrike" cap="none" dirty="0">
              <a:solidFill>
                <a:srgbClr val="FFCF3F"/>
              </a:solidFill>
              <a:latin typeface="Assistant ExtraBold" pitchFamily="2" charset="-79"/>
              <a:ea typeface="Assistant ExtraBold"/>
              <a:cs typeface="Assistant ExtraBold" pitchFamily="2" charset="-79"/>
              <a:sym typeface="Assistan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240511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19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graphicFrame>
        <p:nvGraphicFramePr>
          <p:cNvPr id="12" name="Google Shape;194;p11">
            <a:extLst>
              <a:ext uri="{FF2B5EF4-FFF2-40B4-BE49-F238E27FC236}">
                <a16:creationId xmlns:a16="http://schemas.microsoft.com/office/drawing/2014/main" id="{4A585608-EB94-4B84-B520-58BA73C5AA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1076629"/>
              </p:ext>
            </p:extLst>
          </p:nvPr>
        </p:nvGraphicFramePr>
        <p:xfrm>
          <a:off x="6110537" y="1144836"/>
          <a:ext cx="1620000" cy="3599999"/>
        </p:xfrm>
        <a:graphic>
          <a:graphicData uri="http://schemas.openxmlformats.org/drawingml/2006/table">
            <a:tbl>
              <a:tblPr rtl="1">
                <a:noFill/>
                <a:tableStyleId>{4CF1DEA2-2FB3-4DB7-9487-264ABC45CB27}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 SemiBold"/>
                          <a:cs typeface="Assistant" pitchFamily="2" charset="-79"/>
                          <a:sym typeface="Assistant SemiBold"/>
                        </a:rPr>
                        <a:t>סטטוס משפחתי</a:t>
                      </a:r>
                      <a:endParaRPr sz="1400" b="1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נשוי/אה</a:t>
                      </a:r>
                      <a:endParaRPr sz="14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נשוי/אה</a:t>
                      </a:r>
                      <a:endParaRPr lang="he-IL" sz="14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רווק/ה</a:t>
                      </a:r>
                      <a:endParaRPr sz="14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גרוש/ה</a:t>
                      </a:r>
                      <a:endParaRPr sz="14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נשוי/אה</a:t>
                      </a:r>
                      <a:endParaRPr lang="he-IL" sz="14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גרוש/ה</a:t>
                      </a:r>
                      <a:endParaRPr lang="he-IL" sz="14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18</a:t>
                      </a:r>
                      <a:endParaRPr sz="14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אלמן/ה</a:t>
                      </a:r>
                      <a:endParaRPr sz="14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נשוי/אה</a:t>
                      </a:r>
                      <a:endParaRPr lang="he-IL" sz="1400" dirty="0"/>
                    </a:p>
                  </a:txBody>
                  <a:tcPr marL="6350" marR="6350" marT="6350" marB="635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762907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רווק/ה</a:t>
                      </a:r>
                      <a:endParaRPr sz="14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824597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מנחם בגין 36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3" name="Google Shape;194;p11">
            <a:extLst>
              <a:ext uri="{FF2B5EF4-FFF2-40B4-BE49-F238E27FC236}">
                <a16:creationId xmlns:a16="http://schemas.microsoft.com/office/drawing/2014/main" id="{C1797B4D-6EE6-4B22-B7A3-5B36644DDB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6907075"/>
              </p:ext>
            </p:extLst>
          </p:nvPr>
        </p:nvGraphicFramePr>
        <p:xfrm>
          <a:off x="647691" y="1568052"/>
          <a:ext cx="4602228" cy="2492307"/>
        </p:xfrm>
        <a:graphic>
          <a:graphicData uri="http://schemas.openxmlformats.org/drawingml/2006/table">
            <a:tbl>
              <a:tblPr rtl="1">
                <a:noFill/>
                <a:tableStyleId>{4CF1DEA2-2FB3-4DB7-9487-264ABC45CB27}</a:tableStyleId>
              </a:tblPr>
              <a:tblGrid>
                <a:gridCol w="1534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4076">
                  <a:extLst>
                    <a:ext uri="{9D8B030D-6E8A-4147-A177-3AD203B41FA5}">
                      <a16:colId xmlns:a16="http://schemas.microsoft.com/office/drawing/2014/main" val="2219508820"/>
                    </a:ext>
                  </a:extLst>
                </a:gridCol>
                <a:gridCol w="1534076">
                  <a:extLst>
                    <a:ext uri="{9D8B030D-6E8A-4147-A177-3AD203B41FA5}">
                      <a16:colId xmlns:a16="http://schemas.microsoft.com/office/drawing/2014/main" val="3668644947"/>
                    </a:ext>
                  </a:extLst>
                </a:gridCol>
              </a:tblGrid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chemeClr val="bg1"/>
                          </a:solidFill>
                          <a:latin typeface="Assistant" pitchFamily="2" charset="-79"/>
                          <a:ea typeface="Assistant SemiBold"/>
                          <a:cs typeface="Assistant" pitchFamily="2" charset="-79"/>
                          <a:sym typeface="Assistant SemiBold"/>
                        </a:rPr>
                        <a:t>סטטוס משפחתי</a:t>
                      </a:r>
                      <a:endParaRPr sz="1400" b="1" dirty="0">
                        <a:solidFill>
                          <a:schemeClr val="bg1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27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</a:pPr>
                      <a:r>
                        <a:rPr lang="he-IL" sz="1400" b="1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מספר ערכים משתנה</a:t>
                      </a:r>
                      <a:endParaRPr sz="1400" b="1" dirty="0">
                        <a:solidFill>
                          <a:schemeClr val="bg1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27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</a:pPr>
                      <a:r>
                        <a:rPr lang="he-IL" sz="1400" b="1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סטטוס משפחתי</a:t>
                      </a:r>
                      <a:endParaRPr sz="1400" b="1" dirty="0">
                        <a:solidFill>
                          <a:schemeClr val="bg1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27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נשוי/אה</a:t>
                      </a:r>
                      <a:endParaRPr lang="he-IL"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4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33%</a:t>
                      </a:r>
                    </a:p>
                  </a:txBody>
                  <a:tcPr marL="6350" marR="6350" marT="6350" marB="635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רווק/ה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2</a:t>
                      </a: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17%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גרוש/ה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2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17%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18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8%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אלמן/ה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</a:t>
                      </a: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8%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ערך ריק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</a:t>
                      </a: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8%</a:t>
                      </a:r>
                    </a:p>
                  </a:txBody>
                  <a:tcPr marL="6350" marR="6350" marT="6350" marB="635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מנחם בגין 36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8%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סך </a:t>
                      </a:r>
                      <a:r>
                        <a:rPr lang="he-IL" sz="1400" b="1" u="none" strike="noStrike" cap="none" dirty="0" err="1">
                          <a:solidFill>
                            <a:srgbClr val="232752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הכל</a:t>
                      </a:r>
                      <a:endParaRPr sz="1400" b="1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b="1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12</a:t>
                      </a:r>
                      <a:endParaRPr sz="1400" b="1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b="1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100%</a:t>
                      </a:r>
                      <a:endParaRPr sz="1400" b="1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" name="Google Shape;62;p6">
            <a:extLst>
              <a:ext uri="{FF2B5EF4-FFF2-40B4-BE49-F238E27FC236}">
                <a16:creationId xmlns:a16="http://schemas.microsoft.com/office/drawing/2014/main" id="{19EA1E88-11C5-490A-96E3-2A0311384820}"/>
              </a:ext>
            </a:extLst>
          </p:cNvPr>
          <p:cNvSpPr/>
          <p:nvPr/>
        </p:nvSpPr>
        <p:spPr>
          <a:xfrm flipH="1">
            <a:off x="5534422" y="2708366"/>
            <a:ext cx="291612" cy="2195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56;p3">
            <a:extLst>
              <a:ext uri="{FF2B5EF4-FFF2-40B4-BE49-F238E27FC236}">
                <a16:creationId xmlns:a16="http://schemas.microsoft.com/office/drawing/2014/main" id="{95956582-32D4-48F6-A32A-5BF7A76C3B73}"/>
              </a:ext>
            </a:extLst>
          </p:cNvPr>
          <p:cNvSpPr txBox="1"/>
          <p:nvPr/>
        </p:nvSpPr>
        <p:spPr>
          <a:xfrm>
            <a:off x="5826034" y="540153"/>
            <a:ext cx="2799298" cy="57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2200" b="1" i="0" u="none" strike="noStrike" cap="none" dirty="0">
                <a:solidFill>
                  <a:srgbClr val="FFCF3F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בדיקת משתנה קטגורי</a:t>
            </a:r>
            <a:endParaRPr lang="he-IL" sz="2200" i="0" u="none" strike="noStrike" cap="none" dirty="0">
              <a:solidFill>
                <a:srgbClr val="FFCF3F"/>
              </a:solidFill>
              <a:latin typeface="Assistant ExtraBold" pitchFamily="2" charset="-79"/>
              <a:ea typeface="Assistant ExtraBold"/>
              <a:cs typeface="Assistant ExtraBold" pitchFamily="2" charset="-79"/>
              <a:sym typeface="Assistan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87957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2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39" name="Google Shape;74;p3" descr="Google Shape;91;p14">
            <a:extLst>
              <a:ext uri="{FF2B5EF4-FFF2-40B4-BE49-F238E27FC236}">
                <a16:creationId xmlns:a16="http://schemas.microsoft.com/office/drawing/2014/main" id="{6D50657B-B873-4721-A2B7-FA7BFD1438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4087" y="2144184"/>
            <a:ext cx="309419" cy="28008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75;p3">
            <a:extLst>
              <a:ext uri="{FF2B5EF4-FFF2-40B4-BE49-F238E27FC236}">
                <a16:creationId xmlns:a16="http://schemas.microsoft.com/office/drawing/2014/main" id="{E45E6935-DAD5-45D6-BF3E-2AEE51EAC61B}"/>
              </a:ext>
            </a:extLst>
          </p:cNvPr>
          <p:cNvSpPr/>
          <p:nvPr/>
        </p:nvSpPr>
        <p:spPr>
          <a:xfrm>
            <a:off x="3917245" y="2129769"/>
            <a:ext cx="1391400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 w="9525" cap="flat" cmpd="sng">
            <a:solidFill>
              <a:srgbClr val="D9D9D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41" name="Google Shape;76;p3" descr="Google Shape;136;p15">
            <a:extLst>
              <a:ext uri="{FF2B5EF4-FFF2-40B4-BE49-F238E27FC236}">
                <a16:creationId xmlns:a16="http://schemas.microsoft.com/office/drawing/2014/main" id="{F4E2E4F6-15A6-4B8C-85F8-532A46A83D1A}"/>
              </a:ext>
            </a:extLst>
          </p:cNvPr>
          <p:cNvPicPr preferRelativeResize="0"/>
          <p:nvPr/>
        </p:nvPicPr>
        <p:blipFill rotWithShape="1">
          <a:blip r:embed="rId4">
            <a:alphaModFix amt="30000"/>
          </a:blip>
          <a:srcRect/>
          <a:stretch/>
        </p:blipFill>
        <p:spPr>
          <a:xfrm>
            <a:off x="4631864" y="1867847"/>
            <a:ext cx="1128479" cy="105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77;p3" descr="Google Shape;137;p15">
            <a:extLst>
              <a:ext uri="{FF2B5EF4-FFF2-40B4-BE49-F238E27FC236}">
                <a16:creationId xmlns:a16="http://schemas.microsoft.com/office/drawing/2014/main" id="{2C4BFA59-0457-46E5-8565-19F6F4E38833}"/>
              </a:ext>
            </a:extLst>
          </p:cNvPr>
          <p:cNvPicPr preferRelativeResize="0"/>
          <p:nvPr/>
        </p:nvPicPr>
        <p:blipFill rotWithShape="1">
          <a:blip r:embed="rId5">
            <a:alphaModFix amt="30000"/>
          </a:blip>
          <a:srcRect/>
          <a:stretch/>
        </p:blipFill>
        <p:spPr>
          <a:xfrm>
            <a:off x="3598938" y="2544231"/>
            <a:ext cx="1093658" cy="7726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78;p3">
            <a:extLst>
              <a:ext uri="{FF2B5EF4-FFF2-40B4-BE49-F238E27FC236}">
                <a16:creationId xmlns:a16="http://schemas.microsoft.com/office/drawing/2014/main" id="{B256008D-F1F8-4653-A1FF-A9A0FE96E83C}"/>
              </a:ext>
            </a:extLst>
          </p:cNvPr>
          <p:cNvSpPr txBox="1"/>
          <p:nvPr/>
        </p:nvSpPr>
        <p:spPr>
          <a:xfrm>
            <a:off x="4066147" y="2313521"/>
            <a:ext cx="1093800" cy="5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DCDCD"/>
              </a:buClr>
              <a:buSzPts val="1200"/>
              <a:buFont typeface="Assistant ExtraBold"/>
              <a:buNone/>
            </a:pPr>
            <a:r>
              <a:rPr lang="iw-IL" sz="1200" b="0" i="0" u="none" strike="noStrike" cap="none" dirty="0">
                <a:solidFill>
                  <a:srgbClr val="CDCDCD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אינפואתיקה</a:t>
            </a:r>
            <a:endParaRPr lang="he-IL" sz="1200" b="0" i="0" u="none" strike="noStrike" cap="none" dirty="0">
              <a:solidFill>
                <a:srgbClr val="CDCDCD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marR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DCDCD"/>
              </a:buClr>
              <a:buSzPts val="1200"/>
              <a:buFont typeface="Assistant ExtraBold"/>
              <a:buNone/>
            </a:pPr>
            <a:r>
              <a:rPr lang="he-IL" sz="1200" dirty="0">
                <a:solidFill>
                  <a:srgbClr val="CDCDCD"/>
                </a:solidFill>
                <a:latin typeface="Assistant ExtraBold"/>
                <a:cs typeface="Assistant ExtraBold"/>
                <a:sym typeface="Assistant ExtraBold"/>
              </a:rPr>
              <a:t>וניהול ידע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79;p3">
            <a:extLst>
              <a:ext uri="{FF2B5EF4-FFF2-40B4-BE49-F238E27FC236}">
                <a16:creationId xmlns:a16="http://schemas.microsoft.com/office/drawing/2014/main" id="{6F7C4DB4-704B-437F-BA88-02E2582A1FF3}"/>
              </a:ext>
            </a:extLst>
          </p:cNvPr>
          <p:cNvSpPr/>
          <p:nvPr/>
        </p:nvSpPr>
        <p:spPr>
          <a:xfrm>
            <a:off x="1533150" y="889065"/>
            <a:ext cx="6077700" cy="3154500"/>
          </a:xfrm>
          <a:prstGeom prst="ellipse">
            <a:avLst/>
          </a:prstGeom>
          <a:noFill/>
          <a:ln w="19050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45" name="Google Shape;80;p3" descr="Google Shape;108;p15">
            <a:extLst>
              <a:ext uri="{FF2B5EF4-FFF2-40B4-BE49-F238E27FC236}">
                <a16:creationId xmlns:a16="http://schemas.microsoft.com/office/drawing/2014/main" id="{B3AC733E-42D1-44EC-BAAA-44E3122DB9DA}"/>
              </a:ext>
            </a:extLst>
          </p:cNvPr>
          <p:cNvPicPr preferRelativeResize="0"/>
          <p:nvPr/>
        </p:nvPicPr>
        <p:blipFill rotWithShape="1">
          <a:blip r:embed="rId6">
            <a:alphaModFix amt="30000"/>
          </a:blip>
          <a:srcRect/>
          <a:stretch/>
        </p:blipFill>
        <p:spPr>
          <a:xfrm>
            <a:off x="3676244" y="2192070"/>
            <a:ext cx="450136" cy="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82;p3">
            <a:extLst>
              <a:ext uri="{FF2B5EF4-FFF2-40B4-BE49-F238E27FC236}">
                <a16:creationId xmlns:a16="http://schemas.microsoft.com/office/drawing/2014/main" id="{2EC07694-414A-472C-8BB7-E166B2F14C40}"/>
              </a:ext>
            </a:extLst>
          </p:cNvPr>
          <p:cNvSpPr/>
          <p:nvPr/>
        </p:nvSpPr>
        <p:spPr>
          <a:xfrm>
            <a:off x="3942908" y="471225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>
              <a:buSzPts val="1400"/>
            </a:pPr>
            <a:endParaRPr>
              <a:latin typeface="Assistant"/>
              <a:cs typeface="Assistant"/>
              <a:sym typeface="Assistant"/>
            </a:endParaRPr>
          </a:p>
        </p:txBody>
      </p:sp>
      <p:sp>
        <p:nvSpPr>
          <p:cNvPr id="53" name="Google Shape;85;p3">
            <a:extLst>
              <a:ext uri="{FF2B5EF4-FFF2-40B4-BE49-F238E27FC236}">
                <a16:creationId xmlns:a16="http://schemas.microsoft.com/office/drawing/2014/main" id="{6769758C-6D1D-4A73-8BFE-B64F119ECF2E}"/>
              </a:ext>
            </a:extLst>
          </p:cNvPr>
          <p:cNvSpPr/>
          <p:nvPr/>
        </p:nvSpPr>
        <p:spPr>
          <a:xfrm>
            <a:off x="6867260" y="1861259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4" name="Google Shape;86;p3">
            <a:extLst>
              <a:ext uri="{FF2B5EF4-FFF2-40B4-BE49-F238E27FC236}">
                <a16:creationId xmlns:a16="http://schemas.microsoft.com/office/drawing/2014/main" id="{2F144D64-3336-422E-96E4-81C331851199}"/>
              </a:ext>
            </a:extLst>
          </p:cNvPr>
          <p:cNvSpPr/>
          <p:nvPr/>
        </p:nvSpPr>
        <p:spPr>
          <a:xfrm>
            <a:off x="5637255" y="792514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5" name="Google Shape;87;p3">
            <a:extLst>
              <a:ext uri="{FF2B5EF4-FFF2-40B4-BE49-F238E27FC236}">
                <a16:creationId xmlns:a16="http://schemas.microsoft.com/office/drawing/2014/main" id="{36627861-2F7E-4385-80EB-CB429846A70C}"/>
              </a:ext>
            </a:extLst>
          </p:cNvPr>
          <p:cNvSpPr/>
          <p:nvPr/>
        </p:nvSpPr>
        <p:spPr>
          <a:xfrm>
            <a:off x="2164970" y="827904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6" name="Google Shape;88;p3">
            <a:extLst>
              <a:ext uri="{FF2B5EF4-FFF2-40B4-BE49-F238E27FC236}">
                <a16:creationId xmlns:a16="http://schemas.microsoft.com/office/drawing/2014/main" id="{C08D9483-5794-4D6B-A653-2C897B3C48C8}"/>
              </a:ext>
            </a:extLst>
          </p:cNvPr>
          <p:cNvSpPr/>
          <p:nvPr/>
        </p:nvSpPr>
        <p:spPr>
          <a:xfrm>
            <a:off x="976487" y="1911672"/>
            <a:ext cx="1391401" cy="917700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7" name="Google Shape;89;p3">
            <a:extLst>
              <a:ext uri="{FF2B5EF4-FFF2-40B4-BE49-F238E27FC236}">
                <a16:creationId xmlns:a16="http://schemas.microsoft.com/office/drawing/2014/main" id="{D54A50E4-117B-446F-8566-4A6615A6316B}"/>
              </a:ext>
            </a:extLst>
          </p:cNvPr>
          <p:cNvSpPr/>
          <p:nvPr/>
        </p:nvSpPr>
        <p:spPr>
          <a:xfrm>
            <a:off x="1504716" y="3047470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8" name="Google Shape;90;p3">
            <a:extLst>
              <a:ext uri="{FF2B5EF4-FFF2-40B4-BE49-F238E27FC236}">
                <a16:creationId xmlns:a16="http://schemas.microsoft.com/office/drawing/2014/main" id="{1D6789DA-9131-43C8-A502-FEFC5F5BE1BA}"/>
              </a:ext>
            </a:extLst>
          </p:cNvPr>
          <p:cNvSpPr/>
          <p:nvPr/>
        </p:nvSpPr>
        <p:spPr>
          <a:xfrm>
            <a:off x="3053440" y="3732394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59" name="Google Shape;91;p3" descr="Google Shape;130;p15">
            <a:extLst>
              <a:ext uri="{FF2B5EF4-FFF2-40B4-BE49-F238E27FC236}">
                <a16:creationId xmlns:a16="http://schemas.microsoft.com/office/drawing/2014/main" id="{04F07304-FC45-44D8-84EF-82B76FA33D3B}"/>
              </a:ext>
            </a:extLst>
          </p:cNvPr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7408302" y="2009536"/>
            <a:ext cx="309419" cy="280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92;p3" descr="Google Shape;131;p15">
            <a:extLst>
              <a:ext uri="{FF2B5EF4-FFF2-40B4-BE49-F238E27FC236}">
                <a16:creationId xmlns:a16="http://schemas.microsoft.com/office/drawing/2014/main" id="{A098A204-FA77-4D4C-B8FC-34EF308D5C96}"/>
              </a:ext>
            </a:extLst>
          </p:cNvPr>
          <p:cNvPicPr preferRelativeResize="0"/>
          <p:nvPr/>
        </p:nvPicPr>
        <p:blipFill rotWithShape="1">
          <a:blip r:embed="rId7">
            <a:alphaModFix amt="30000"/>
          </a:blip>
          <a:srcRect/>
          <a:stretch/>
        </p:blipFill>
        <p:spPr>
          <a:xfrm>
            <a:off x="6156623" y="924473"/>
            <a:ext cx="352650" cy="31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93;p3" descr="Google Shape;132;p15">
            <a:extLst>
              <a:ext uri="{FF2B5EF4-FFF2-40B4-BE49-F238E27FC236}">
                <a16:creationId xmlns:a16="http://schemas.microsoft.com/office/drawing/2014/main" id="{F3882C94-CAD1-4896-8C3D-982D2039E960}"/>
              </a:ext>
            </a:extLst>
          </p:cNvPr>
          <p:cNvPicPr preferRelativeResize="0"/>
          <p:nvPr/>
        </p:nvPicPr>
        <p:blipFill rotWithShape="1">
          <a:blip r:embed="rId8">
            <a:alphaModFix amt="30000"/>
          </a:blip>
          <a:srcRect/>
          <a:stretch/>
        </p:blipFill>
        <p:spPr>
          <a:xfrm>
            <a:off x="2672981" y="952070"/>
            <a:ext cx="375370" cy="339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94;p3" descr="Google Shape;133;p15">
            <a:extLst>
              <a:ext uri="{FF2B5EF4-FFF2-40B4-BE49-F238E27FC236}">
                <a16:creationId xmlns:a16="http://schemas.microsoft.com/office/drawing/2014/main" id="{2605D778-A796-408C-BF8F-E5182DEF382A}"/>
              </a:ext>
            </a:extLst>
          </p:cNvPr>
          <p:cNvPicPr preferRelativeResize="0"/>
          <p:nvPr/>
        </p:nvPicPr>
        <p:blipFill rotWithShape="1">
          <a:blip r:embed="rId9">
            <a:alphaModFix amt="30000"/>
          </a:blip>
          <a:srcRect/>
          <a:stretch/>
        </p:blipFill>
        <p:spPr>
          <a:xfrm>
            <a:off x="1512503" y="2062400"/>
            <a:ext cx="319221" cy="28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96;p3" descr="Google Shape;143;p15">
            <a:extLst>
              <a:ext uri="{FF2B5EF4-FFF2-40B4-BE49-F238E27FC236}">
                <a16:creationId xmlns:a16="http://schemas.microsoft.com/office/drawing/2014/main" id="{8E63E265-9B29-4076-8FC8-C11B5209F2C8}"/>
              </a:ext>
            </a:extLst>
          </p:cNvPr>
          <p:cNvPicPr preferRelativeResize="0"/>
          <p:nvPr/>
        </p:nvPicPr>
        <p:blipFill rotWithShape="1">
          <a:blip r:embed="rId10">
            <a:alphaModFix amt="30000"/>
          </a:blip>
          <a:srcRect/>
          <a:stretch/>
        </p:blipFill>
        <p:spPr>
          <a:xfrm>
            <a:off x="4462276" y="653950"/>
            <a:ext cx="352632" cy="3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97;p3" descr="תמונה 2">
            <a:extLst>
              <a:ext uri="{FF2B5EF4-FFF2-40B4-BE49-F238E27FC236}">
                <a16:creationId xmlns:a16="http://schemas.microsoft.com/office/drawing/2014/main" id="{3130510E-02E4-4B26-8546-E7EAFCCFDEB2}"/>
              </a:ext>
            </a:extLst>
          </p:cNvPr>
          <p:cNvPicPr preferRelativeResize="0"/>
          <p:nvPr/>
        </p:nvPicPr>
        <p:blipFill rotWithShape="1">
          <a:blip r:embed="rId11">
            <a:alphaModFix amt="30000"/>
          </a:blip>
          <a:srcRect/>
          <a:stretch/>
        </p:blipFill>
        <p:spPr>
          <a:xfrm>
            <a:off x="2019139" y="3195225"/>
            <a:ext cx="330672" cy="31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100;p3" descr="תמונה 169">
            <a:extLst>
              <a:ext uri="{FF2B5EF4-FFF2-40B4-BE49-F238E27FC236}">
                <a16:creationId xmlns:a16="http://schemas.microsoft.com/office/drawing/2014/main" id="{DAD305BF-7E9A-49EC-BD04-C9BAB1BF9057}"/>
              </a:ext>
            </a:extLst>
          </p:cNvPr>
          <p:cNvPicPr preferRelativeResize="0"/>
          <p:nvPr/>
        </p:nvPicPr>
        <p:blipFill rotWithShape="1">
          <a:blip r:embed="rId12">
            <a:alphaModFix amt="30415"/>
          </a:blip>
          <a:srcRect/>
          <a:stretch/>
        </p:blipFill>
        <p:spPr>
          <a:xfrm>
            <a:off x="3572795" y="3841190"/>
            <a:ext cx="352663" cy="31922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103;p3">
            <a:extLst>
              <a:ext uri="{FF2B5EF4-FFF2-40B4-BE49-F238E27FC236}">
                <a16:creationId xmlns:a16="http://schemas.microsoft.com/office/drawing/2014/main" id="{2A62203C-883A-47EB-AFE1-5A1FB3ACC7C9}"/>
              </a:ext>
            </a:extLst>
          </p:cNvPr>
          <p:cNvSpPr txBox="1"/>
          <p:nvPr/>
        </p:nvSpPr>
        <p:spPr>
          <a:xfrm>
            <a:off x="7016115" y="2247364"/>
            <a:ext cx="1093801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 dirty="0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אחזור ואחסון נתונים</a:t>
            </a:r>
            <a:endParaRPr sz="1050" b="1" i="0" u="none" strike="noStrike" cap="none" dirty="0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69" name="Google Shape;104;p3">
            <a:extLst>
              <a:ext uri="{FF2B5EF4-FFF2-40B4-BE49-F238E27FC236}">
                <a16:creationId xmlns:a16="http://schemas.microsoft.com/office/drawing/2014/main" id="{E40F50FB-596A-481E-8B5A-5CCB85A8E304}"/>
              </a:ext>
            </a:extLst>
          </p:cNvPr>
          <p:cNvSpPr txBox="1"/>
          <p:nvPr/>
        </p:nvSpPr>
        <p:spPr>
          <a:xfrm>
            <a:off x="5786061" y="1201527"/>
            <a:ext cx="1093801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איתור וזיהוי </a:t>
            </a:r>
            <a:b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מקורות נתונים</a:t>
            </a:r>
            <a:endParaRPr sz="1050" b="1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0" name="Google Shape;105;p3">
            <a:extLst>
              <a:ext uri="{FF2B5EF4-FFF2-40B4-BE49-F238E27FC236}">
                <a16:creationId xmlns:a16="http://schemas.microsoft.com/office/drawing/2014/main" id="{9E91A57C-FD3B-4FAF-B3B4-FB4B12B0D82B}"/>
              </a:ext>
            </a:extLst>
          </p:cNvPr>
          <p:cNvSpPr txBox="1"/>
          <p:nvPr/>
        </p:nvSpPr>
        <p:spPr>
          <a:xfrm>
            <a:off x="4091713" y="953232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rtl="1">
              <a:buClr>
                <a:srgbClr val="B7B7B7"/>
              </a:buClr>
              <a:buSzPts val="1050"/>
              <a:buFont typeface="Assistant"/>
              <a:buNone/>
              <a:defRPr sz="1050" b="1">
                <a:solidFill>
                  <a:srgbClr val="B7B7B7"/>
                </a:solidFill>
                <a:latin typeface="Assistant"/>
                <a:ea typeface="Assistant"/>
                <a:cs typeface="Assistant"/>
              </a:defRPr>
            </a:lvl1pPr>
          </a:lstStyle>
          <a:p>
            <a:r>
              <a:rPr lang="iw-IL" dirty="0">
                <a:sym typeface="Assistant"/>
              </a:rPr>
              <a:t>הגדרת הבעיה</a:t>
            </a:r>
            <a:endParaRPr dirty="0">
              <a:sym typeface="Assistant"/>
            </a:endParaRPr>
          </a:p>
        </p:txBody>
      </p:sp>
      <p:sp>
        <p:nvSpPr>
          <p:cNvPr id="71" name="Google Shape;106;p3">
            <a:extLst>
              <a:ext uri="{FF2B5EF4-FFF2-40B4-BE49-F238E27FC236}">
                <a16:creationId xmlns:a16="http://schemas.microsoft.com/office/drawing/2014/main" id="{36A87F28-ADB3-4DEF-99E0-F6A4183707B0}"/>
              </a:ext>
            </a:extLst>
          </p:cNvPr>
          <p:cNvSpPr txBox="1"/>
          <p:nvPr/>
        </p:nvSpPr>
        <p:spPr>
          <a:xfrm>
            <a:off x="2313776" y="1319478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 dirty="0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משוב</a:t>
            </a:r>
            <a:r>
              <a:rPr lang="he-IL" sz="1050" b="1" i="0" u="none" strike="noStrike" cap="none" dirty="0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 וניהול ידע</a:t>
            </a:r>
            <a:endParaRPr sz="1050" b="1" i="0" u="none" strike="noStrike" cap="none" dirty="0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2" name="Google Shape;107;p3">
            <a:extLst>
              <a:ext uri="{FF2B5EF4-FFF2-40B4-BE49-F238E27FC236}">
                <a16:creationId xmlns:a16="http://schemas.microsoft.com/office/drawing/2014/main" id="{3D2C763F-4025-4C2D-B44B-A89A018F5C1E}"/>
              </a:ext>
            </a:extLst>
          </p:cNvPr>
          <p:cNvSpPr txBox="1"/>
          <p:nvPr/>
        </p:nvSpPr>
        <p:spPr>
          <a:xfrm>
            <a:off x="1125294" y="2359703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 dirty="0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קבלת החלטות</a:t>
            </a:r>
            <a:endParaRPr sz="1050" b="1" i="0" u="none" strike="noStrike" cap="none" dirty="0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3" name="Google Shape;108;p3">
            <a:extLst>
              <a:ext uri="{FF2B5EF4-FFF2-40B4-BE49-F238E27FC236}">
                <a16:creationId xmlns:a16="http://schemas.microsoft.com/office/drawing/2014/main" id="{20394538-CCBC-44A5-9CDC-C441E9E21589}"/>
              </a:ext>
            </a:extLst>
          </p:cNvPr>
          <p:cNvSpPr txBox="1"/>
          <p:nvPr/>
        </p:nvSpPr>
        <p:spPr>
          <a:xfrm>
            <a:off x="1653523" y="3505822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פרזנטציה</a:t>
            </a:r>
            <a:endParaRPr sz="1050" b="1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4" name="Google Shape;109;p3">
            <a:extLst>
              <a:ext uri="{FF2B5EF4-FFF2-40B4-BE49-F238E27FC236}">
                <a16:creationId xmlns:a16="http://schemas.microsoft.com/office/drawing/2014/main" id="{5B6C8ADF-5576-4ADF-A414-B0520C37F7B0}"/>
              </a:ext>
            </a:extLst>
          </p:cNvPr>
          <p:cNvSpPr txBox="1"/>
          <p:nvPr/>
        </p:nvSpPr>
        <p:spPr>
          <a:xfrm>
            <a:off x="3046723" y="4137911"/>
            <a:ext cx="1400176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עיבוד, ניתוח נתונים וויזואליזציה</a:t>
            </a:r>
            <a:endParaRPr sz="1050" b="1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5" name="Google Shape;90;p3">
            <a:extLst>
              <a:ext uri="{FF2B5EF4-FFF2-40B4-BE49-F238E27FC236}">
                <a16:creationId xmlns:a16="http://schemas.microsoft.com/office/drawing/2014/main" id="{1F737589-0D09-4259-A9AE-A1A08CA88D70}"/>
              </a:ext>
            </a:extLst>
          </p:cNvPr>
          <p:cNvSpPr/>
          <p:nvPr/>
        </p:nvSpPr>
        <p:spPr>
          <a:xfrm>
            <a:off x="4795811" y="3732394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36" name="Google Shape;100;p3">
            <a:extLst>
              <a:ext uri="{FF2B5EF4-FFF2-40B4-BE49-F238E27FC236}">
                <a16:creationId xmlns:a16="http://schemas.microsoft.com/office/drawing/2014/main" id="{E36F71CA-8093-42D0-B43A-B89BF0F86DFE}"/>
              </a:ext>
            </a:extLst>
          </p:cNvPr>
          <p:cNvPicPr preferRelativeResize="0"/>
          <p:nvPr/>
        </p:nvPicPr>
        <p:blipFill>
          <a:blip r:embed="rId13">
            <a:alphaModFix amt="30415"/>
          </a:blip>
          <a:stretch>
            <a:fillRect/>
          </a:stretch>
        </p:blipFill>
        <p:spPr>
          <a:xfrm>
            <a:off x="5315166" y="3846380"/>
            <a:ext cx="352663" cy="30884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109;p3">
            <a:extLst>
              <a:ext uri="{FF2B5EF4-FFF2-40B4-BE49-F238E27FC236}">
                <a16:creationId xmlns:a16="http://schemas.microsoft.com/office/drawing/2014/main" id="{4C924E85-6349-48AD-A5DF-FDFE9792FDA2}"/>
              </a:ext>
            </a:extLst>
          </p:cNvPr>
          <p:cNvSpPr txBox="1"/>
          <p:nvPr/>
        </p:nvSpPr>
        <p:spPr>
          <a:xfrm>
            <a:off x="4789094" y="4137911"/>
            <a:ext cx="1400176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עיבוד, ניתוח נתונים וויזואליזציה</a:t>
            </a:r>
            <a:endParaRPr sz="1050" b="1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0" name="Google Shape;38;p2">
            <a:extLst>
              <a:ext uri="{FF2B5EF4-FFF2-40B4-BE49-F238E27FC236}">
                <a16:creationId xmlns:a16="http://schemas.microsoft.com/office/drawing/2014/main" id="{071848ED-E0A2-4AD2-8CA4-4F114F6DB24B}"/>
              </a:ext>
            </a:extLst>
          </p:cNvPr>
          <p:cNvSpPr/>
          <p:nvPr/>
        </p:nvSpPr>
        <p:spPr>
          <a:xfrm>
            <a:off x="6419141" y="3024096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E0A31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66" name="Google Shape;40;p2" descr="Google Shape;74;p14">
            <a:extLst>
              <a:ext uri="{FF2B5EF4-FFF2-40B4-BE49-F238E27FC236}">
                <a16:creationId xmlns:a16="http://schemas.microsoft.com/office/drawing/2014/main" id="{76C4DAFF-0F39-4A38-A4D6-006104BE3CC4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960037" y="3183712"/>
            <a:ext cx="309415" cy="28007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49;p2">
            <a:extLst>
              <a:ext uri="{FF2B5EF4-FFF2-40B4-BE49-F238E27FC236}">
                <a16:creationId xmlns:a16="http://schemas.microsoft.com/office/drawing/2014/main" id="{ADE3D86A-8B94-48C8-AC34-5333180FB39F}"/>
              </a:ext>
            </a:extLst>
          </p:cNvPr>
          <p:cNvSpPr txBox="1"/>
          <p:nvPr/>
        </p:nvSpPr>
        <p:spPr>
          <a:xfrm>
            <a:off x="6567947" y="3433108"/>
            <a:ext cx="1093801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ssistant"/>
              <a:buNone/>
            </a:pPr>
            <a:r>
              <a:rPr lang="he-IL" sz="1050" b="1" i="0" u="none" strike="noStrike" cap="none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ניקוי ו</a:t>
            </a:r>
            <a:r>
              <a:rPr lang="iw-IL" sz="1050" b="1" i="0" u="none" strike="noStrike" cap="none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אינטגרציה</a:t>
            </a:r>
            <a:endParaRPr sz="1050" b="1" i="0" u="none" strike="noStrike" cap="none" dirty="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ssistant"/>
              <a:buNone/>
            </a:pPr>
            <a:r>
              <a:rPr lang="iw-IL" sz="1050" b="1" i="0" u="none" strike="noStrike" cap="none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של נתונים</a:t>
            </a:r>
            <a:endParaRPr sz="1050" b="1" i="0" u="none" strike="noStrike" cap="none" dirty="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3581078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"/>
          <p:cNvSpPr txBox="1"/>
          <p:nvPr/>
        </p:nvSpPr>
        <p:spPr>
          <a:xfrm>
            <a:off x="-628652" y="955187"/>
            <a:ext cx="10322723" cy="208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ssistant ExtraBold"/>
              <a:buNone/>
            </a:pPr>
            <a:r>
              <a:rPr lang="en-US" sz="11500" b="0" i="0" u="none" strike="noStrike" cap="none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sp>
        <p:nvSpPr>
          <p:cNvPr id="275" name="Google Shape;275;p12"/>
          <p:cNvSpPr txBox="1"/>
          <p:nvPr/>
        </p:nvSpPr>
        <p:spPr>
          <a:xfrm>
            <a:off x="1095350" y="2629764"/>
            <a:ext cx="6873300" cy="73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4000"/>
              <a:buFont typeface="Assistant ExtraBold"/>
              <a:buNone/>
            </a:pPr>
            <a:r>
              <a:rPr lang="en-US" sz="4000" b="0" i="0" u="none" strike="noStrike" cap="non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ניתוח נתונים לומדים</a:t>
            </a:r>
            <a:endParaRPr/>
          </a:p>
        </p:txBody>
      </p:sp>
      <p:sp>
        <p:nvSpPr>
          <p:cNvPr id="276" name="Google Shape;276;p12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7" name="Google Shape;277;p12"/>
          <p:cNvCxnSpPr/>
          <p:nvPr/>
        </p:nvCxnSpPr>
        <p:spPr>
          <a:xfrm>
            <a:off x="3923450" y="4537270"/>
            <a:ext cx="1217102" cy="3"/>
          </a:xfrm>
          <a:prstGeom prst="straightConnector1">
            <a:avLst/>
          </a:prstGeom>
          <a:noFill/>
          <a:ln w="2857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78" name="Google Shape;278;p12" descr="Google Shape;43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843806">
            <a:off x="677122" y="482124"/>
            <a:ext cx="428727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2" descr="Google Shape;44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33876">
            <a:off x="7538791" y="537309"/>
            <a:ext cx="1117045" cy="667702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2"/>
          <p:cNvSpPr txBox="1"/>
          <p:nvPr/>
        </p:nvSpPr>
        <p:spPr>
          <a:xfrm>
            <a:off x="1090225" y="3041269"/>
            <a:ext cx="6873300" cy="107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5400"/>
              <a:buFont typeface="Assistant ExtraBold"/>
              <a:buNone/>
            </a:pPr>
            <a:r>
              <a:rPr lang="en-US" sz="5400" b="0" i="0" u="none" strike="noStrike" cap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pic>
        <p:nvPicPr>
          <p:cNvPr id="281" name="Google Shape;281;p12" descr="Google Shape;44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50" y="862573"/>
            <a:ext cx="1929253" cy="15534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7528DD-E036-4D60-8217-6F8D06EEB7D9}"/>
              </a:ext>
            </a:extLst>
          </p:cNvPr>
          <p:cNvSpPr txBox="1"/>
          <p:nvPr/>
        </p:nvSpPr>
        <p:spPr>
          <a:xfrm>
            <a:off x="797368" y="4553065"/>
            <a:ext cx="6616931" cy="50013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1" anchor="t">
            <a:spAutoFit/>
          </a:bodyPr>
          <a:lstStyle/>
          <a:p>
            <a:pPr algn="ctr" rtl="1"/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כל התמונות במצגת נלקחו מאתר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.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https://pixabay.com/illustrations/search/challenge/</a:t>
            </a:r>
            <a:endParaRPr lang="he-IL" dirty="0">
              <a:solidFill>
                <a:srgbClr val="918D8E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ctr" rtl="1"/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</a:rPr>
              <a:t>כלל דמויות המדענים במצגת נלקחו מחברת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</a:rPr>
              <a:t>G-STAT</a:t>
            </a:r>
          </a:p>
        </p:txBody>
      </p:sp>
      <p:pic>
        <p:nvPicPr>
          <p:cNvPr id="11" name="Google Shape;213;p12" descr="G-STAT | LinkedIn">
            <a:extLst>
              <a:ext uri="{FF2B5EF4-FFF2-40B4-BE49-F238E27FC236}">
                <a16:creationId xmlns:a16="http://schemas.microsoft.com/office/drawing/2014/main" id="{3A3D1C5D-D862-4249-B6CA-5922895B276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13054" b="17014"/>
          <a:stretch/>
        </p:blipFill>
        <p:spPr>
          <a:xfrm>
            <a:off x="7225555" y="4511839"/>
            <a:ext cx="737969" cy="51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3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9" name="Google Shape;118;p3">
            <a:extLst>
              <a:ext uri="{FF2B5EF4-FFF2-40B4-BE49-F238E27FC236}">
                <a16:creationId xmlns:a16="http://schemas.microsoft.com/office/drawing/2014/main" id="{077DADEA-31FE-4AA1-ABDB-F338DD57BEA0}"/>
              </a:ext>
            </a:extLst>
          </p:cNvPr>
          <p:cNvSpPr/>
          <p:nvPr/>
        </p:nvSpPr>
        <p:spPr>
          <a:xfrm>
            <a:off x="7574782" y="610352"/>
            <a:ext cx="900224" cy="86709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 cap="flat" cmpd="sng">
            <a:solidFill>
              <a:srgbClr val="FFC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+mn-cs"/>
              <a:sym typeface="Arial"/>
            </a:endParaRPr>
          </a:p>
        </p:txBody>
      </p:sp>
      <p:pic>
        <p:nvPicPr>
          <p:cNvPr id="10" name="Google Shape;120;p3" descr="Key Images | Free Vectors, Stock Photos &amp; PSD">
            <a:extLst>
              <a:ext uri="{FF2B5EF4-FFF2-40B4-BE49-F238E27FC236}">
                <a16:creationId xmlns:a16="http://schemas.microsoft.com/office/drawing/2014/main" id="{A878671A-C7C8-451E-9E6E-7BC08B04608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811370">
            <a:off x="7773354" y="917731"/>
            <a:ext cx="503081" cy="25233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11" name="Google Shape;194;p11">
            <a:extLst>
              <a:ext uri="{FF2B5EF4-FFF2-40B4-BE49-F238E27FC236}">
                <a16:creationId xmlns:a16="http://schemas.microsoft.com/office/drawing/2014/main" id="{9092CE46-2D01-4A66-A571-7860EC2379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2589224"/>
              </p:ext>
            </p:extLst>
          </p:nvPr>
        </p:nvGraphicFramePr>
        <p:xfrm>
          <a:off x="5474561" y="2247348"/>
          <a:ext cx="1800000" cy="1620000"/>
        </p:xfrm>
        <a:graphic>
          <a:graphicData uri="http://schemas.openxmlformats.org/drawingml/2006/table">
            <a:tbl>
              <a:tblPr rtl="1">
                <a:noFill/>
                <a:tableStyleId>{4CF1DEA2-2FB3-4DB7-9487-264ABC45CB27}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chemeClr val="lt1"/>
                          </a:solidFill>
                          <a:latin typeface="Assistant" pitchFamily="2" charset="-79"/>
                          <a:ea typeface="Assistant SemiBold"/>
                          <a:cs typeface="Assistant" pitchFamily="2" charset="-79"/>
                          <a:sym typeface="Assistant SemiBold"/>
                        </a:rPr>
                        <a:t>ציון במבחן היסטוריה</a:t>
                      </a:r>
                      <a:endParaRPr sz="1400" b="1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27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100</a:t>
                      </a:r>
                      <a:endParaRPr sz="14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76</a:t>
                      </a:r>
                      <a:endParaRPr sz="14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"לא למדתי"</a:t>
                      </a:r>
                      <a:endParaRPr sz="14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82</a:t>
                      </a:r>
                      <a:endParaRPr sz="14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גרפיקה 2">
            <a:extLst>
              <a:ext uri="{FF2B5EF4-FFF2-40B4-BE49-F238E27FC236}">
                <a16:creationId xmlns:a16="http://schemas.microsoft.com/office/drawing/2014/main" id="{038BAC99-5E87-4626-90A5-59831446A8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99177" y="1774733"/>
            <a:ext cx="3675335" cy="2778331"/>
          </a:xfrm>
          <a:prstGeom prst="rect">
            <a:avLst/>
          </a:prstGeom>
        </p:spPr>
      </p:pic>
      <p:pic>
        <p:nvPicPr>
          <p:cNvPr id="13" name="Google Shape;158;p8" descr="Image">
            <a:extLst>
              <a:ext uri="{FF2B5EF4-FFF2-40B4-BE49-F238E27FC236}">
                <a16:creationId xmlns:a16="http://schemas.microsoft.com/office/drawing/2014/main" id="{E15D426A-475D-4422-A9E9-C5DF7157BD0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45419" y="2247348"/>
            <a:ext cx="914560" cy="90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0;p8" descr="Image">
            <a:extLst>
              <a:ext uri="{FF2B5EF4-FFF2-40B4-BE49-F238E27FC236}">
                <a16:creationId xmlns:a16="http://schemas.microsoft.com/office/drawing/2014/main" id="{D1F0BFB3-3064-43C6-AEE6-E1D109E23DF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08096" y="2269372"/>
            <a:ext cx="830214" cy="88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19;p3">
            <a:extLst>
              <a:ext uri="{FF2B5EF4-FFF2-40B4-BE49-F238E27FC236}">
                <a16:creationId xmlns:a16="http://schemas.microsoft.com/office/drawing/2014/main" id="{BA21DC85-6AF3-47A6-AF03-796A9B2DACE2}"/>
              </a:ext>
            </a:extLst>
          </p:cNvPr>
          <p:cNvSpPr txBox="1"/>
          <p:nvPr/>
        </p:nvSpPr>
        <p:spPr>
          <a:xfrm>
            <a:off x="1667845" y="813303"/>
            <a:ext cx="5721532" cy="52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3F3F2"/>
              </a:buClr>
              <a:buSzPts val="3600"/>
              <a:buFont typeface="Arial"/>
              <a:buNone/>
            </a:pPr>
            <a:r>
              <a:rPr lang="iw-IL" sz="2000" i="0" u="none" strike="noStrike" cap="none" dirty="0">
                <a:solidFill>
                  <a:srgbClr val="232752"/>
                </a:solidFill>
                <a:latin typeface="Assistant ExtraBold" pitchFamily="2" charset="-79"/>
                <a:ea typeface="Quattrocento Sans"/>
                <a:cs typeface="Assistant ExtraBold" pitchFamily="2" charset="-79"/>
                <a:sym typeface="Quattrocento Sans"/>
              </a:rPr>
              <a:t>המפתחות</a:t>
            </a:r>
            <a:r>
              <a:rPr lang="iw-IL" sz="20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 לבדיקת טווח ערכים תקין של נתונים במשתנה:</a:t>
            </a:r>
            <a:endParaRPr sz="2000" b="0" i="0" u="none" strike="noStrike" cap="none" dirty="0">
              <a:solidFill>
                <a:srgbClr val="232752"/>
              </a:solidFill>
              <a:latin typeface="Assistant SemiBold" pitchFamily="2" charset="-79"/>
              <a:cs typeface="Assistant SemiBold" pitchFamily="2" charset="-79"/>
              <a:sym typeface="Arial"/>
            </a:endParaRPr>
          </a:p>
        </p:txBody>
      </p:sp>
      <p:sp>
        <p:nvSpPr>
          <p:cNvPr id="16" name="Google Shape;119;p3">
            <a:extLst>
              <a:ext uri="{FF2B5EF4-FFF2-40B4-BE49-F238E27FC236}">
                <a16:creationId xmlns:a16="http://schemas.microsoft.com/office/drawing/2014/main" id="{22C49D9C-DBEC-456D-B711-CAAF4EE0695D}"/>
              </a:ext>
            </a:extLst>
          </p:cNvPr>
          <p:cNvSpPr txBox="1"/>
          <p:nvPr/>
        </p:nvSpPr>
        <p:spPr>
          <a:xfrm>
            <a:off x="4974512" y="1555977"/>
            <a:ext cx="2438401" cy="409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ct val="100000"/>
              <a:buAutoNum type="arabicPeriod"/>
            </a:pPr>
            <a:r>
              <a:rPr lang="iw-IL" sz="20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אפיון המשתנה</a:t>
            </a:r>
            <a:endParaRPr lang="he-IL" sz="2000" b="0" i="0" u="none" strike="noStrike" cap="none" dirty="0">
              <a:solidFill>
                <a:srgbClr val="232752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44501351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4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7" name="Google Shape;119;p3">
            <a:extLst>
              <a:ext uri="{FF2B5EF4-FFF2-40B4-BE49-F238E27FC236}">
                <a16:creationId xmlns:a16="http://schemas.microsoft.com/office/drawing/2014/main" id="{29A7247A-B7CC-4553-BF82-2F1B3BB332C3}"/>
              </a:ext>
            </a:extLst>
          </p:cNvPr>
          <p:cNvSpPr txBox="1"/>
          <p:nvPr/>
        </p:nvSpPr>
        <p:spPr>
          <a:xfrm>
            <a:off x="1688322" y="827916"/>
            <a:ext cx="5721532" cy="177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3F3F2"/>
              </a:buClr>
              <a:buSzPts val="3600"/>
              <a:buFont typeface="Arial"/>
              <a:buNone/>
            </a:pPr>
            <a:r>
              <a:rPr lang="iw-IL" sz="2000" i="0" u="none" strike="noStrike" cap="none" dirty="0">
                <a:solidFill>
                  <a:srgbClr val="232752"/>
                </a:solidFill>
                <a:latin typeface="Assistant ExtraBold" pitchFamily="2" charset="-79"/>
                <a:ea typeface="Quattrocento Sans"/>
                <a:cs typeface="Assistant ExtraBold" pitchFamily="2" charset="-79"/>
                <a:sym typeface="Quattrocento Sans"/>
              </a:rPr>
              <a:t>המפתחות</a:t>
            </a:r>
            <a:r>
              <a:rPr lang="iw-IL" sz="20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 לבדיקת טווח ערכים תקין של נתונים במשתנה:</a:t>
            </a:r>
            <a:endParaRPr sz="2000" b="0" i="0" u="none" strike="noStrike" cap="none" dirty="0">
              <a:solidFill>
                <a:srgbClr val="232752"/>
              </a:solidFill>
              <a:latin typeface="Assistant SemiBold" pitchFamily="2" charset="-79"/>
              <a:cs typeface="Assistant SemiBold" pitchFamily="2" charset="-79"/>
              <a:sym typeface="Arial"/>
            </a:endParaRPr>
          </a:p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3F3F2"/>
              </a:buClr>
              <a:buSzPts val="3200"/>
              <a:buFont typeface="Arial"/>
              <a:buNone/>
            </a:pPr>
            <a:endParaRPr sz="2000" b="1" i="0" u="none" strike="noStrike" cap="none" dirty="0">
              <a:solidFill>
                <a:srgbClr val="232752"/>
              </a:solidFill>
              <a:latin typeface="Assistant" pitchFamily="2" charset="-79"/>
              <a:ea typeface="Gisha"/>
              <a:cs typeface="Assistant" pitchFamily="2" charset="-79"/>
              <a:sym typeface="Gisha"/>
            </a:endParaRPr>
          </a:p>
          <a:p>
            <a:pPr marL="457200" marR="0" lvl="0" indent="-45720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ct val="100000"/>
              <a:buAutoNum type="arabicPeriod"/>
            </a:pPr>
            <a:r>
              <a:rPr lang="iw-IL" sz="20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אפיון המשתנה</a:t>
            </a:r>
            <a:endParaRPr lang="he-IL" sz="2000" b="0" i="0" u="none" strike="noStrike" cap="none" dirty="0">
              <a:solidFill>
                <a:srgbClr val="232752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  <a:p>
            <a:pPr marL="457200" marR="0" lvl="0" indent="-45720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ct val="100000"/>
              <a:buAutoNum type="arabicPeriod"/>
            </a:pPr>
            <a:r>
              <a:rPr lang="he-IL" sz="2000" b="1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Quattrocento Sans"/>
              </a:rPr>
              <a:t>משמעות המשתנה</a:t>
            </a:r>
            <a:endParaRPr sz="2000" b="1" i="0" u="none" strike="noStrike" cap="none" dirty="0">
              <a:solidFill>
                <a:srgbClr val="232752"/>
              </a:solidFill>
              <a:latin typeface="Assistant" pitchFamily="2" charset="-79"/>
              <a:cs typeface="Assistant" pitchFamily="2" charset="-79"/>
              <a:sym typeface="Arial"/>
            </a:endParaRPr>
          </a:p>
        </p:txBody>
      </p:sp>
      <p:pic>
        <p:nvPicPr>
          <p:cNvPr id="21" name="גרפיקה 20">
            <a:extLst>
              <a:ext uri="{FF2B5EF4-FFF2-40B4-BE49-F238E27FC236}">
                <a16:creationId xmlns:a16="http://schemas.microsoft.com/office/drawing/2014/main" id="{FDEAAC4B-B15D-4100-B2E5-0EFCCBC45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3063" y="1765107"/>
            <a:ext cx="3675335" cy="2778331"/>
          </a:xfrm>
          <a:prstGeom prst="rect">
            <a:avLst/>
          </a:prstGeom>
        </p:spPr>
      </p:pic>
      <p:pic>
        <p:nvPicPr>
          <p:cNvPr id="22" name="Google Shape;158;p8" descr="Image">
            <a:extLst>
              <a:ext uri="{FF2B5EF4-FFF2-40B4-BE49-F238E27FC236}">
                <a16:creationId xmlns:a16="http://schemas.microsoft.com/office/drawing/2014/main" id="{54E7CAD5-D3B2-4F89-A97C-5DD622F9515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49305" y="2237722"/>
            <a:ext cx="914560" cy="90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60;p8" descr="Image">
            <a:extLst>
              <a:ext uri="{FF2B5EF4-FFF2-40B4-BE49-F238E27FC236}">
                <a16:creationId xmlns:a16="http://schemas.microsoft.com/office/drawing/2014/main" id="{05276356-D026-4899-A255-28001C9E514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11982" y="2259746"/>
            <a:ext cx="830214" cy="8851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118;p3">
            <a:extLst>
              <a:ext uri="{FF2B5EF4-FFF2-40B4-BE49-F238E27FC236}">
                <a16:creationId xmlns:a16="http://schemas.microsoft.com/office/drawing/2014/main" id="{18FBACA0-1E82-4CAC-93D5-399651833177}"/>
              </a:ext>
            </a:extLst>
          </p:cNvPr>
          <p:cNvSpPr/>
          <p:nvPr/>
        </p:nvSpPr>
        <p:spPr>
          <a:xfrm>
            <a:off x="7574782" y="610352"/>
            <a:ext cx="900224" cy="86709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 cap="flat" cmpd="sng">
            <a:solidFill>
              <a:srgbClr val="FFC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+mn-cs"/>
              <a:sym typeface="Arial"/>
            </a:endParaRPr>
          </a:p>
        </p:txBody>
      </p:sp>
      <p:pic>
        <p:nvPicPr>
          <p:cNvPr id="33" name="Google Shape;120;p3" descr="Key Images | Free Vectors, Stock Photos &amp; PSD">
            <a:extLst>
              <a:ext uri="{FF2B5EF4-FFF2-40B4-BE49-F238E27FC236}">
                <a16:creationId xmlns:a16="http://schemas.microsoft.com/office/drawing/2014/main" id="{D013F693-BFF3-419A-8251-D587C788084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8811370">
            <a:off x="7773354" y="917731"/>
            <a:ext cx="503081" cy="25233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267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5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1" name="Google Shape;145;p5">
            <a:extLst>
              <a:ext uri="{FF2B5EF4-FFF2-40B4-BE49-F238E27FC236}">
                <a16:creationId xmlns:a16="http://schemas.microsoft.com/office/drawing/2014/main" id="{33A04B57-F2BC-404A-8D2E-62DE66AE6E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6651" y="915365"/>
            <a:ext cx="3460074" cy="346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5">
            <a:extLst>
              <a:ext uri="{FF2B5EF4-FFF2-40B4-BE49-F238E27FC236}">
                <a16:creationId xmlns:a16="http://schemas.microsoft.com/office/drawing/2014/main" id="{41BE1E4D-0791-4706-B245-57FD423B3F98}"/>
              </a:ext>
            </a:extLst>
          </p:cNvPr>
          <p:cNvSpPr txBox="1"/>
          <p:nvPr/>
        </p:nvSpPr>
        <p:spPr>
          <a:xfrm>
            <a:off x="722811" y="1878781"/>
            <a:ext cx="5447436" cy="173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A1A00"/>
              </a:buClr>
              <a:buSzPts val="2000"/>
              <a:buFont typeface="Arial"/>
              <a:buNone/>
            </a:pPr>
            <a:r>
              <a:rPr lang="iw-IL" sz="2000" b="0" i="0" u="none" strike="noStrike" cap="none" dirty="0">
                <a:solidFill>
                  <a:srgbClr val="232752"/>
                </a:solidFill>
                <a:latin typeface="Assistant ExtraBold" pitchFamily="2" charset="-79"/>
                <a:ea typeface="Gisha"/>
                <a:cs typeface="Assistant ExtraBold" pitchFamily="2" charset="-79"/>
                <a:sym typeface="Gisha"/>
              </a:rPr>
              <a:t>נניח וישנו הנתון</a:t>
            </a:r>
            <a:r>
              <a:rPr lang="he-IL" sz="2000" dirty="0">
                <a:solidFill>
                  <a:srgbClr val="232752"/>
                </a:solidFill>
                <a:latin typeface="Assistant ExtraBold" pitchFamily="2" charset="-79"/>
                <a:ea typeface="Gisha"/>
                <a:cs typeface="Assistant ExtraBold" pitchFamily="2" charset="-79"/>
                <a:sym typeface="Gisha"/>
              </a:rPr>
              <a:t> 36:</a:t>
            </a:r>
            <a:endParaRPr sz="2000" b="0" i="0" u="none" strike="noStrike" cap="none" dirty="0">
              <a:solidFill>
                <a:srgbClr val="232752"/>
              </a:solidFill>
              <a:latin typeface="Assistant ExtraBold" pitchFamily="2" charset="-79"/>
              <a:cs typeface="Assistant ExtraBold" pitchFamily="2" charset="-79"/>
              <a:sym typeface="Arial"/>
            </a:endParaRPr>
          </a:p>
          <a:p>
            <a:pPr marL="0" marR="0" lvl="0" indent="0" algn="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A1A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rgbClr val="232752"/>
              </a:solidFill>
              <a:latin typeface="Assistant" pitchFamily="2" charset="-79"/>
              <a:ea typeface="Gisha"/>
              <a:cs typeface="Assistant" pitchFamily="2" charset="-79"/>
              <a:sym typeface="Gisha"/>
            </a:endParaRPr>
          </a:p>
          <a:p>
            <a:pPr marL="0" marR="0" lvl="0" indent="0" algn="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A1A00"/>
              </a:buClr>
              <a:buSzPts val="2800"/>
              <a:buFont typeface="Arial"/>
              <a:buNone/>
            </a:pPr>
            <a:r>
              <a:rPr lang="iw-IL" sz="28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Gisha"/>
                <a:cs typeface="Assistant" pitchFamily="2" charset="-79"/>
                <a:sym typeface="Gisha"/>
              </a:rPr>
              <a:t>	האם הנתון 36</a:t>
            </a:r>
            <a:r>
              <a:rPr lang="he-IL" sz="28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Gisha"/>
                <a:cs typeface="Assistant" pitchFamily="2" charset="-79"/>
                <a:sym typeface="Gisha"/>
              </a:rPr>
              <a:t> </a:t>
            </a:r>
            <a:r>
              <a:rPr lang="iw-IL" sz="28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Gisha"/>
                <a:cs typeface="Assistant" pitchFamily="2" charset="-79"/>
                <a:sym typeface="Gisha"/>
              </a:rPr>
              <a:t>תקין?</a:t>
            </a:r>
            <a:endParaRPr sz="2000" b="1" i="0" u="none" strike="noStrike" cap="none" dirty="0">
              <a:solidFill>
                <a:srgbClr val="232752"/>
              </a:solidFill>
              <a:latin typeface="Assistant" pitchFamily="2" charset="-79"/>
              <a:ea typeface="Gisha"/>
              <a:cs typeface="Assistant" pitchFamily="2" charset="-79"/>
              <a:sym typeface="Gisha"/>
            </a:endParaRPr>
          </a:p>
          <a:p>
            <a:pPr marL="0" marR="0" lvl="0" indent="0" algn="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A1A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232752"/>
              </a:solidFill>
              <a:latin typeface="Assistant" pitchFamily="2" charset="-79"/>
              <a:ea typeface="Gisha"/>
              <a:cs typeface="Assistant" pitchFamily="2" charset="-79"/>
              <a:sym typeface="Gisha"/>
            </a:endParaRPr>
          </a:p>
        </p:txBody>
      </p:sp>
    </p:spTree>
    <p:extLst>
      <p:ext uri="{BB962C8B-B14F-4D97-AF65-F5344CB8AC3E}">
        <p14:creationId xmlns:p14="http://schemas.microsoft.com/office/powerpoint/2010/main" val="1489177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6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1" name="Google Shape;145;p5">
            <a:extLst>
              <a:ext uri="{FF2B5EF4-FFF2-40B4-BE49-F238E27FC236}">
                <a16:creationId xmlns:a16="http://schemas.microsoft.com/office/drawing/2014/main" id="{33A04B57-F2BC-404A-8D2E-62DE66AE6E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6651" y="915365"/>
            <a:ext cx="3460074" cy="346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5">
            <a:extLst>
              <a:ext uri="{FF2B5EF4-FFF2-40B4-BE49-F238E27FC236}">
                <a16:creationId xmlns:a16="http://schemas.microsoft.com/office/drawing/2014/main" id="{41BE1E4D-0791-4706-B245-57FD423B3F98}"/>
              </a:ext>
            </a:extLst>
          </p:cNvPr>
          <p:cNvSpPr txBox="1"/>
          <p:nvPr/>
        </p:nvSpPr>
        <p:spPr>
          <a:xfrm>
            <a:off x="1097280" y="1273511"/>
            <a:ext cx="5447436" cy="2127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1A00"/>
              </a:buClr>
              <a:buSzPts val="2000"/>
              <a:buFont typeface="Arial"/>
              <a:buNone/>
            </a:pPr>
            <a:r>
              <a:rPr lang="he-IL" sz="24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Gisha"/>
                <a:cs typeface="Assistant" pitchFamily="2" charset="-79"/>
                <a:sym typeface="Gisha"/>
              </a:rPr>
              <a:t>אם </a:t>
            </a:r>
            <a:r>
              <a:rPr lang="he-IL" sz="2800" b="1" dirty="0">
                <a:solidFill>
                  <a:srgbClr val="00B0F0"/>
                </a:solidFill>
                <a:latin typeface="Assistant" pitchFamily="2" charset="-79"/>
                <a:ea typeface="Gisha"/>
                <a:cs typeface="Assistant" pitchFamily="2" charset="-79"/>
                <a:sym typeface="Gisha"/>
              </a:rPr>
              <a:t>36</a:t>
            </a:r>
            <a:r>
              <a:rPr lang="he-IL" sz="2400" b="1" dirty="0">
                <a:solidFill>
                  <a:srgbClr val="232752"/>
                </a:solidFill>
                <a:latin typeface="Assistant" pitchFamily="2" charset="-79"/>
                <a:ea typeface="Gisha"/>
                <a:cs typeface="Assistant" pitchFamily="2" charset="-79"/>
                <a:sym typeface="Gisha"/>
              </a:rPr>
              <a:t> הוא:</a:t>
            </a: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1A00"/>
              </a:buClr>
              <a:buSzPts val="2000"/>
              <a:buFont typeface="Arial"/>
              <a:buNone/>
            </a:pPr>
            <a:endParaRPr lang="he-IL" sz="2000" b="1" i="0" u="none" strike="noStrike" cap="none" dirty="0">
              <a:solidFill>
                <a:srgbClr val="232752"/>
              </a:solidFill>
              <a:latin typeface="Assistant" pitchFamily="2" charset="-79"/>
              <a:cs typeface="Assistant" pitchFamily="2" charset="-79"/>
              <a:sym typeface="Gisha"/>
            </a:endParaRPr>
          </a:p>
          <a:p>
            <a:pPr marL="457200" marR="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rial"/>
              <a:buAutoNum type="arabicPeriod"/>
            </a:pPr>
            <a:r>
              <a:rPr lang="he-IL" sz="2000" dirty="0">
                <a:solidFill>
                  <a:srgbClr val="232752"/>
                </a:solidFill>
                <a:latin typeface="Assistant SemiBold" pitchFamily="2" charset="-79"/>
                <a:cs typeface="Assistant SemiBold" pitchFamily="2" charset="-79"/>
                <a:sym typeface="Gisha"/>
              </a:rPr>
              <a:t>גיל מורה – </a:t>
            </a:r>
            <a:r>
              <a:rPr lang="he-IL" sz="2000" u="sng" dirty="0">
                <a:solidFill>
                  <a:srgbClr val="00B0F0"/>
                </a:solidFill>
                <a:latin typeface="Assistant SemiBold" pitchFamily="2" charset="-79"/>
                <a:cs typeface="Assistant SemiBold" pitchFamily="2" charset="-79"/>
                <a:sym typeface="Gisha"/>
              </a:rPr>
              <a:t>עשוי</a:t>
            </a:r>
            <a:r>
              <a:rPr lang="he-IL" sz="2000" dirty="0">
                <a:solidFill>
                  <a:srgbClr val="232752"/>
                </a:solidFill>
                <a:latin typeface="Assistant SemiBold" pitchFamily="2" charset="-79"/>
                <a:cs typeface="Assistant SemiBold" pitchFamily="2" charset="-79"/>
                <a:sym typeface="Gisha"/>
              </a:rPr>
              <a:t> להיות תקין</a:t>
            </a:r>
          </a:p>
          <a:p>
            <a:pPr marL="457200" marR="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rial"/>
              <a:buAutoNum type="arabicPeriod"/>
            </a:pPr>
            <a:r>
              <a:rPr lang="he-IL" sz="2000" i="0" u="none" strike="noStrike" cap="none" dirty="0">
                <a:solidFill>
                  <a:srgbClr val="232752"/>
                </a:solidFill>
                <a:latin typeface="Assistant SemiBold" pitchFamily="2" charset="-79"/>
                <a:cs typeface="Assistant SemiBold" pitchFamily="2" charset="-79"/>
                <a:sym typeface="Gisha"/>
              </a:rPr>
              <a:t>תאריך יום </a:t>
            </a:r>
            <a:r>
              <a:rPr lang="he-IL" sz="2000" dirty="0">
                <a:solidFill>
                  <a:srgbClr val="232752"/>
                </a:solidFill>
                <a:latin typeface="Assistant SemiBold" pitchFamily="2" charset="-79"/>
                <a:cs typeface="Assistant SemiBold" pitchFamily="2" charset="-79"/>
                <a:sym typeface="Gisha"/>
              </a:rPr>
              <a:t>בחודש – </a:t>
            </a:r>
            <a:r>
              <a:rPr lang="he-IL" sz="2000" u="sng" dirty="0">
                <a:solidFill>
                  <a:srgbClr val="00B0F0"/>
                </a:solidFill>
                <a:latin typeface="Assistant SemiBold" pitchFamily="2" charset="-79"/>
                <a:cs typeface="Assistant SemiBold" pitchFamily="2" charset="-79"/>
                <a:sym typeface="Gisha"/>
              </a:rPr>
              <a:t>בטוח</a:t>
            </a:r>
            <a:r>
              <a:rPr lang="he-IL" sz="2000" dirty="0">
                <a:solidFill>
                  <a:srgbClr val="232752"/>
                </a:solidFill>
                <a:latin typeface="Assistant SemiBold" pitchFamily="2" charset="-79"/>
                <a:cs typeface="Assistant SemiBold" pitchFamily="2" charset="-79"/>
                <a:sym typeface="Gisha"/>
              </a:rPr>
              <a:t> לא תקין</a:t>
            </a:r>
            <a:endParaRPr sz="2000" i="0" u="none" strike="noStrike" cap="none" dirty="0">
              <a:solidFill>
                <a:srgbClr val="232752"/>
              </a:solidFill>
              <a:latin typeface="Assistant SemiBold" pitchFamily="2" charset="-79"/>
              <a:cs typeface="Assistant SemiBold" pitchFamily="2" charset="-79"/>
              <a:sym typeface="Arial"/>
            </a:endParaRPr>
          </a:p>
        </p:txBody>
      </p:sp>
      <p:sp>
        <p:nvSpPr>
          <p:cNvPr id="5" name="Google Shape;142;p5">
            <a:extLst>
              <a:ext uri="{FF2B5EF4-FFF2-40B4-BE49-F238E27FC236}">
                <a16:creationId xmlns:a16="http://schemas.microsoft.com/office/drawing/2014/main" id="{A6030AD7-7A95-48D7-AE9F-21334D51D814}"/>
              </a:ext>
            </a:extLst>
          </p:cNvPr>
          <p:cNvSpPr txBox="1"/>
          <p:nvPr/>
        </p:nvSpPr>
        <p:spPr>
          <a:xfrm>
            <a:off x="2072639" y="3986897"/>
            <a:ext cx="4122379" cy="566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</a:pPr>
            <a:r>
              <a:rPr lang="he-IL" sz="2200" b="1" dirty="0">
                <a:solidFill>
                  <a:srgbClr val="00B0F0"/>
                </a:solidFill>
                <a:latin typeface="Assistant" pitchFamily="2" charset="-79"/>
                <a:cs typeface="Assistant" pitchFamily="2" charset="-79"/>
                <a:sym typeface="Gisha"/>
              </a:rPr>
              <a:t>מידע נוסף חשוב על משמעות הנתון</a:t>
            </a:r>
          </a:p>
        </p:txBody>
      </p:sp>
    </p:spTree>
    <p:extLst>
      <p:ext uri="{BB962C8B-B14F-4D97-AF65-F5344CB8AC3E}">
        <p14:creationId xmlns:p14="http://schemas.microsoft.com/office/powerpoint/2010/main" val="1372261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7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1" name="Google Shape;145;p5">
            <a:extLst>
              <a:ext uri="{FF2B5EF4-FFF2-40B4-BE49-F238E27FC236}">
                <a16:creationId xmlns:a16="http://schemas.microsoft.com/office/drawing/2014/main" id="{33A04B57-F2BC-404A-8D2E-62DE66AE6E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6651" y="915365"/>
            <a:ext cx="3460074" cy="346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5">
            <a:extLst>
              <a:ext uri="{FF2B5EF4-FFF2-40B4-BE49-F238E27FC236}">
                <a16:creationId xmlns:a16="http://schemas.microsoft.com/office/drawing/2014/main" id="{41BE1E4D-0791-4706-B245-57FD423B3F98}"/>
              </a:ext>
            </a:extLst>
          </p:cNvPr>
          <p:cNvSpPr txBox="1"/>
          <p:nvPr/>
        </p:nvSpPr>
        <p:spPr>
          <a:xfrm>
            <a:off x="722811" y="1878781"/>
            <a:ext cx="5447436" cy="173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A1A00"/>
              </a:buClr>
              <a:buSzPts val="2000"/>
              <a:buFont typeface="Arial"/>
              <a:buNone/>
            </a:pPr>
            <a:r>
              <a:rPr lang="iw-IL" sz="2000" b="0" i="0" u="none" strike="noStrike" cap="none" dirty="0">
                <a:solidFill>
                  <a:srgbClr val="232752"/>
                </a:solidFill>
                <a:latin typeface="Assistant ExtraBold" pitchFamily="2" charset="-79"/>
                <a:ea typeface="Gisha"/>
                <a:cs typeface="Assistant ExtraBold" pitchFamily="2" charset="-79"/>
                <a:sym typeface="Gisha"/>
              </a:rPr>
              <a:t>נניח וישנו הנתון</a:t>
            </a:r>
            <a:r>
              <a:rPr lang="he-IL" sz="2000" dirty="0">
                <a:solidFill>
                  <a:srgbClr val="232752"/>
                </a:solidFill>
                <a:latin typeface="Assistant ExtraBold" pitchFamily="2" charset="-79"/>
                <a:ea typeface="Gisha"/>
                <a:cs typeface="Assistant ExtraBold" pitchFamily="2" charset="-79"/>
                <a:sym typeface="Gisha"/>
              </a:rPr>
              <a:t> 102:</a:t>
            </a:r>
            <a:endParaRPr sz="2000" b="0" i="0" u="none" strike="noStrike" cap="none" dirty="0">
              <a:solidFill>
                <a:srgbClr val="232752"/>
              </a:solidFill>
              <a:latin typeface="Assistant ExtraBold" pitchFamily="2" charset="-79"/>
              <a:cs typeface="Assistant ExtraBold" pitchFamily="2" charset="-79"/>
              <a:sym typeface="Arial"/>
            </a:endParaRPr>
          </a:p>
          <a:p>
            <a:pPr marL="0" marR="0" lvl="0" indent="0" algn="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A1A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rgbClr val="232752"/>
              </a:solidFill>
              <a:latin typeface="Assistant" pitchFamily="2" charset="-79"/>
              <a:ea typeface="Gisha"/>
              <a:cs typeface="Assistant" pitchFamily="2" charset="-79"/>
              <a:sym typeface="Gisha"/>
            </a:endParaRPr>
          </a:p>
          <a:p>
            <a:pPr marL="0" marR="0" lvl="0" indent="0" algn="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A1A00"/>
              </a:buClr>
              <a:buSzPts val="2800"/>
              <a:buFont typeface="Arial"/>
              <a:buNone/>
            </a:pPr>
            <a:r>
              <a:rPr lang="iw-IL" sz="28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Gisha"/>
                <a:cs typeface="Assistant" pitchFamily="2" charset="-79"/>
                <a:sym typeface="Gisha"/>
              </a:rPr>
              <a:t>	האם הנתון </a:t>
            </a:r>
            <a:r>
              <a:rPr lang="he-IL" sz="28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Gisha"/>
                <a:cs typeface="Assistant" pitchFamily="2" charset="-79"/>
                <a:sym typeface="Gisha"/>
              </a:rPr>
              <a:t>102 </a:t>
            </a:r>
            <a:r>
              <a:rPr lang="iw-IL" sz="28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Gisha"/>
                <a:cs typeface="Assistant" pitchFamily="2" charset="-79"/>
                <a:sym typeface="Gisha"/>
              </a:rPr>
              <a:t>תקין?</a:t>
            </a:r>
            <a:endParaRPr sz="2000" b="1" i="0" u="none" strike="noStrike" cap="none" dirty="0">
              <a:solidFill>
                <a:srgbClr val="232752"/>
              </a:solidFill>
              <a:latin typeface="Assistant" pitchFamily="2" charset="-79"/>
              <a:ea typeface="Gisha"/>
              <a:cs typeface="Assistant" pitchFamily="2" charset="-79"/>
              <a:sym typeface="Gisha"/>
            </a:endParaRPr>
          </a:p>
          <a:p>
            <a:pPr marL="0" marR="0" lvl="0" indent="0" algn="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A1A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232752"/>
              </a:solidFill>
              <a:latin typeface="Assistant" pitchFamily="2" charset="-79"/>
              <a:ea typeface="Gisha"/>
              <a:cs typeface="Assistant" pitchFamily="2" charset="-79"/>
              <a:sym typeface="Gisha"/>
            </a:endParaRPr>
          </a:p>
        </p:txBody>
      </p:sp>
      <p:sp>
        <p:nvSpPr>
          <p:cNvPr id="5" name="Google Shape;142;p5">
            <a:extLst>
              <a:ext uri="{FF2B5EF4-FFF2-40B4-BE49-F238E27FC236}">
                <a16:creationId xmlns:a16="http://schemas.microsoft.com/office/drawing/2014/main" id="{7E992EBA-819B-47A1-A2B1-3E9DA6A4A269}"/>
              </a:ext>
            </a:extLst>
          </p:cNvPr>
          <p:cNvSpPr txBox="1"/>
          <p:nvPr/>
        </p:nvSpPr>
        <p:spPr>
          <a:xfrm>
            <a:off x="4107349" y="1173388"/>
            <a:ext cx="2062897" cy="42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A1A00"/>
              </a:buClr>
              <a:buSzPts val="2000"/>
              <a:buFont typeface="Arial"/>
              <a:buNone/>
            </a:pPr>
            <a:r>
              <a:rPr lang="he-IL" sz="2000" i="0" u="none" strike="noStrike" cap="none" dirty="0">
                <a:solidFill>
                  <a:srgbClr val="00B0F0"/>
                </a:solidFill>
                <a:latin typeface="Assistant" pitchFamily="2" charset="-79"/>
                <a:ea typeface="Gisha"/>
                <a:cs typeface="Assistant" pitchFamily="2" charset="-79"/>
                <a:sym typeface="Gisha"/>
              </a:rPr>
              <a:t>דוגמה נוספת:</a:t>
            </a:r>
            <a:endParaRPr sz="2000" i="0" u="none" strike="noStrike" cap="none" dirty="0">
              <a:solidFill>
                <a:srgbClr val="00B0F0"/>
              </a:solidFill>
              <a:latin typeface="Assistant" pitchFamily="2" charset="-79"/>
              <a:cs typeface="Assistant" pitchFamily="2" charset="-79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4855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8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1" name="Google Shape;145;p5">
            <a:extLst>
              <a:ext uri="{FF2B5EF4-FFF2-40B4-BE49-F238E27FC236}">
                <a16:creationId xmlns:a16="http://schemas.microsoft.com/office/drawing/2014/main" id="{33A04B57-F2BC-404A-8D2E-62DE66AE6E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6651" y="915365"/>
            <a:ext cx="3460074" cy="346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5">
            <a:extLst>
              <a:ext uri="{FF2B5EF4-FFF2-40B4-BE49-F238E27FC236}">
                <a16:creationId xmlns:a16="http://schemas.microsoft.com/office/drawing/2014/main" id="{41BE1E4D-0791-4706-B245-57FD423B3F98}"/>
              </a:ext>
            </a:extLst>
          </p:cNvPr>
          <p:cNvSpPr txBox="1"/>
          <p:nvPr/>
        </p:nvSpPr>
        <p:spPr>
          <a:xfrm>
            <a:off x="518412" y="1273511"/>
            <a:ext cx="6026304" cy="2127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1A00"/>
              </a:buClr>
              <a:buSzPts val="2000"/>
              <a:buFont typeface="Arial"/>
              <a:buNone/>
            </a:pPr>
            <a:r>
              <a:rPr lang="he-IL" sz="24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Gisha"/>
                <a:cs typeface="Assistant" pitchFamily="2" charset="-79"/>
                <a:sym typeface="Gisha"/>
              </a:rPr>
              <a:t>אם </a:t>
            </a:r>
            <a:r>
              <a:rPr lang="he-IL" sz="2800" b="1" dirty="0">
                <a:solidFill>
                  <a:srgbClr val="00B0F0"/>
                </a:solidFill>
                <a:latin typeface="Assistant" pitchFamily="2" charset="-79"/>
                <a:ea typeface="Gisha"/>
                <a:cs typeface="Assistant" pitchFamily="2" charset="-79"/>
                <a:sym typeface="Gisha"/>
              </a:rPr>
              <a:t>102</a:t>
            </a:r>
            <a:r>
              <a:rPr lang="he-IL" sz="2400" b="1" dirty="0">
                <a:solidFill>
                  <a:srgbClr val="232752"/>
                </a:solidFill>
                <a:latin typeface="Assistant" pitchFamily="2" charset="-79"/>
                <a:ea typeface="Gisha"/>
                <a:cs typeface="Assistant" pitchFamily="2" charset="-79"/>
                <a:sym typeface="Gisha"/>
              </a:rPr>
              <a:t> הוא:</a:t>
            </a: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1A00"/>
              </a:buClr>
              <a:buSzPts val="2000"/>
              <a:buFont typeface="Arial"/>
              <a:buNone/>
            </a:pPr>
            <a:endParaRPr lang="he-IL" sz="2000" b="1" i="0" u="none" strike="noStrike" cap="none" dirty="0">
              <a:solidFill>
                <a:srgbClr val="232752"/>
              </a:solidFill>
              <a:latin typeface="Assistant" pitchFamily="2" charset="-79"/>
              <a:cs typeface="Assistant" pitchFamily="2" charset="-79"/>
              <a:sym typeface="Gisha"/>
            </a:endParaRPr>
          </a:p>
          <a:p>
            <a:pPr marL="457200" marR="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rial"/>
              <a:buAutoNum type="arabicPeriod"/>
            </a:pPr>
            <a:r>
              <a:rPr lang="he-IL" sz="2000" dirty="0">
                <a:solidFill>
                  <a:srgbClr val="232752"/>
                </a:solidFill>
                <a:latin typeface="Assistant SemiBold" pitchFamily="2" charset="-79"/>
                <a:cs typeface="Assistant SemiBold" pitchFamily="2" charset="-79"/>
                <a:sym typeface="Gisha"/>
              </a:rPr>
              <a:t>מספר כמו מספר סידורי – </a:t>
            </a:r>
            <a:r>
              <a:rPr lang="he-IL" sz="2000" u="sng" dirty="0">
                <a:solidFill>
                  <a:srgbClr val="00B0F0"/>
                </a:solidFill>
                <a:latin typeface="Assistant SemiBold" pitchFamily="2" charset="-79"/>
                <a:cs typeface="Assistant SemiBold" pitchFamily="2" charset="-79"/>
                <a:sym typeface="Gisha"/>
              </a:rPr>
              <a:t>עשוי</a:t>
            </a:r>
            <a:r>
              <a:rPr lang="he-IL" sz="2000" dirty="0">
                <a:solidFill>
                  <a:srgbClr val="232752"/>
                </a:solidFill>
                <a:latin typeface="Assistant SemiBold" pitchFamily="2" charset="-79"/>
                <a:cs typeface="Assistant SemiBold" pitchFamily="2" charset="-79"/>
                <a:sym typeface="Gisha"/>
              </a:rPr>
              <a:t> להיות תקין</a:t>
            </a:r>
          </a:p>
          <a:p>
            <a:pPr marL="457200" marR="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rial"/>
              <a:buAutoNum type="arabicPeriod"/>
            </a:pPr>
            <a:r>
              <a:rPr lang="he-IL" sz="2000" i="0" u="none" strike="noStrike" cap="none" dirty="0">
                <a:solidFill>
                  <a:srgbClr val="232752"/>
                </a:solidFill>
                <a:latin typeface="Assistant SemiBold" pitchFamily="2" charset="-79"/>
                <a:cs typeface="Assistant SemiBold" pitchFamily="2" charset="-79"/>
                <a:sym typeface="Gisha"/>
              </a:rPr>
              <a:t>אחוז </a:t>
            </a:r>
            <a:r>
              <a:rPr lang="he-IL" sz="2000" dirty="0">
                <a:solidFill>
                  <a:srgbClr val="232752"/>
                </a:solidFill>
                <a:latin typeface="Assistant SemiBold" pitchFamily="2" charset="-79"/>
                <a:cs typeface="Assistant SemiBold" pitchFamily="2" charset="-79"/>
                <a:sym typeface="Gisha"/>
              </a:rPr>
              <a:t>– </a:t>
            </a:r>
            <a:r>
              <a:rPr lang="he-IL" sz="2000" u="sng" dirty="0">
                <a:solidFill>
                  <a:srgbClr val="00B0F0"/>
                </a:solidFill>
                <a:latin typeface="Assistant SemiBold" pitchFamily="2" charset="-79"/>
                <a:cs typeface="Assistant SemiBold" pitchFamily="2" charset="-79"/>
                <a:sym typeface="Gisha"/>
              </a:rPr>
              <a:t>בטוח</a:t>
            </a:r>
            <a:r>
              <a:rPr lang="he-IL" sz="2000" dirty="0">
                <a:solidFill>
                  <a:srgbClr val="232752"/>
                </a:solidFill>
                <a:latin typeface="Assistant SemiBold" pitchFamily="2" charset="-79"/>
                <a:cs typeface="Assistant SemiBold" pitchFamily="2" charset="-79"/>
                <a:sym typeface="Gisha"/>
              </a:rPr>
              <a:t> לא תקין (בהנחה שמוגדר אחוז בין 0 ל-100)</a:t>
            </a:r>
            <a:endParaRPr sz="2000" i="0" u="none" strike="noStrike" cap="none" dirty="0">
              <a:solidFill>
                <a:srgbClr val="232752"/>
              </a:solidFill>
              <a:latin typeface="Assistant SemiBold" pitchFamily="2" charset="-79"/>
              <a:cs typeface="Assistant SemiBold" pitchFamily="2" charset="-79"/>
              <a:sym typeface="Arial"/>
            </a:endParaRPr>
          </a:p>
        </p:txBody>
      </p:sp>
      <p:sp>
        <p:nvSpPr>
          <p:cNvPr id="5" name="Google Shape;142;p5">
            <a:extLst>
              <a:ext uri="{FF2B5EF4-FFF2-40B4-BE49-F238E27FC236}">
                <a16:creationId xmlns:a16="http://schemas.microsoft.com/office/drawing/2014/main" id="{A6030AD7-7A95-48D7-AE9F-21334D51D814}"/>
              </a:ext>
            </a:extLst>
          </p:cNvPr>
          <p:cNvSpPr txBox="1"/>
          <p:nvPr/>
        </p:nvSpPr>
        <p:spPr>
          <a:xfrm>
            <a:off x="2072639" y="3986897"/>
            <a:ext cx="4122379" cy="566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</a:pPr>
            <a:r>
              <a:rPr lang="he-IL" sz="2200" b="1" dirty="0">
                <a:solidFill>
                  <a:srgbClr val="00B0F0"/>
                </a:solidFill>
                <a:latin typeface="Assistant" pitchFamily="2" charset="-79"/>
                <a:cs typeface="Assistant" pitchFamily="2" charset="-79"/>
                <a:sym typeface="Gisha"/>
              </a:rPr>
              <a:t>מידע נוסף חשוב על משמעות הנתון</a:t>
            </a:r>
          </a:p>
        </p:txBody>
      </p:sp>
    </p:spTree>
    <p:extLst>
      <p:ext uri="{BB962C8B-B14F-4D97-AF65-F5344CB8AC3E}">
        <p14:creationId xmlns:p14="http://schemas.microsoft.com/office/powerpoint/2010/main" val="2985453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9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2" name="Google Shape;71;p4">
            <a:extLst>
              <a:ext uri="{FF2B5EF4-FFF2-40B4-BE49-F238E27FC236}">
                <a16:creationId xmlns:a16="http://schemas.microsoft.com/office/drawing/2014/main" id="{3710566D-C931-40FB-98D4-4549E0B322E2}"/>
              </a:ext>
            </a:extLst>
          </p:cNvPr>
          <p:cNvSpPr txBox="1"/>
          <p:nvPr/>
        </p:nvSpPr>
        <p:spPr>
          <a:xfrm>
            <a:off x="6445592" y="514456"/>
            <a:ext cx="2271983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סוגי נתונים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4" name="Google Shape;84;p4" descr="Google Shape;60;p13">
            <a:extLst>
              <a:ext uri="{FF2B5EF4-FFF2-40B4-BE49-F238E27FC236}">
                <a16:creationId xmlns:a16="http://schemas.microsoft.com/office/drawing/2014/main" id="{2886E640-7FBC-4252-A95A-D25E726875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6433342" y="395600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גרפיקה 1">
            <a:extLst>
              <a:ext uri="{FF2B5EF4-FFF2-40B4-BE49-F238E27FC236}">
                <a16:creationId xmlns:a16="http://schemas.microsoft.com/office/drawing/2014/main" id="{61869747-7994-48ED-BCEB-4140148D8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52554" y="1391913"/>
            <a:ext cx="812208" cy="633522"/>
          </a:xfrm>
          <a:prstGeom prst="rect">
            <a:avLst/>
          </a:prstGeom>
        </p:spPr>
      </p:pic>
      <p:sp>
        <p:nvSpPr>
          <p:cNvPr id="20" name="Google Shape;173;p6">
            <a:extLst>
              <a:ext uri="{FF2B5EF4-FFF2-40B4-BE49-F238E27FC236}">
                <a16:creationId xmlns:a16="http://schemas.microsoft.com/office/drawing/2014/main" id="{1CE54B98-727E-4FA6-9597-16E0F0D9AA5D}"/>
              </a:ext>
            </a:extLst>
          </p:cNvPr>
          <p:cNvSpPr txBox="1"/>
          <p:nvPr/>
        </p:nvSpPr>
        <p:spPr>
          <a:xfrm>
            <a:off x="1287444" y="2025435"/>
            <a:ext cx="1368378" cy="49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תאריך </a:t>
            </a:r>
            <a:endParaRPr sz="1600" dirty="0">
              <a:solidFill>
                <a:srgbClr val="232752"/>
              </a:solidFill>
              <a:latin typeface="Assistant SemiBold" pitchFamily="2" charset="-79"/>
              <a:cs typeface="Assistant SemiBold" pitchFamily="2" charset="-79"/>
            </a:endParaRPr>
          </a:p>
          <a:p>
            <a:pPr marL="0" marR="0" lvl="0" indent="0" algn="ctr" rtl="1">
              <a:lnSpc>
                <a:spcPct val="110000"/>
              </a:lnSpc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he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(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מגוון פורמטים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)</a:t>
            </a:r>
            <a:endParaRPr sz="1600" b="0" i="0" u="none" strike="noStrike" cap="none" dirty="0">
              <a:solidFill>
                <a:srgbClr val="232752"/>
              </a:solidFill>
              <a:latin typeface="Assistant SemiBold" pitchFamily="2" charset="-79"/>
              <a:ea typeface="Calibri"/>
              <a:cs typeface="Assistant SemiBold" pitchFamily="2" charset="-79"/>
              <a:sym typeface="Calibri"/>
            </a:endParaRPr>
          </a:p>
        </p:txBody>
      </p:sp>
      <p:sp>
        <p:nvSpPr>
          <p:cNvPr id="21" name="Google Shape;176;p6">
            <a:extLst>
              <a:ext uri="{FF2B5EF4-FFF2-40B4-BE49-F238E27FC236}">
                <a16:creationId xmlns:a16="http://schemas.microsoft.com/office/drawing/2014/main" id="{750F037C-C0DF-4818-B801-ED890F86E9D1}"/>
              </a:ext>
            </a:extLst>
          </p:cNvPr>
          <p:cNvSpPr txBox="1"/>
          <p:nvPr/>
        </p:nvSpPr>
        <p:spPr>
          <a:xfrm>
            <a:off x="3587295" y="2025435"/>
            <a:ext cx="1741992" cy="49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שמי</a:t>
            </a:r>
            <a:r>
              <a:rPr lang="he-IL" sz="1600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מחרוזת </a:t>
            </a:r>
            <a:endParaRPr lang="he-IL" sz="1600" b="0" i="0" u="none" strike="noStrike" cap="none" dirty="0">
              <a:solidFill>
                <a:srgbClr val="232752"/>
              </a:solidFill>
              <a:latin typeface="Assistant SemiBold" pitchFamily="2" charset="-79"/>
              <a:ea typeface="Calibri"/>
              <a:cs typeface="Assistant SemiBold" pitchFamily="2" charset="-79"/>
              <a:sym typeface="Calibri"/>
            </a:endParaRPr>
          </a:p>
          <a:p>
            <a:pPr marL="0" marR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he-IL" sz="1600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(ע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ם וללא משמעות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)</a:t>
            </a:r>
            <a:endParaRPr sz="1600" b="0" i="0" u="none" strike="noStrike" cap="none" dirty="0">
              <a:solidFill>
                <a:srgbClr val="232752"/>
              </a:solidFill>
              <a:latin typeface="Assistant SemiBold" pitchFamily="2" charset="-79"/>
              <a:ea typeface="Calibri"/>
              <a:cs typeface="Assistant SemiBold" pitchFamily="2" charset="-79"/>
              <a:sym typeface="Calibri"/>
            </a:endParaRPr>
          </a:p>
        </p:txBody>
      </p:sp>
      <p:sp>
        <p:nvSpPr>
          <p:cNvPr id="22" name="Google Shape;179;p6">
            <a:extLst>
              <a:ext uri="{FF2B5EF4-FFF2-40B4-BE49-F238E27FC236}">
                <a16:creationId xmlns:a16="http://schemas.microsoft.com/office/drawing/2014/main" id="{717CB701-894A-4574-AE83-05B052B69BEC}"/>
              </a:ext>
            </a:extLst>
          </p:cNvPr>
          <p:cNvSpPr txBox="1"/>
          <p:nvPr/>
        </p:nvSpPr>
        <p:spPr>
          <a:xfrm>
            <a:off x="5982313" y="2025435"/>
            <a:ext cx="2152690" cy="54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מספר</a:t>
            </a:r>
            <a:endParaRPr sz="1600" dirty="0">
              <a:solidFill>
                <a:srgbClr val="232752"/>
              </a:solidFill>
              <a:latin typeface="Assistant SemiBold" pitchFamily="2" charset="-79"/>
              <a:cs typeface="Assistant SemiBold" pitchFamily="2" charset="-79"/>
            </a:endParaRPr>
          </a:p>
          <a:p>
            <a:pPr marL="0" marR="0" lvl="0" indent="0" algn="ctr" rtl="1">
              <a:lnSpc>
                <a:spcPct val="110000"/>
              </a:lnSpc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he-IL" sz="1600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(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שלם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ספרות אחרי הנקודה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)</a:t>
            </a:r>
            <a:endParaRPr sz="1600" b="0" i="0" u="none" strike="noStrike" cap="none" dirty="0">
              <a:solidFill>
                <a:srgbClr val="232752"/>
              </a:solidFill>
              <a:latin typeface="Assistant SemiBold" pitchFamily="2" charset="-79"/>
              <a:ea typeface="Calibri"/>
              <a:cs typeface="Assistant SemiBold" pitchFamily="2" charset="-79"/>
              <a:sym typeface="Calibri"/>
            </a:endParaRPr>
          </a:p>
        </p:txBody>
      </p: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ACE31738-D97C-4E06-83BC-A8C569C0FF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23118" y="3049415"/>
            <a:ext cx="471081" cy="592912"/>
          </a:xfrm>
          <a:prstGeom prst="rect">
            <a:avLst/>
          </a:prstGeom>
        </p:spPr>
      </p:pic>
      <p:pic>
        <p:nvPicPr>
          <p:cNvPr id="6" name="גרפיקה 5">
            <a:extLst>
              <a:ext uri="{FF2B5EF4-FFF2-40B4-BE49-F238E27FC236}">
                <a16:creationId xmlns:a16="http://schemas.microsoft.com/office/drawing/2014/main" id="{AA2B5624-C5B6-4F90-9451-1D5300F67C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92797" y="3032615"/>
            <a:ext cx="730988" cy="633523"/>
          </a:xfrm>
          <a:prstGeom prst="rect">
            <a:avLst/>
          </a:prstGeom>
        </p:spPr>
      </p:pic>
      <p:pic>
        <p:nvPicPr>
          <p:cNvPr id="7" name="גרפיקה 6">
            <a:extLst>
              <a:ext uri="{FF2B5EF4-FFF2-40B4-BE49-F238E27FC236}">
                <a16:creationId xmlns:a16="http://schemas.microsoft.com/office/drawing/2014/main" id="{D26CE2AB-2B31-4713-9143-8E1158213C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20041" y="3035975"/>
            <a:ext cx="462959" cy="625401"/>
          </a:xfrm>
          <a:prstGeom prst="rect">
            <a:avLst/>
          </a:prstGeom>
        </p:spPr>
      </p:pic>
      <p:sp>
        <p:nvSpPr>
          <p:cNvPr id="23" name="Google Shape;173;p6">
            <a:extLst>
              <a:ext uri="{FF2B5EF4-FFF2-40B4-BE49-F238E27FC236}">
                <a16:creationId xmlns:a16="http://schemas.microsoft.com/office/drawing/2014/main" id="{381DAC03-9DDD-4592-A4FB-DE494B64DF5D}"/>
              </a:ext>
            </a:extLst>
          </p:cNvPr>
          <p:cNvSpPr txBox="1"/>
          <p:nvPr/>
        </p:nvSpPr>
        <p:spPr>
          <a:xfrm>
            <a:off x="1264217" y="3684303"/>
            <a:ext cx="1368378" cy="49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he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בוליאני</a:t>
            </a:r>
          </a:p>
          <a:p>
            <a:pPr marL="0" marR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en-US" sz="1600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TRUE, FALSE</a:t>
            </a:r>
            <a:endParaRPr sz="1600" b="0" i="0" u="none" strike="noStrike" cap="none" dirty="0">
              <a:solidFill>
                <a:srgbClr val="232752"/>
              </a:solidFill>
              <a:latin typeface="Assistant SemiBold" pitchFamily="2" charset="-79"/>
              <a:ea typeface="Calibri"/>
              <a:cs typeface="Assistant SemiBold" pitchFamily="2" charset="-79"/>
              <a:sym typeface="Calibri"/>
            </a:endParaRPr>
          </a:p>
        </p:txBody>
      </p:sp>
      <p:sp>
        <p:nvSpPr>
          <p:cNvPr id="24" name="Google Shape;176;p6">
            <a:extLst>
              <a:ext uri="{FF2B5EF4-FFF2-40B4-BE49-F238E27FC236}">
                <a16:creationId xmlns:a16="http://schemas.microsoft.com/office/drawing/2014/main" id="{B748C598-9659-4FDF-95B2-766F18AC9C50}"/>
              </a:ext>
            </a:extLst>
          </p:cNvPr>
          <p:cNvSpPr txBox="1"/>
          <p:nvPr/>
        </p:nvSpPr>
        <p:spPr>
          <a:xfrm>
            <a:off x="3587295" y="3732855"/>
            <a:ext cx="1741992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he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ערך חסר / ריק</a:t>
            </a:r>
            <a:endParaRPr sz="1600" b="0" i="0" u="none" strike="noStrike" cap="none" dirty="0">
              <a:solidFill>
                <a:srgbClr val="232752"/>
              </a:solidFill>
              <a:latin typeface="Assistant SemiBold" pitchFamily="2" charset="-79"/>
              <a:ea typeface="Calibri"/>
              <a:cs typeface="Assistant SemiBold" pitchFamily="2" charset="-79"/>
              <a:sym typeface="Calibri"/>
            </a:endParaRPr>
          </a:p>
        </p:txBody>
      </p:sp>
      <p:sp>
        <p:nvSpPr>
          <p:cNvPr id="25" name="Google Shape;179;p6">
            <a:extLst>
              <a:ext uri="{FF2B5EF4-FFF2-40B4-BE49-F238E27FC236}">
                <a16:creationId xmlns:a16="http://schemas.microsoft.com/office/drawing/2014/main" id="{E48DA121-EEC3-41CC-B5D6-B401B4C04C36}"/>
              </a:ext>
            </a:extLst>
          </p:cNvPr>
          <p:cNvSpPr txBox="1"/>
          <p:nvPr/>
        </p:nvSpPr>
        <p:spPr>
          <a:xfrm>
            <a:off x="6511406" y="3732855"/>
            <a:ext cx="1094504" cy="38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he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אחוזים</a:t>
            </a:r>
            <a:endParaRPr sz="1600" b="0" i="0" u="none" strike="noStrike" cap="none" dirty="0">
              <a:solidFill>
                <a:srgbClr val="232752"/>
              </a:solidFill>
              <a:latin typeface="Assistant SemiBold" pitchFamily="2" charset="-79"/>
              <a:ea typeface="Calibri"/>
              <a:cs typeface="Assistant SemiBold" pitchFamily="2" charset="-79"/>
              <a:sym typeface="Calibri"/>
            </a:endParaRPr>
          </a:p>
        </p:txBody>
      </p:sp>
      <p:pic>
        <p:nvPicPr>
          <p:cNvPr id="18" name="גרפיקה 17">
            <a:extLst>
              <a:ext uri="{FF2B5EF4-FFF2-40B4-BE49-F238E27FC236}">
                <a16:creationId xmlns:a16="http://schemas.microsoft.com/office/drawing/2014/main" id="{E3EA011A-C551-478B-808E-18DFE1A91C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84344" y="1181768"/>
            <a:ext cx="730989" cy="706622"/>
          </a:xfrm>
          <a:prstGeom prst="rect">
            <a:avLst/>
          </a:prstGeom>
        </p:spPr>
      </p:pic>
      <p:pic>
        <p:nvPicPr>
          <p:cNvPr id="26" name="גרפיקה 25">
            <a:extLst>
              <a:ext uri="{FF2B5EF4-FFF2-40B4-BE49-F238E27FC236}">
                <a16:creationId xmlns:a16="http://schemas.microsoft.com/office/drawing/2014/main" id="{8832BB63-433A-424A-9EC6-1F880B971C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29779" y="1255381"/>
            <a:ext cx="695418" cy="63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4321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ערכת נושא Office">
    <a:dk1>
      <a:srgbClr val="000000"/>
    </a:dk1>
    <a:lt1>
      <a:srgbClr val="FFFFFF"/>
    </a:lt1>
    <a:dk2>
      <a:srgbClr val="A7A7A7"/>
    </a:dk2>
    <a:lt2>
      <a:srgbClr val="535353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1601</TotalTime>
  <Words>1669</Words>
  <Application>Microsoft Office PowerPoint</Application>
  <PresentationFormat>‫הצגה על המסך (16:9)</PresentationFormat>
  <Paragraphs>288</Paragraphs>
  <Slides>20</Slides>
  <Notes>20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8" baseType="lpstr">
      <vt:lpstr>Calibri</vt:lpstr>
      <vt:lpstr>Arial</vt:lpstr>
      <vt:lpstr>Assistant SemiBold</vt:lpstr>
      <vt:lpstr>Assistant</vt:lpstr>
      <vt:lpstr>Gisha</vt:lpstr>
      <vt:lpstr>Assistant ExtraBold</vt:lpstr>
      <vt:lpstr>Quattrocento Sans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Shiran Waldman</dc:creator>
  <cp:lastModifiedBy>ציפי לנקין</cp:lastModifiedBy>
  <cp:revision>91</cp:revision>
  <dcterms:modified xsi:type="dcterms:W3CDTF">2023-08-21T11:32:34Z</dcterms:modified>
</cp:coreProperties>
</file>