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7.xml"/>
  <Override ContentType="application/vnd.openxmlformats-officedocument.drawingml.chart+xml" PartName="/ppt/charts/chart5.xml"/>
  <Override ContentType="application/vnd.openxmlformats-officedocument.drawingml.chart+xml" PartName="/ppt/charts/chart4.xml"/>
  <Override ContentType="application/vnd.openxmlformats-officedocument.drawingml.chart+xml" PartName="/ppt/charts/chart6.xml"/>
  <Override ContentType="application/vnd.openxmlformats-officedocument.drawingml.chart+xml" PartName="/ppt/charts/chart1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Assistant Medium"/>
      <p:regular r:id="rId16"/>
      <p:bold r:id="rId17"/>
    </p:embeddedFont>
    <p:embeddedFont>
      <p:font typeface="Assistant SemiBold"/>
      <p:regular r:id="rId18"/>
      <p:bold r:id="rId19"/>
    </p:embeddedFont>
    <p:embeddedFont>
      <p:font typeface="Assistant"/>
      <p:regular r:id="rId20"/>
      <p:bold r:id="rId21"/>
    </p:embeddedFont>
    <p:embeddedFont>
      <p:font typeface="Quattrocento Sans"/>
      <p:regular r:id="rId22"/>
      <p:bold r:id="rId23"/>
      <p:italic r:id="rId24"/>
      <p:boldItalic r:id="rId25"/>
    </p:embeddedFont>
    <p:embeddedFont>
      <p:font typeface="Assistant ExtraBold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7" roundtripDataSignature="AMtx7mgV78ilENwNr7kszO1meFZ/XcAP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ssistant-regular.fntdata"/><Relationship Id="rId22" Type="http://schemas.openxmlformats.org/officeDocument/2006/relationships/font" Target="fonts/QuattrocentoSans-regular.fntdata"/><Relationship Id="rId21" Type="http://schemas.openxmlformats.org/officeDocument/2006/relationships/font" Target="fonts/Assistant-bold.fntdata"/><Relationship Id="rId24" Type="http://schemas.openxmlformats.org/officeDocument/2006/relationships/font" Target="fonts/QuattrocentoSans-italic.fntdata"/><Relationship Id="rId23" Type="http://schemas.openxmlformats.org/officeDocument/2006/relationships/font" Target="fonts/QuattrocentoSans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AssistantExtraBold-bold.fntdata"/><Relationship Id="rId25" Type="http://schemas.openxmlformats.org/officeDocument/2006/relationships/font" Target="fonts/QuattrocentoSans-boldItalic.fntdata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AssistantMedium-bold.fntdata"/><Relationship Id="rId16" Type="http://schemas.openxmlformats.org/officeDocument/2006/relationships/font" Target="fonts/AssistantMedium-regular.fntdata"/><Relationship Id="rId19" Type="http://schemas.openxmlformats.org/officeDocument/2006/relationships/font" Target="fonts/AssistantSemiBold-bold.fntdata"/><Relationship Id="rId18" Type="http://schemas.openxmlformats.org/officeDocument/2006/relationships/font" Target="fonts/AssistantSemiBold-regular.fntdata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oleObject" Target="file:///C:\Users\Asaf\AppData\Roaming\Microsoft\Excel\&#1495;&#1500;&#1493;&#1511;&#1514;%20&#1508;&#1497;&#1514;&#1493;&#1495;%20(version%201).xlsb" TargetMode="External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oleObject" Target="file:///C:\Users\Asaf\AppData\Roaming\Microsoft\Excel\&#1495;&#1500;&#1493;&#1511;&#1514;%20&#1508;&#1497;&#1514;&#1493;&#1495;%20(version%201).xlsb" TargetMode="External"/></Relationships>
</file>

<file path=ppt/charts/_rels/chart3.xml.rels><?xml version="1.0" encoding="UTF-8" standalone="yes"?><Relationships xmlns="http://schemas.openxmlformats.org/package/2006/relationships"><Relationship Id="rId1" Type="http://schemas.openxmlformats.org/officeDocument/2006/relationships/oleObject" Target="file:///C:\Users\Asaf\AppData\Roaming\Microsoft\Excel\&#1495;&#1500;&#1493;&#1511;&#1514;%20&#1508;&#1497;&#1514;&#1493;&#1495;%20(version%201).xlsb" TargetMode="External"/></Relationships>
</file>

<file path=ppt/charts/_rels/chart4.xml.rels><?xml version="1.0" encoding="UTF-8" standalone="yes"?><Relationships xmlns="http://schemas.openxmlformats.org/package/2006/relationships"><Relationship Id="rId1" Type="http://schemas.openxmlformats.org/officeDocument/2006/relationships/oleObject" Target="file:///C:\Users\Asaf\AppData\Roaming\Microsoft\Excel\&#1495;&#1500;&#1493;&#1511;&#1514;%20&#1508;&#1497;&#1514;&#1493;&#1495;%20(version%201).xlsb" TargetMode="External"/></Relationships>
</file>

<file path=ppt/charts/_rels/chart5.xml.rels><?xml version="1.0" encoding="UTF-8" standalone="yes"?><Relationships xmlns="http://schemas.openxmlformats.org/package/2006/relationships"><Relationship Id="rId1" Type="http://schemas.openxmlformats.org/officeDocument/2006/relationships/oleObject" Target="file:///C:\Users\Asaf\AppData\Roaming\Microsoft\Excel\&#1495;&#1500;&#1493;&#1511;&#1514;%20&#1508;&#1497;&#1514;&#1493;&#1495;%20(version%201).xlsb" TargetMode="External"/></Relationships>
</file>

<file path=ppt/charts/_rels/chart6.xml.rels><?xml version="1.0" encoding="UTF-8" standalone="yes"?><Relationships xmlns="http://schemas.openxmlformats.org/package/2006/relationships"><Relationship Id="rId1" Type="http://schemas.openxmlformats.org/officeDocument/2006/relationships/oleObject" Target="file:///C:\Users\Asaf\AppData\Roaming\Microsoft\Excel\&#1495;&#1500;&#1493;&#1511;&#1514;%20&#1508;&#1497;&#1514;&#1493;&#1495;%20(version%201).xlsb" TargetMode="External"/></Relationships>
</file>

<file path=ppt/charts/_rels/chart7.xml.rels><?xml version="1.0" encoding="UTF-8" standalone="yes"?><Relationships xmlns="http://schemas.openxmlformats.org/package/2006/relationships"><Relationship Id="rId1" Type="http://schemas.openxmlformats.org/officeDocument/2006/relationships/oleObject" Target="file:///C:\Users\Asaf\AppData\Roaming\Microsoft\Excel\&#1495;&#1500;&#1493;&#1511;&#1514;%20&#1508;&#1497;&#1514;&#1493;&#1495;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גיליון2!$J$126</c:f>
              <c:strCache>
                <c:ptCount val="1"/>
                <c:pt idx="0">
                  <c:v>כמות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גיליון2!$I$127:$I$137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גיליון2!$J$127:$J$137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7D-4DA5-9CB2-506B536A8A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4076319"/>
        <c:axId val="1774075487"/>
      </c:barChart>
      <c:catAx>
        <c:axId val="177407631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numCol="1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774075487"/>
        <c:crosses val="autoZero"/>
        <c:auto val="1"/>
        <c:lblAlgn val="ctr"/>
        <c:lblOffset val="100"/>
        <c:noMultiLvlLbl val="0"/>
      </c:catAx>
      <c:valAx>
        <c:axId val="1774075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numCol="1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7740763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numCol="1"/>
    <a:lstStyle/>
    <a:p>
      <a:pPr>
        <a:defRPr/>
      </a:pPr>
      <a:endParaRPr lang="he-I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גיליון2!$J$126</c:f>
              <c:strCache>
                <c:ptCount val="1"/>
                <c:pt idx="0">
                  <c:v>כמות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גיליון2!$I$127:$I$137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גיליון2!$J$127:$J$137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7D-4DA5-9CB2-506B536A8A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4076319"/>
        <c:axId val="1774075487"/>
      </c:barChart>
      <c:catAx>
        <c:axId val="177407631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numCol="1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774075487"/>
        <c:crosses val="autoZero"/>
        <c:auto val="1"/>
        <c:lblAlgn val="ctr"/>
        <c:lblOffset val="100"/>
        <c:noMultiLvlLbl val="0"/>
      </c:catAx>
      <c:valAx>
        <c:axId val="1774075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numCol="1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7740763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numCol="1"/>
    <a:lstStyle/>
    <a:p>
      <a:pPr>
        <a:defRPr/>
      </a:pPr>
      <a:endParaRPr lang="he-I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גיליון2!$J$126</c:f>
              <c:strCache>
                <c:ptCount val="1"/>
                <c:pt idx="0">
                  <c:v>כמות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גיליון2!$I$127:$I$137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גיליון2!$J$127:$J$137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7D-4DA5-9CB2-506B536A8A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4076319"/>
        <c:axId val="1774075487"/>
      </c:barChart>
      <c:catAx>
        <c:axId val="177407631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numCol="1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774075487"/>
        <c:crosses val="autoZero"/>
        <c:auto val="1"/>
        <c:lblAlgn val="ctr"/>
        <c:lblOffset val="100"/>
        <c:noMultiLvlLbl val="0"/>
      </c:catAx>
      <c:valAx>
        <c:axId val="1774075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numCol="1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7740763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numCol="1"/>
    <a:lstStyle/>
    <a:p>
      <a:pPr>
        <a:defRPr/>
      </a:pPr>
      <a:endParaRPr lang="he-I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גיליון2!$J$126</c:f>
              <c:strCache>
                <c:ptCount val="1"/>
                <c:pt idx="0">
                  <c:v>כמות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גיליון2!$I$127:$I$137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גיליון2!$J$127:$J$137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7D-4DA5-9CB2-506B536A8A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4076319"/>
        <c:axId val="1774075487"/>
      </c:barChart>
      <c:catAx>
        <c:axId val="177407631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numCol="1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774075487"/>
        <c:crosses val="autoZero"/>
        <c:auto val="1"/>
        <c:lblAlgn val="ctr"/>
        <c:lblOffset val="100"/>
        <c:noMultiLvlLbl val="0"/>
      </c:catAx>
      <c:valAx>
        <c:axId val="1774075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numCol="1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7740763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numCol="1"/>
    <a:lstStyle/>
    <a:p>
      <a:pPr>
        <a:defRPr/>
      </a:pPr>
      <a:endParaRPr lang="he-I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גיליון2!$J$126</c:f>
              <c:strCache>
                <c:ptCount val="1"/>
                <c:pt idx="0">
                  <c:v>כמות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גיליון2!$I$127:$I$137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גיליון2!$J$127:$J$137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7D-4DA5-9CB2-506B536A8A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4076319"/>
        <c:axId val="1774075487"/>
      </c:barChart>
      <c:catAx>
        <c:axId val="177407631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numCol="1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774075487"/>
        <c:crosses val="autoZero"/>
        <c:auto val="1"/>
        <c:lblAlgn val="ctr"/>
        <c:lblOffset val="100"/>
        <c:noMultiLvlLbl val="0"/>
      </c:catAx>
      <c:valAx>
        <c:axId val="1774075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numCol="1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7740763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numCol="1"/>
    <a:lstStyle/>
    <a:p>
      <a:pPr>
        <a:defRPr/>
      </a:pPr>
      <a:endParaRPr lang="he-I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גיליון2!$J$126</c:f>
              <c:strCache>
                <c:ptCount val="1"/>
                <c:pt idx="0">
                  <c:v>כמות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גיליון2!$I$127:$I$137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גיליון2!$J$127:$J$137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7D-4DA5-9CB2-506B536A8A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4076319"/>
        <c:axId val="1774075487"/>
      </c:barChart>
      <c:catAx>
        <c:axId val="17740763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74075487"/>
        <c:crosses val="autoZero"/>
        <c:auto val="1"/>
        <c:lblAlgn val="ctr"/>
        <c:lblOffset val="100"/>
        <c:noMultiLvlLbl val="0"/>
      </c:catAx>
      <c:valAx>
        <c:axId val="1774075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numCol="1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774076319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numCol="1"/>
    <a:lstStyle/>
    <a:p>
      <a:pPr>
        <a:defRPr/>
      </a:pPr>
      <a:endParaRPr lang="he-I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גיליון2!$J$126</c:f>
              <c:strCache>
                <c:ptCount val="1"/>
                <c:pt idx="0">
                  <c:v>כמות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גיליון2!$I$127:$I$137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גיליון2!$J$127:$J$137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7D-4DA5-9CB2-506B536A8A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4076319"/>
        <c:axId val="1774075487"/>
      </c:barChart>
      <c:catAx>
        <c:axId val="17740763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74075487"/>
        <c:crosses val="autoZero"/>
        <c:auto val="1"/>
        <c:lblAlgn val="ctr"/>
        <c:lblOffset val="100"/>
        <c:noMultiLvlLbl val="0"/>
      </c:catAx>
      <c:valAx>
        <c:axId val="1774075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numCol="1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774076319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numCol="1"/>
    <a:lstStyle/>
    <a:p>
      <a:pPr>
        <a:defRPr/>
      </a:pPr>
      <a:endParaRPr lang="he-IL"/>
    </a:p>
  </c:txPr>
  <c:externalData r:id="rId1">
    <c:autoUpdate val="0"/>
  </c:externalData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" name="Google Shape;2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9a9836952c_0_7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סיכום שלושת סוגי ההתפלגויות שדיברנו עליהם בשיעור זה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g19a9836952c_0_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יש לבצע את התרגילים בחוברת האקסל "סוגי התפלגויות - תרגול"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9a9836952c_0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lang="en-US" sz="900">
                <a:latin typeface="Quattrocento Sans"/>
                <a:ea typeface="Quattrocento Sans"/>
                <a:cs typeface="Quattrocento Sans"/>
                <a:sym typeface="Quattrocento Sans"/>
              </a:rPr>
              <a:t>נצפה בסרט בנושא סוגי התפלגויות מאתר המגמה: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lang="en-US" sz="900">
                <a:latin typeface="Quattrocento Sans"/>
                <a:ea typeface="Quattrocento Sans"/>
                <a:cs typeface="Quattrocento Sans"/>
                <a:sym typeface="Quattrocento Sans"/>
              </a:rPr>
              <a:t>https://pop.education.gov.il/sherutey-tiksuv-bachinuch/vod-broadcasts/realtime-vod-10-12-2020/digital-information-10th-grade-14232/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" name="Google Shape;36;g19a9836952c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9a9836952c_0_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לאחר הצפייה בסרטון סוגי התפלגויות נעמיק בנושא ההתפלגות הנורמלית (פעמונית סימטרית).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הסיבה לכך היא שההתפלגות הנורמלית היא ההתפלגות הכי נפוצה בניתוח נתונים. 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יש מקרים רבים ותופעות שהערכים בהם מתפלגים באופן זה שבו רוב הערכים מפוזרים קרוב מאוד למרכז ומעט ערכים מפזורים בקצוות.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לכן ההתפלגות נקראת נורמלית, שכן "התנהגות" ההתפלגות של הערכים היא נורמלית ונפוצה.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 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" name="Google Shape;44;g19a9836952c_0_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דוגמה למשתנה המתפלג נורמלי – ברוב ימי השנה הטמפרטורה בתל אביב תהיה בממוצע סביב 15 עד 35 מעלות (הימים הנורמליים). 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לעומת זאת, יהיו ימים מעטים יחסית עם עומסי חום כבדים שבהם הממוצע יהיה מעל 35 מעלות וימים קרים מאוד שבהם הממוצע יהיה מתחת ל-15 מעלות.</a:t>
            </a:r>
            <a:endParaRPr/>
          </a:p>
        </p:txBody>
      </p:sp>
      <p:sp>
        <p:nvSpPr>
          <p:cNvPr id="54" name="Google Shape;5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דוגמה נוספת למשתנה שמתפלג נורמלי – רוב בני האדם הבגירים מתנשאים בממוצע לגובה שבין 1.50 מ' לבין  1.90 מ'.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יש מיעוט שגובהו בממוצע נמוך מ-1.50 מ' וישנו מיעוט נוסף שגובהו הממוצע מעל 1.90 מ'.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דוגמה נוספת ונפלאה להתפלגות הסימטרית בטבע ניתן למצוא: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https://upload.wikimedia.org/wikipedia/commons/d/dc/Galton_box.webm</a:t>
            </a:r>
            <a:endParaRPr/>
          </a:p>
        </p:txBody>
      </p:sp>
      <p:sp>
        <p:nvSpPr>
          <p:cNvPr id="65" name="Google Shape;6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כעת נעמיק עוד בסוגי התפלגויות ונלמד על שלושה סוגים של התפלגויות חשובות:</a:t>
            </a:r>
            <a:endParaRPr/>
          </a:p>
          <a:p>
            <a:pPr indent="-228600" lvl="0" marL="228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סימטרית.</a:t>
            </a:r>
            <a:endParaRPr/>
          </a:p>
          <a:p>
            <a:pPr indent="-228600" lvl="0" marL="228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א-סימטרית בעלת זנב ימני (נקראת גם חיובית).</a:t>
            </a:r>
            <a:endParaRPr/>
          </a:p>
          <a:p>
            <a:pPr indent="-228600" lvl="0" marL="228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א-סימטרית בעלת זנב שמאלי (נקראת גם שלילית).</a:t>
            </a:r>
            <a:endParaRPr/>
          </a:p>
          <a:p>
            <a:pPr indent="-152400" lvl="0" marL="228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התפלגות סימטרית נקראת כך מפני ששני צדדיה סימטריים.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במצב זה קורה דבר חשוב – החציון שווה לממוצע ושווה לשכיח. כלל מדדי המרכז שווים.</a:t>
            </a:r>
            <a:endParaRPr/>
          </a:p>
        </p:txBody>
      </p:sp>
      <p:sp>
        <p:nvSpPr>
          <p:cNvPr id="76" name="Google Shape;76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כעת נעמיק עוד בסוגי התפלגויות ונלמד על שלושה סוגים של התפלגויות חשובות:</a:t>
            </a:r>
            <a:endParaRPr/>
          </a:p>
          <a:p>
            <a:pPr indent="-228600" lvl="0" marL="228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סימטרית.</a:t>
            </a:r>
            <a:endParaRPr/>
          </a:p>
          <a:p>
            <a:pPr indent="-228600" lvl="0" marL="228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א-סימטרית בעלת זנב ימני (נקראת גם חיובית).</a:t>
            </a:r>
            <a:endParaRPr/>
          </a:p>
          <a:p>
            <a:pPr indent="-228600" lvl="0" marL="228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א-סימטרית בעלת זנב שמאלי (נקראת גם שלילית).</a:t>
            </a:r>
            <a:endParaRPr/>
          </a:p>
          <a:p>
            <a:pPr indent="-152400" lvl="0" marL="228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התפלגות סימטרית נקראת כך מפני ששני צדדיה סימטריים.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במצב זה קורה דבר חשוב – החציון שווה לממוצע ושווה לשכיח. כלל מדדי המרכז שווים.</a:t>
            </a:r>
            <a:endParaRPr/>
          </a:p>
        </p:txBody>
      </p:sp>
      <p:sp>
        <p:nvSpPr>
          <p:cNvPr id="88" name="Google Shape;88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יכולה להיות גם התפלגות שאיננה סימטרית.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נראה דוגמה להתפלגות שאיננה סימטרית בעלת זנב ימני (נקראת גם חיובית בגלל הזנב המתארך בכיוון החיובי של ציר ה-X).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הזנב הימני ארוך ובולט, ובמצב זה רוב הערכים של המשתנה מתכנסים בצד שמאל של הגרף ומעט ערכים מפוזרים על גבי הזנב הימני הארוך.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מדדי המרכז במצב זה: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השכיח קטן מהחציון. החציון קטן מהממוצע, שמושפע מאוד מהערכים הקיצוניים שבזנב הימני המושכים אותו ימינה.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דוגמה טובה להתפלגות זו היא התפלגות השכר בארץ. ההכנסות הגבוהות מושכות את הממוצע למעלה, ולכן הממוצע לא משקף תמונה מספיק טובה כמו החציון (ראינו זאת בשיעור על המדד המרכזי ממוצע).</a:t>
            </a:r>
            <a:endParaRPr/>
          </a:p>
        </p:txBody>
      </p:sp>
      <p:sp>
        <p:nvSpPr>
          <p:cNvPr id="100" name="Google Shape;100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הסוג השלישי הוא התפלגות א-סימטרית בעלת זנב שמאלי. התפלגות זו מתנהגת כראי להתפלגות א-סימטרית בעלת זנב ימני  (נקראת גם שלילית בגלל הזנב המתארך בכיוון השלילי של ציר ה-X).</a:t>
            </a:r>
            <a:endParaRPr/>
          </a:p>
        </p:txBody>
      </p:sp>
      <p:sp>
        <p:nvSpPr>
          <p:cNvPr id="118" name="Google Shape;118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7;p1" id="10" name="Google Shape;10;p14"/>
          <p:cNvPicPr preferRelativeResize="0"/>
          <p:nvPr/>
        </p:nvPicPr>
        <p:blipFill rotWithShape="1">
          <a:blip r:embed="rId2">
            <a:alphaModFix/>
          </a:blip>
          <a:srcRect b="25722" l="4362" r="4569" t="19277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4"/>
          <p:cNvSpPr/>
          <p:nvPr/>
        </p:nvSpPr>
        <p:spPr>
          <a:xfrm>
            <a:off x="-1" y="5051375"/>
            <a:ext cx="9144002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4"/>
          <p:cNvSpPr/>
          <p:nvPr/>
        </p:nvSpPr>
        <p:spPr>
          <a:xfrm>
            <a:off x="-2700" y="2696"/>
            <a:ext cx="3561603" cy="19950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135;p15" id="13" name="Google Shape;1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4"/>
          <p:cNvSpPr txBox="1"/>
          <p:nvPr/>
        </p:nvSpPr>
        <p:spPr>
          <a:xfrm>
            <a:off x="7137317" y="56673"/>
            <a:ext cx="1879738" cy="3987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 ExtraBold"/>
              <a:buNone/>
            </a:pPr>
            <a:r>
              <a:rPr b="0" i="0" lang="en-US" sz="13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סוגי התפלגויות</a:t>
            </a:r>
            <a:endParaRPr b="0" i="0" sz="1200" u="none" cap="none" strike="noStrike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14"/>
          <p:cNvCxnSpPr/>
          <p:nvPr/>
        </p:nvCxnSpPr>
        <p:spPr>
          <a:xfrm>
            <a:off x="7915901" y="445209"/>
            <a:ext cx="1032724" cy="0"/>
          </a:xfrm>
          <a:prstGeom prst="straightConnector1">
            <a:avLst/>
          </a:prstGeom>
          <a:noFill/>
          <a:ln cap="flat" cmpd="sng" w="9525">
            <a:solidFill>
              <a:srgbClr val="918D8E"/>
            </a:solidFill>
            <a:prstDash val="dot"/>
            <a:round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/>
          <p:nvPr/>
        </p:nvSpPr>
        <p:spPr>
          <a:xfrm>
            <a:off x="0" y="5051375"/>
            <a:ext cx="9144000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5"/>
          <p:cNvSpPr/>
          <p:nvPr/>
        </p:nvSpPr>
        <p:spPr>
          <a:xfrm>
            <a:off x="-2699" y="2696"/>
            <a:ext cx="3561602" cy="19950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5"/>
          <p:cNvSpPr txBox="1"/>
          <p:nvPr/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descr="Google Shape;7;p1" id="21" name="Google Shape;21;p15"/>
          <p:cNvPicPr preferRelativeResize="0"/>
          <p:nvPr/>
        </p:nvPicPr>
        <p:blipFill rotWithShape="1">
          <a:blip r:embed="rId2">
            <a:alphaModFix/>
          </a:blip>
          <a:srcRect b="25722" l="4362" r="4569" t="19277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35;p15" id="22" name="Google Shape;2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628650" y="1369218"/>
            <a:ext cx="7886700" cy="32635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355600" lvl="0" marL="4572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2" type="sldNum"/>
          </p:nvPr>
        </p:nvSpPr>
        <p:spPr>
          <a:xfrm>
            <a:off x="628650" y="4812657"/>
            <a:ext cx="197143" cy="18305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chart" Target="../charts/chart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chart" Target="../charts/chart2.xml"/><Relationship Id="rId5" Type="http://schemas.openxmlformats.org/officeDocument/2006/relationships/image" Target="../media/image4.jpg"/><Relationship Id="rId6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chart" Target="../charts/chart3.xml"/><Relationship Id="rId5" Type="http://schemas.openxmlformats.org/officeDocument/2006/relationships/image" Target="../media/image9.jpg"/><Relationship Id="rId6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chart" Target="../charts/chart4.xml"/><Relationship Id="rId5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chart" Target="../charts/chart5.xml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chart" Target="../charts/chart6.xml"/><Relationship Id="rId5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chart" Target="../charts/chart7.xml"/><Relationship Id="rId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55;p13" id="27" name="Google Shape;27;p1"/>
          <p:cNvPicPr preferRelativeResize="0"/>
          <p:nvPr/>
        </p:nvPicPr>
        <p:blipFill rotWithShape="1">
          <a:blip r:embed="rId3">
            <a:alphaModFix/>
          </a:blip>
          <a:srcRect b="25722" l="4362" r="4571" t="19277"/>
          <a:stretch/>
        </p:blipFill>
        <p:spPr>
          <a:xfrm>
            <a:off x="6779769" y="477672"/>
            <a:ext cx="1666303" cy="10063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60;p13" id="28" name="Google Shape;2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173668">
            <a:off x="5649963" y="1530371"/>
            <a:ext cx="302879" cy="6684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"/>
          <p:cNvSpPr txBox="1"/>
          <p:nvPr/>
        </p:nvSpPr>
        <p:spPr>
          <a:xfrm>
            <a:off x="5354796" y="2036447"/>
            <a:ext cx="3091276" cy="1279649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3600"/>
              <a:buFont typeface="Assistant ExtraBold"/>
              <a:buNone/>
            </a:pPr>
            <a:r>
              <a:rPr b="0" i="0" lang="en-US" sz="36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סוגי</a:t>
            </a:r>
            <a:br>
              <a:rPr b="0" i="0" lang="en-US" sz="36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b="0" i="0" lang="en-US" sz="3600" u="none" cap="none" strike="noStrike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התפלגויות</a:t>
            </a:r>
            <a:endParaRPr b="0" i="0" sz="1200" u="none" cap="none" strike="noStrike">
              <a:solidFill>
                <a:srgbClr val="00ACE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"/>
          <p:cNvSpPr/>
          <p:nvPr/>
        </p:nvSpPr>
        <p:spPr>
          <a:xfrm>
            <a:off x="34755" y="4400441"/>
            <a:ext cx="8937972" cy="6219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62;p13" id="31" name="Google Shape;3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2133876">
            <a:off x="7680410" y="3831199"/>
            <a:ext cx="837786" cy="5007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2" id="32" name="Google Shape;3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4150" y="618311"/>
            <a:ext cx="4929357" cy="377533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"/>
          <p:cNvSpPr/>
          <p:nvPr/>
        </p:nvSpPr>
        <p:spPr>
          <a:xfrm>
            <a:off x="7450453" y="33410"/>
            <a:ext cx="1585291" cy="5157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9a9836952c_0_73"/>
          <p:cNvSpPr txBox="1"/>
          <p:nvPr>
            <p:ph idx="12" type="sldNum"/>
          </p:nvPr>
        </p:nvSpPr>
        <p:spPr>
          <a:xfrm>
            <a:off x="159149" y="4553075"/>
            <a:ext cx="3528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39" name="Google Shape;139;g19a9836952c_0_73"/>
          <p:cNvSpPr txBox="1"/>
          <p:nvPr/>
        </p:nvSpPr>
        <p:spPr>
          <a:xfrm>
            <a:off x="6085201" y="514450"/>
            <a:ext cx="2632200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en-US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סיכום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62;p13" id="140" name="Google Shape;140;g19a9836952c_0_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133857">
            <a:off x="5329343" y="255851"/>
            <a:ext cx="840544" cy="50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19a9836952c_0_73"/>
          <p:cNvSpPr/>
          <p:nvPr/>
        </p:nvSpPr>
        <p:spPr>
          <a:xfrm>
            <a:off x="6462961" y="1376396"/>
            <a:ext cx="429900" cy="429900"/>
          </a:xfrm>
          <a:prstGeom prst="ellipse">
            <a:avLst/>
          </a:prstGeom>
          <a:noFill/>
          <a:ln cap="flat" cmpd="sng" w="9525">
            <a:solidFill>
              <a:srgbClr val="FFC9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19a9836952c_0_73"/>
          <p:cNvSpPr/>
          <p:nvPr/>
        </p:nvSpPr>
        <p:spPr>
          <a:xfrm>
            <a:off x="5451208" y="1591346"/>
            <a:ext cx="333950" cy="2487300"/>
          </a:xfrm>
          <a:custGeom>
            <a:rect b="b" l="l" r="r" t="t"/>
            <a:pathLst>
              <a:path extrusionOk="0" h="99492" w="13358">
                <a:moveTo>
                  <a:pt x="10901" y="0"/>
                </a:moveTo>
                <a:cubicBezTo>
                  <a:pt x="9093" y="8598"/>
                  <a:pt x="-358" y="35006"/>
                  <a:pt x="51" y="51588"/>
                </a:cubicBezTo>
                <a:cubicBezTo>
                  <a:pt x="461" y="68170"/>
                  <a:pt x="11140" y="91508"/>
                  <a:pt x="13358" y="99492"/>
                </a:cubicBezTo>
              </a:path>
            </a:pathLst>
          </a:custGeom>
          <a:noFill/>
          <a:ln cap="flat" cmpd="sng" w="28575">
            <a:solidFill>
              <a:srgbClr val="2327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19a9836952c_0_73"/>
          <p:cNvSpPr/>
          <p:nvPr/>
        </p:nvSpPr>
        <p:spPr>
          <a:xfrm flipH="1">
            <a:off x="3463455" y="1591346"/>
            <a:ext cx="333950" cy="2487300"/>
          </a:xfrm>
          <a:custGeom>
            <a:rect b="b" l="l" r="r" t="t"/>
            <a:pathLst>
              <a:path extrusionOk="0" h="99492" w="13358">
                <a:moveTo>
                  <a:pt x="10901" y="0"/>
                </a:moveTo>
                <a:cubicBezTo>
                  <a:pt x="9093" y="8598"/>
                  <a:pt x="-358" y="35006"/>
                  <a:pt x="51" y="51588"/>
                </a:cubicBezTo>
                <a:cubicBezTo>
                  <a:pt x="461" y="68170"/>
                  <a:pt x="11140" y="91508"/>
                  <a:pt x="13358" y="99492"/>
                </a:cubicBezTo>
              </a:path>
            </a:pathLst>
          </a:custGeom>
          <a:noFill/>
          <a:ln cap="flat" cmpd="sng" w="28575">
            <a:solidFill>
              <a:srgbClr val="2327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19a9836952c_0_73"/>
          <p:cNvSpPr txBox="1"/>
          <p:nvPr/>
        </p:nvSpPr>
        <p:spPr>
          <a:xfrm>
            <a:off x="5783306" y="1871616"/>
            <a:ext cx="1789210" cy="66935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b="0" i="0" lang="en-US" sz="15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התפלגות א-סימטרית</a:t>
            </a:r>
            <a:endParaRPr/>
          </a:p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b="0" i="0" lang="en-US" sz="1500" u="none" cap="none" strike="noStrike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ימנית</a:t>
            </a:r>
            <a:endParaRPr/>
          </a:p>
        </p:txBody>
      </p:sp>
      <p:sp>
        <p:nvSpPr>
          <p:cNvPr id="145" name="Google Shape;145;g19a9836952c_0_73"/>
          <p:cNvSpPr txBox="1"/>
          <p:nvPr/>
        </p:nvSpPr>
        <p:spPr>
          <a:xfrm>
            <a:off x="3861174" y="1871616"/>
            <a:ext cx="1610700" cy="66935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b="0" i="0" lang="en-US" sz="15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התפלגות</a:t>
            </a:r>
            <a:endParaRPr b="0" i="0" sz="1500" u="none" cap="none" strike="noStrike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b="0" i="0" lang="en-US" sz="1500" u="none" cap="none" strike="noStrike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סימטרית</a:t>
            </a:r>
            <a:endParaRPr b="0" i="0" sz="1500" u="none" cap="none" strike="noStrike">
              <a:solidFill>
                <a:srgbClr val="00ACE6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46" name="Google Shape;146;g19a9836952c_0_73"/>
          <p:cNvSpPr txBox="1"/>
          <p:nvPr/>
        </p:nvSpPr>
        <p:spPr>
          <a:xfrm>
            <a:off x="1721244" y="1871616"/>
            <a:ext cx="1804220" cy="66935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b="0" i="0" lang="en-US" sz="15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התפלגות א-סימטרית</a:t>
            </a:r>
            <a:endParaRPr b="0" i="0" sz="1500" u="none" cap="none" strike="noStrike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b="0" i="0" lang="en-US" sz="1500" u="none" cap="none" strike="noStrike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שמאלית</a:t>
            </a:r>
            <a:endParaRPr b="0" i="0" sz="1500" u="none" cap="none" strike="noStrike">
              <a:solidFill>
                <a:srgbClr val="00ACE6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47" name="Google Shape;147;g19a9836952c_0_73"/>
          <p:cNvSpPr/>
          <p:nvPr/>
        </p:nvSpPr>
        <p:spPr>
          <a:xfrm>
            <a:off x="1499375" y="2574937"/>
            <a:ext cx="6334298" cy="1182416"/>
          </a:xfrm>
          <a:prstGeom prst="roundRect">
            <a:avLst>
              <a:gd fmla="val 16667" name="adj"/>
            </a:avLst>
          </a:prstGeom>
          <a:solidFill>
            <a:srgbClr val="00B0F0">
              <a:alpha val="1960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19a9836952c_0_73"/>
          <p:cNvSpPr txBox="1"/>
          <p:nvPr/>
        </p:nvSpPr>
        <p:spPr>
          <a:xfrm>
            <a:off x="1788986" y="2941386"/>
            <a:ext cx="1610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b="0" i="0" lang="en-US" sz="1300" u="none" cap="none" strike="noStrike">
                <a:solidFill>
                  <a:srgbClr val="232752"/>
                </a:solidFill>
                <a:latin typeface="Assistant Medium"/>
                <a:ea typeface="Assistant Medium"/>
                <a:cs typeface="Assistant Medium"/>
                <a:sym typeface="Assistant Medium"/>
              </a:rPr>
              <a:t>ממוצע  &lt;חציון  &lt;שכיח</a:t>
            </a:r>
            <a:endParaRPr b="0" i="0" sz="1300" u="none" cap="none" strike="noStrike">
              <a:solidFill>
                <a:srgbClr val="232752"/>
              </a:solidFill>
              <a:latin typeface="Assistant Medium"/>
              <a:ea typeface="Assistant Medium"/>
              <a:cs typeface="Assistant Medium"/>
              <a:sym typeface="Assistant Medium"/>
            </a:endParaRPr>
          </a:p>
        </p:txBody>
      </p:sp>
      <p:sp>
        <p:nvSpPr>
          <p:cNvPr id="149" name="Google Shape;149;g19a9836952c_0_73"/>
          <p:cNvSpPr txBox="1"/>
          <p:nvPr/>
        </p:nvSpPr>
        <p:spPr>
          <a:xfrm>
            <a:off x="3861174" y="2926473"/>
            <a:ext cx="1610700" cy="368502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b="0" i="0" lang="en-US" sz="1300" u="none" cap="none" strike="noStrike">
                <a:solidFill>
                  <a:srgbClr val="232752"/>
                </a:solidFill>
                <a:latin typeface="Assistant Medium"/>
                <a:ea typeface="Assistant Medium"/>
                <a:cs typeface="Assistant Medium"/>
                <a:sym typeface="Assistant Medium"/>
              </a:rPr>
              <a:t> ממוצע = חציון = שכיח</a:t>
            </a:r>
            <a:endParaRPr b="0" i="0" sz="1300" u="none" cap="none" strike="noStrike">
              <a:solidFill>
                <a:srgbClr val="232752"/>
              </a:solidFill>
              <a:latin typeface="Assistant Medium"/>
              <a:ea typeface="Assistant Medium"/>
              <a:cs typeface="Assistant Medium"/>
              <a:sym typeface="Assistant Medium"/>
            </a:endParaRPr>
          </a:p>
        </p:txBody>
      </p:sp>
      <p:sp>
        <p:nvSpPr>
          <p:cNvPr id="150" name="Google Shape;150;g19a9836952c_0_73"/>
          <p:cNvSpPr txBox="1"/>
          <p:nvPr/>
        </p:nvSpPr>
        <p:spPr>
          <a:xfrm>
            <a:off x="5783304" y="2941373"/>
            <a:ext cx="1610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b="0" i="0" lang="en-US" sz="1300" u="none" cap="none" strike="noStrike">
                <a:solidFill>
                  <a:srgbClr val="232752"/>
                </a:solidFill>
                <a:latin typeface="Assistant Medium"/>
                <a:ea typeface="Assistant Medium"/>
                <a:cs typeface="Assistant Medium"/>
                <a:sym typeface="Assistant Medium"/>
              </a:rPr>
              <a:t>ממוצע  &gt;חציון  &gt;שכיח</a:t>
            </a:r>
            <a:endParaRPr b="0" i="0" sz="1300" u="none" cap="none" strike="noStrike">
              <a:solidFill>
                <a:srgbClr val="232752"/>
              </a:solidFill>
              <a:latin typeface="Assistant Medium"/>
              <a:ea typeface="Assistant Medium"/>
              <a:cs typeface="Assistant Medium"/>
              <a:sym typeface="Assistant Medium"/>
            </a:endParaRPr>
          </a:p>
        </p:txBody>
      </p:sp>
      <p:sp>
        <p:nvSpPr>
          <p:cNvPr id="151" name="Google Shape;151;g19a9836952c_0_73"/>
          <p:cNvSpPr txBox="1"/>
          <p:nvPr/>
        </p:nvSpPr>
        <p:spPr>
          <a:xfrm>
            <a:off x="6535900" y="1345046"/>
            <a:ext cx="333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b="0" i="0" lang="en-US" sz="2300" u="none" cap="none" strike="noStrike">
                <a:solidFill>
                  <a:srgbClr val="FFCF3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&gt;</a:t>
            </a:r>
            <a:endParaRPr b="0" i="0" sz="2300" u="none" cap="none" strike="noStrike">
              <a:solidFill>
                <a:srgbClr val="FFCF3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52" name="Google Shape;152;g19a9836952c_0_73"/>
          <p:cNvSpPr txBox="1"/>
          <p:nvPr/>
        </p:nvSpPr>
        <p:spPr>
          <a:xfrm>
            <a:off x="3873230" y="1345048"/>
            <a:ext cx="1610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b="0" i="0" lang="en-US" sz="2300" u="none" cap="none" strike="noStrike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=</a:t>
            </a:r>
            <a:endParaRPr b="0" i="0" sz="2300" u="none" cap="none" strike="noStrike">
              <a:solidFill>
                <a:srgbClr val="00ACE6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53" name="Google Shape;153;g19a9836952c_0_73"/>
          <p:cNvSpPr txBox="1"/>
          <p:nvPr/>
        </p:nvSpPr>
        <p:spPr>
          <a:xfrm>
            <a:off x="2415383" y="1345048"/>
            <a:ext cx="415942" cy="54547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b="0" i="0" lang="en-US" sz="23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&lt;</a:t>
            </a:r>
            <a:endParaRPr b="0" i="0" sz="2300" u="none" cap="none" strike="noStrike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54" name="Google Shape;154;g19a9836952c_0_73"/>
          <p:cNvSpPr/>
          <p:nvPr/>
        </p:nvSpPr>
        <p:spPr>
          <a:xfrm>
            <a:off x="4451574" y="1376396"/>
            <a:ext cx="429900" cy="429900"/>
          </a:xfrm>
          <a:prstGeom prst="ellipse">
            <a:avLst/>
          </a:prstGeom>
          <a:noFill/>
          <a:ln cap="flat" cmpd="sng" w="9525">
            <a:solidFill>
              <a:srgbClr val="00AC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19a9836952c_0_73"/>
          <p:cNvSpPr/>
          <p:nvPr/>
        </p:nvSpPr>
        <p:spPr>
          <a:xfrm>
            <a:off x="2408404" y="1376396"/>
            <a:ext cx="429900" cy="429900"/>
          </a:xfrm>
          <a:prstGeom prst="ellipse">
            <a:avLst/>
          </a:prstGeom>
          <a:noFill/>
          <a:ln cap="flat" cmpd="sng" w="9525">
            <a:solidFill>
              <a:srgbClr val="2327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g19a9836952c_0_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064" y="2186247"/>
            <a:ext cx="1845077" cy="2511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"/>
          <p:cNvSpPr txBox="1"/>
          <p:nvPr/>
        </p:nvSpPr>
        <p:spPr>
          <a:xfrm>
            <a:off x="-628652" y="955187"/>
            <a:ext cx="10322723" cy="20878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500"/>
              <a:buFont typeface="Assistant ExtraBold"/>
              <a:buNone/>
            </a:pPr>
            <a:r>
              <a:rPr b="0" i="0" lang="en-US" sz="11500" u="none" cap="none" strike="noStrike">
                <a:solidFill>
                  <a:srgbClr val="F2F2F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2"/>
          <p:cNvSpPr txBox="1"/>
          <p:nvPr/>
        </p:nvSpPr>
        <p:spPr>
          <a:xfrm>
            <a:off x="1095350" y="2629764"/>
            <a:ext cx="6873300" cy="7350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E6"/>
              </a:buClr>
              <a:buSzPts val="4000"/>
              <a:buFont typeface="Assistant ExtraBold"/>
              <a:buNone/>
            </a:pPr>
            <a:r>
              <a:rPr b="0" i="0" lang="en-US" sz="4000" u="none" cap="none" strike="noStrike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ניתוח נתונים לומדים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2"/>
          <p:cNvSpPr/>
          <p:nvPr/>
        </p:nvSpPr>
        <p:spPr>
          <a:xfrm>
            <a:off x="-5125" y="5051375"/>
            <a:ext cx="9144001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4" name="Google Shape;164;p12"/>
          <p:cNvCxnSpPr/>
          <p:nvPr/>
        </p:nvCxnSpPr>
        <p:spPr>
          <a:xfrm>
            <a:off x="3923450" y="4537270"/>
            <a:ext cx="1217102" cy="3"/>
          </a:xfrm>
          <a:prstGeom prst="straightConnector1">
            <a:avLst/>
          </a:prstGeom>
          <a:noFill/>
          <a:ln cap="flat" cmpd="sng" w="28575">
            <a:solidFill>
              <a:srgbClr val="918D8E"/>
            </a:solidFill>
            <a:prstDash val="dot"/>
            <a:round/>
            <a:headEnd len="sm" w="sm" type="none"/>
            <a:tailEnd len="sm" w="sm" type="none"/>
          </a:ln>
        </p:spPr>
      </p:cxnSp>
      <p:pic>
        <p:nvPicPr>
          <p:cNvPr descr="Google Shape;439;p23" id="165" name="Google Shape;16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843806">
            <a:off x="677122" y="482124"/>
            <a:ext cx="428727" cy="9461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440;p23" id="166" name="Google Shape;16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133876">
            <a:off x="7538791" y="537309"/>
            <a:ext cx="1117045" cy="66770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2"/>
          <p:cNvSpPr txBox="1"/>
          <p:nvPr/>
        </p:nvSpPr>
        <p:spPr>
          <a:xfrm>
            <a:off x="1090225" y="3041269"/>
            <a:ext cx="6873300" cy="10718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5400"/>
              <a:buFont typeface="Assistant ExtraBold"/>
              <a:buNone/>
            </a:pPr>
            <a:r>
              <a:rPr b="0" i="0" lang="en-US" sz="54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442;p23" id="168" name="Google Shape;16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62250" y="862573"/>
            <a:ext cx="1929253" cy="155342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2"/>
          <p:cNvSpPr txBox="1"/>
          <p:nvPr/>
        </p:nvSpPr>
        <p:spPr>
          <a:xfrm>
            <a:off x="2244369" y="4556903"/>
            <a:ext cx="4565012" cy="71557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918D8E"/>
                </a:solidFill>
                <a:latin typeface="Assistant"/>
                <a:ea typeface="Assistant"/>
                <a:cs typeface="Assistant"/>
                <a:sym typeface="Assistant"/>
              </a:rPr>
              <a:t>כל התמונות במצגת נלקחו מהאתרים Shutterstock.com ו-Pixabay. 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918D8E"/>
                </a:solidFill>
                <a:latin typeface="Assistant"/>
                <a:ea typeface="Assistant"/>
                <a:cs typeface="Assistant"/>
                <a:sym typeface="Assistant"/>
              </a:rPr>
              <a:t>כלל דמויות המדענים במצגת נלקחו מחברת G-STAT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918D8E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19a9836952c_0_5"/>
          <p:cNvSpPr txBox="1"/>
          <p:nvPr>
            <p:ph idx="12" type="sldNum"/>
          </p:nvPr>
        </p:nvSpPr>
        <p:spPr>
          <a:xfrm>
            <a:off x="159149" y="4553075"/>
            <a:ext cx="3528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39" name="Google Shape;39;g19a9836952c_0_5"/>
          <p:cNvSpPr txBox="1"/>
          <p:nvPr/>
        </p:nvSpPr>
        <p:spPr>
          <a:xfrm>
            <a:off x="6445592" y="514456"/>
            <a:ext cx="2271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en-US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כותרת וידאו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60;p13" id="40" name="Google Shape;40;g19a9836952c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703780" y="1801888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g19a9836952c_0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8314" y="957787"/>
            <a:ext cx="6448423" cy="3813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9a9836952c_0_49"/>
          <p:cNvSpPr txBox="1"/>
          <p:nvPr>
            <p:ph idx="12" type="sldNum"/>
          </p:nvPr>
        </p:nvSpPr>
        <p:spPr>
          <a:xfrm>
            <a:off x="159149" y="4553075"/>
            <a:ext cx="3528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47" name="Google Shape;47;g19a9836952c_0_49"/>
          <p:cNvSpPr txBox="1"/>
          <p:nvPr/>
        </p:nvSpPr>
        <p:spPr>
          <a:xfrm>
            <a:off x="5579878" y="514450"/>
            <a:ext cx="3137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en-US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כותרת גרף x-y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62;p13" id="48" name="Google Shape;48;g19a9836952c_0_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2133857">
            <a:off x="876068" y="814701"/>
            <a:ext cx="840544" cy="5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g19a9836952c_0_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095573" y="2243729"/>
            <a:ext cx="1598602" cy="175264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0" name="Google Shape;50;g19a9836952c_0_49"/>
          <p:cNvGraphicFramePr/>
          <p:nvPr/>
        </p:nvGraphicFramePr>
        <p:xfrm>
          <a:off x="2073874" y="1514703"/>
          <a:ext cx="4572000" cy="2743200"/>
        </p:xfrm>
        <a:graphic>
          <a:graphicData uri="http://schemas.openxmlformats.org/drawingml/2006/chart">
            <c:chart r:id="rId5"/>
          </a:graphicData>
        </a:graphic>
      </p:graphicFrame>
      <p:sp>
        <p:nvSpPr>
          <p:cNvPr id="51" name="Google Shape;51;g19a9836952c_0_49"/>
          <p:cNvSpPr/>
          <p:nvPr/>
        </p:nvSpPr>
        <p:spPr>
          <a:xfrm>
            <a:off x="2500791" y="2642227"/>
            <a:ext cx="4011065" cy="1298602"/>
          </a:xfrm>
          <a:custGeom>
            <a:rect b="b" l="l" r="r" t="t"/>
            <a:pathLst>
              <a:path extrusionOk="0" h="1298602" w="4011065">
                <a:moveTo>
                  <a:pt x="0" y="1290918"/>
                </a:moveTo>
                <a:cubicBezTo>
                  <a:pt x="1570103" y="1284515"/>
                  <a:pt x="1083448" y="-1280"/>
                  <a:pt x="1928692" y="1"/>
                </a:cubicBezTo>
                <a:cubicBezTo>
                  <a:pt x="2773936" y="1282"/>
                  <a:pt x="2319296" y="1271708"/>
                  <a:pt x="4011065" y="1298602"/>
                </a:cubicBezTo>
              </a:path>
            </a:pathLst>
          </a:custGeom>
          <a:noFill/>
          <a:ln cap="flat" cmpd="sng" w="2857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/>
          <p:nvPr>
            <p:ph idx="12" type="sldNum"/>
          </p:nvPr>
        </p:nvSpPr>
        <p:spPr>
          <a:xfrm>
            <a:off x="159149" y="4553075"/>
            <a:ext cx="3528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57" name="Google Shape;57;p16"/>
          <p:cNvSpPr txBox="1"/>
          <p:nvPr/>
        </p:nvSpPr>
        <p:spPr>
          <a:xfrm>
            <a:off x="5579878" y="514450"/>
            <a:ext cx="3137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en-US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כותרת גרף x-y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62;p13" id="58" name="Google Shape;5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2133857">
            <a:off x="876068" y="814701"/>
            <a:ext cx="840544" cy="5024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9" name="Google Shape;59;p16"/>
          <p:cNvGraphicFramePr/>
          <p:nvPr/>
        </p:nvGraphicFramePr>
        <p:xfrm>
          <a:off x="2252749" y="1371030"/>
          <a:ext cx="4671753" cy="2803052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60" name="Google Shape;60;p16"/>
          <p:cNvSpPr/>
          <p:nvPr/>
        </p:nvSpPr>
        <p:spPr>
          <a:xfrm>
            <a:off x="2711222" y="2579818"/>
            <a:ext cx="4098579" cy="1326936"/>
          </a:xfrm>
          <a:custGeom>
            <a:rect b="b" l="l" r="r" t="t"/>
            <a:pathLst>
              <a:path extrusionOk="0" h="1298602" w="4011065">
                <a:moveTo>
                  <a:pt x="0" y="1290918"/>
                </a:moveTo>
                <a:cubicBezTo>
                  <a:pt x="1570103" y="1284515"/>
                  <a:pt x="1083448" y="-1280"/>
                  <a:pt x="1928692" y="1"/>
                </a:cubicBezTo>
                <a:cubicBezTo>
                  <a:pt x="2773936" y="1282"/>
                  <a:pt x="2319296" y="1271708"/>
                  <a:pt x="4011065" y="1298602"/>
                </a:cubicBezTo>
              </a:path>
            </a:pathLst>
          </a:custGeom>
          <a:noFill/>
          <a:ln cap="flat" cmpd="sng" w="2857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6"/>
          <p:cNvSpPr/>
          <p:nvPr/>
        </p:nvSpPr>
        <p:spPr>
          <a:xfrm>
            <a:off x="7177258" y="2652870"/>
            <a:ext cx="1631193" cy="1291361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28575">
            <a:solidFill>
              <a:srgbClr val="2327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6"/>
          <p:cNvSpPr/>
          <p:nvPr/>
        </p:nvSpPr>
        <p:spPr>
          <a:xfrm>
            <a:off x="335549" y="2652870"/>
            <a:ext cx="1631193" cy="1291361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28575">
            <a:solidFill>
              <a:srgbClr val="2327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159149" y="4553075"/>
            <a:ext cx="3528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68" name="Google Shape;68;p17"/>
          <p:cNvSpPr txBox="1"/>
          <p:nvPr/>
        </p:nvSpPr>
        <p:spPr>
          <a:xfrm>
            <a:off x="5579878" y="514450"/>
            <a:ext cx="3137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en-US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כותרת גרף x-y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62;p13" id="69" name="Google Shape;6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2133857">
            <a:off x="876068" y="814701"/>
            <a:ext cx="840544" cy="5024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0" name="Google Shape;70;p17"/>
          <p:cNvGraphicFramePr/>
          <p:nvPr/>
        </p:nvGraphicFramePr>
        <p:xfrm>
          <a:off x="2252749" y="1371030"/>
          <a:ext cx="4671753" cy="2803052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71" name="Google Shape;71;p17"/>
          <p:cNvSpPr/>
          <p:nvPr/>
        </p:nvSpPr>
        <p:spPr>
          <a:xfrm>
            <a:off x="2711222" y="2579818"/>
            <a:ext cx="4098579" cy="1326936"/>
          </a:xfrm>
          <a:custGeom>
            <a:rect b="b" l="l" r="r" t="t"/>
            <a:pathLst>
              <a:path extrusionOk="0" h="1298602" w="4011065">
                <a:moveTo>
                  <a:pt x="0" y="1290918"/>
                </a:moveTo>
                <a:cubicBezTo>
                  <a:pt x="1570103" y="1284515"/>
                  <a:pt x="1083448" y="-1280"/>
                  <a:pt x="1928692" y="1"/>
                </a:cubicBezTo>
                <a:cubicBezTo>
                  <a:pt x="2773936" y="1282"/>
                  <a:pt x="2319296" y="1271708"/>
                  <a:pt x="4011065" y="1298602"/>
                </a:cubicBezTo>
              </a:path>
            </a:pathLst>
          </a:custGeom>
          <a:noFill/>
          <a:ln cap="flat" cmpd="sng" w="2857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7"/>
          <p:cNvSpPr/>
          <p:nvPr/>
        </p:nvSpPr>
        <p:spPr>
          <a:xfrm>
            <a:off x="7177257" y="2652870"/>
            <a:ext cx="1631193" cy="1291361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28575">
            <a:solidFill>
              <a:srgbClr val="2327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7"/>
          <p:cNvSpPr/>
          <p:nvPr/>
        </p:nvSpPr>
        <p:spPr>
          <a:xfrm>
            <a:off x="290612" y="2652870"/>
            <a:ext cx="1676130" cy="1326936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28575">
            <a:solidFill>
              <a:srgbClr val="2327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159149" y="4553075"/>
            <a:ext cx="3528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5579878" y="514450"/>
            <a:ext cx="3137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en-US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כותרת גרף x-y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62;p13" id="80" name="Google Shape;8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2133857">
            <a:off x="876068" y="814701"/>
            <a:ext cx="840544" cy="5024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1" name="Google Shape;81;p18"/>
          <p:cNvGraphicFramePr/>
          <p:nvPr/>
        </p:nvGraphicFramePr>
        <p:xfrm>
          <a:off x="2252749" y="1371030"/>
          <a:ext cx="4671753" cy="2803052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82" name="Google Shape;82;p18"/>
          <p:cNvSpPr/>
          <p:nvPr/>
        </p:nvSpPr>
        <p:spPr>
          <a:xfrm>
            <a:off x="2711222" y="2579818"/>
            <a:ext cx="4098579" cy="1326936"/>
          </a:xfrm>
          <a:custGeom>
            <a:rect b="b" l="l" r="r" t="t"/>
            <a:pathLst>
              <a:path extrusionOk="0" h="1298602" w="4011065">
                <a:moveTo>
                  <a:pt x="0" y="1290918"/>
                </a:moveTo>
                <a:cubicBezTo>
                  <a:pt x="1570103" y="1284515"/>
                  <a:pt x="1083448" y="-1280"/>
                  <a:pt x="1928692" y="1"/>
                </a:cubicBezTo>
                <a:cubicBezTo>
                  <a:pt x="2773936" y="1282"/>
                  <a:pt x="2319296" y="1271708"/>
                  <a:pt x="4011065" y="1298602"/>
                </a:cubicBezTo>
              </a:path>
            </a:pathLst>
          </a:custGeom>
          <a:noFill/>
          <a:ln cap="flat" cmpd="sng" w="2857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0064" y="2186247"/>
            <a:ext cx="1845077" cy="251135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8"/>
          <p:cNvSpPr/>
          <p:nvPr/>
        </p:nvSpPr>
        <p:spPr>
          <a:xfrm>
            <a:off x="7268275" y="1745673"/>
            <a:ext cx="1449304" cy="2161081"/>
          </a:xfrm>
          <a:prstGeom prst="roundRect">
            <a:avLst>
              <a:gd fmla="val 7611" name="adj"/>
            </a:avLst>
          </a:prstGeom>
          <a:solidFill>
            <a:srgbClr val="23275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7293213" y="1835019"/>
            <a:ext cx="1368650" cy="2032996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800"/>
              <a:buFont typeface="Assistant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מנתח נתונים אסף את נתוני הציונים של כיתה י' בהסטוריה. </a:t>
            </a:r>
            <a:endParaRPr/>
          </a:p>
          <a:p>
            <a:pPr indent="0" lvl="0" marL="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800"/>
              <a:buFont typeface="Assistant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הוא חישב את מדדי המרכז וקיבל:</a:t>
            </a:r>
            <a:endParaRPr/>
          </a:p>
          <a:p>
            <a:pPr indent="0" lvl="0" marL="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8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800"/>
              <a:buFont typeface="Assistant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חציון = 80</a:t>
            </a:r>
            <a:endParaRPr/>
          </a:p>
          <a:p>
            <a:pPr indent="0" lvl="0" marL="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800"/>
              <a:buFont typeface="Assistant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ממוצע = 80</a:t>
            </a:r>
            <a:endParaRPr/>
          </a:p>
          <a:p>
            <a:pPr indent="0" lvl="0" marL="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800"/>
              <a:buFont typeface="Assistant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שכיח = 80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159149" y="4553075"/>
            <a:ext cx="3528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91" name="Google Shape;91;p19"/>
          <p:cNvSpPr txBox="1"/>
          <p:nvPr/>
        </p:nvSpPr>
        <p:spPr>
          <a:xfrm>
            <a:off x="5579878" y="514450"/>
            <a:ext cx="3137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en-US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כותרת גרף x-y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62;p13" id="92" name="Google Shape;9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2133857">
            <a:off x="876068" y="814701"/>
            <a:ext cx="840544" cy="5024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3" name="Google Shape;93;p19"/>
          <p:cNvGraphicFramePr/>
          <p:nvPr/>
        </p:nvGraphicFramePr>
        <p:xfrm>
          <a:off x="2252749" y="1371030"/>
          <a:ext cx="4671753" cy="2803052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94" name="Google Shape;94;p19"/>
          <p:cNvSpPr/>
          <p:nvPr/>
        </p:nvSpPr>
        <p:spPr>
          <a:xfrm>
            <a:off x="2711222" y="2579818"/>
            <a:ext cx="4098579" cy="1326936"/>
          </a:xfrm>
          <a:custGeom>
            <a:rect b="b" l="l" r="r" t="t"/>
            <a:pathLst>
              <a:path extrusionOk="0" h="1298602" w="4011065">
                <a:moveTo>
                  <a:pt x="0" y="1290918"/>
                </a:moveTo>
                <a:cubicBezTo>
                  <a:pt x="1570103" y="1284515"/>
                  <a:pt x="1083448" y="-1280"/>
                  <a:pt x="1928692" y="1"/>
                </a:cubicBezTo>
                <a:cubicBezTo>
                  <a:pt x="2773936" y="1282"/>
                  <a:pt x="2319296" y="1271708"/>
                  <a:pt x="4011065" y="1298602"/>
                </a:cubicBezTo>
              </a:path>
            </a:pathLst>
          </a:custGeom>
          <a:noFill/>
          <a:ln cap="flat" cmpd="sng" w="2857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0064" y="2186247"/>
            <a:ext cx="1845077" cy="251135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/>
          <p:nvPr/>
        </p:nvSpPr>
        <p:spPr>
          <a:xfrm>
            <a:off x="7268275" y="1745673"/>
            <a:ext cx="1449304" cy="2161081"/>
          </a:xfrm>
          <a:prstGeom prst="roundRect">
            <a:avLst>
              <a:gd fmla="val 7611" name="adj"/>
            </a:avLst>
          </a:prstGeom>
          <a:solidFill>
            <a:srgbClr val="23275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7293213" y="1835019"/>
            <a:ext cx="1368650" cy="2032996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800"/>
              <a:buFont typeface="Assistant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מנתח נתונים אסף את נתוני הציונים של כיתה י' בהסטוריה. </a:t>
            </a:r>
            <a:endParaRPr/>
          </a:p>
          <a:p>
            <a:pPr indent="0" lvl="0" marL="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800"/>
              <a:buFont typeface="Assistant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הוא חישב את מדדי המרכז וקיבל:</a:t>
            </a:r>
            <a:endParaRPr/>
          </a:p>
          <a:p>
            <a:pPr indent="0" lvl="0" marL="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8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800"/>
              <a:buFont typeface="Assistant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חציון = 80</a:t>
            </a:r>
            <a:endParaRPr/>
          </a:p>
          <a:p>
            <a:pPr indent="0" lvl="0" marL="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800"/>
              <a:buFont typeface="Assistant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ממוצע = 80</a:t>
            </a:r>
            <a:endParaRPr/>
          </a:p>
          <a:p>
            <a:pPr indent="0" lvl="0" marL="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800"/>
              <a:buFont typeface="Assistant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שכיח = 80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idx="12" type="sldNum"/>
          </p:nvPr>
        </p:nvSpPr>
        <p:spPr>
          <a:xfrm>
            <a:off x="159149" y="4553075"/>
            <a:ext cx="3528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03" name="Google Shape;103;p20"/>
          <p:cNvSpPr txBox="1"/>
          <p:nvPr/>
        </p:nvSpPr>
        <p:spPr>
          <a:xfrm>
            <a:off x="5579878" y="514450"/>
            <a:ext cx="3137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en-US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כותרת גרף x-y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62;p13" id="104" name="Google Shape;10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2133857">
            <a:off x="876068" y="814701"/>
            <a:ext cx="840544" cy="5024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5" name="Google Shape;105;p20"/>
          <p:cNvGraphicFramePr/>
          <p:nvPr/>
        </p:nvGraphicFramePr>
        <p:xfrm>
          <a:off x="2252749" y="1371030"/>
          <a:ext cx="4671753" cy="2803052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106" name="Google Shape;106;p20"/>
          <p:cNvSpPr/>
          <p:nvPr/>
        </p:nvSpPr>
        <p:spPr>
          <a:xfrm>
            <a:off x="2461840" y="2704469"/>
            <a:ext cx="4214957" cy="1210597"/>
          </a:xfrm>
          <a:custGeom>
            <a:rect b="b" l="l" r="r" t="t"/>
            <a:pathLst>
              <a:path extrusionOk="0" h="1184748" w="4124958">
                <a:moveTo>
                  <a:pt x="0" y="1136388"/>
                </a:moveTo>
                <a:cubicBezTo>
                  <a:pt x="195250" y="861523"/>
                  <a:pt x="313770" y="-6815"/>
                  <a:pt x="952466" y="41"/>
                </a:cubicBezTo>
                <a:cubicBezTo>
                  <a:pt x="1932800" y="10565"/>
                  <a:pt x="1042065" y="1141583"/>
                  <a:pt x="4124958" y="1184748"/>
                </a:cubicBezTo>
              </a:path>
            </a:pathLst>
          </a:custGeom>
          <a:noFill/>
          <a:ln cap="flat" cmpd="sng" w="2857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0064" y="2186247"/>
            <a:ext cx="1845077" cy="251135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/>
          <p:nvPr/>
        </p:nvSpPr>
        <p:spPr>
          <a:xfrm>
            <a:off x="7268275" y="1745673"/>
            <a:ext cx="1449304" cy="2161081"/>
          </a:xfrm>
          <a:prstGeom prst="roundRect">
            <a:avLst>
              <a:gd fmla="val 7611" name="adj"/>
            </a:avLst>
          </a:prstGeom>
          <a:solidFill>
            <a:srgbClr val="23275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7293213" y="1835019"/>
            <a:ext cx="1368650" cy="2032996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800"/>
              <a:buFont typeface="Assistant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מנתח נתונים אסף את נתוני הציונים של כיתה י' בהסטוריה. </a:t>
            </a:r>
            <a:endParaRPr/>
          </a:p>
          <a:p>
            <a:pPr indent="0" lvl="0" marL="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800"/>
              <a:buFont typeface="Assistant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הוא חישב את מדדי המרכז וקיבל:</a:t>
            </a:r>
            <a:endParaRPr/>
          </a:p>
          <a:p>
            <a:pPr indent="0" lvl="0" marL="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8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800"/>
              <a:buFont typeface="Assistant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חציון = 70</a:t>
            </a:r>
            <a:endParaRPr/>
          </a:p>
          <a:p>
            <a:pPr indent="0" lvl="0" marL="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800"/>
              <a:buFont typeface="Assistant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ממוצע = 85</a:t>
            </a:r>
            <a:endParaRPr/>
          </a:p>
          <a:p>
            <a:pPr indent="0" lvl="0" marL="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800"/>
              <a:buFont typeface="Assistant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שכיח = 60</a:t>
            </a:r>
            <a:endParaRPr/>
          </a:p>
        </p:txBody>
      </p:sp>
      <p:cxnSp>
        <p:nvCxnSpPr>
          <p:cNvPr id="110" name="Google Shape;110;p20"/>
          <p:cNvCxnSpPr/>
          <p:nvPr/>
        </p:nvCxnSpPr>
        <p:spPr>
          <a:xfrm>
            <a:off x="3435854" y="2704469"/>
            <a:ext cx="0" cy="1352142"/>
          </a:xfrm>
          <a:prstGeom prst="straightConnector1">
            <a:avLst/>
          </a:prstGeom>
          <a:noFill/>
          <a:ln cap="flat" cmpd="sng" w="19050">
            <a:solidFill>
              <a:srgbClr val="EBB117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11" name="Google Shape;111;p20"/>
          <p:cNvCxnSpPr/>
          <p:nvPr/>
        </p:nvCxnSpPr>
        <p:spPr>
          <a:xfrm>
            <a:off x="3876428" y="2934393"/>
            <a:ext cx="0" cy="1122218"/>
          </a:xfrm>
          <a:prstGeom prst="straightConnector1">
            <a:avLst/>
          </a:prstGeom>
          <a:noFill/>
          <a:ln cap="flat" cmpd="sng" w="19050">
            <a:solidFill>
              <a:srgbClr val="EBB117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12" name="Google Shape;112;p20"/>
          <p:cNvCxnSpPr/>
          <p:nvPr/>
        </p:nvCxnSpPr>
        <p:spPr>
          <a:xfrm>
            <a:off x="4641199" y="3649287"/>
            <a:ext cx="0" cy="407324"/>
          </a:xfrm>
          <a:prstGeom prst="straightConnector1">
            <a:avLst/>
          </a:prstGeom>
          <a:noFill/>
          <a:ln cap="flat" cmpd="sng" w="19050">
            <a:solidFill>
              <a:srgbClr val="EBB117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13" name="Google Shape;113;p20"/>
          <p:cNvSpPr txBox="1"/>
          <p:nvPr/>
        </p:nvSpPr>
        <p:spPr>
          <a:xfrm>
            <a:off x="4289368" y="4078929"/>
            <a:ext cx="69290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ממוצע</a:t>
            </a:r>
            <a:endParaRPr/>
          </a:p>
        </p:txBody>
      </p:sp>
      <p:sp>
        <p:nvSpPr>
          <p:cNvPr id="114" name="Google Shape;114;p20"/>
          <p:cNvSpPr txBox="1"/>
          <p:nvPr/>
        </p:nvSpPr>
        <p:spPr>
          <a:xfrm>
            <a:off x="3574473" y="4078929"/>
            <a:ext cx="6264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חציון</a:t>
            </a:r>
            <a:endParaRPr/>
          </a:p>
        </p:txBody>
      </p:sp>
      <p:sp>
        <p:nvSpPr>
          <p:cNvPr id="115" name="Google Shape;115;p20"/>
          <p:cNvSpPr txBox="1"/>
          <p:nvPr/>
        </p:nvSpPr>
        <p:spPr>
          <a:xfrm>
            <a:off x="3133898" y="4078929"/>
            <a:ext cx="6264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שכיח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idx="12" type="sldNum"/>
          </p:nvPr>
        </p:nvSpPr>
        <p:spPr>
          <a:xfrm>
            <a:off x="159149" y="4553075"/>
            <a:ext cx="3528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5579878" y="514450"/>
            <a:ext cx="3137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en-US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כותרת גרף x-y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62;p13" id="122" name="Google Shape;12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2133857">
            <a:off x="876068" y="814701"/>
            <a:ext cx="840544" cy="5024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3" name="Google Shape;123;p21"/>
          <p:cNvGraphicFramePr/>
          <p:nvPr/>
        </p:nvGraphicFramePr>
        <p:xfrm>
          <a:off x="2252749" y="1371030"/>
          <a:ext cx="4671753" cy="2803052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124" name="Google Shape;124;p21"/>
          <p:cNvSpPr/>
          <p:nvPr/>
        </p:nvSpPr>
        <p:spPr>
          <a:xfrm>
            <a:off x="2511716" y="2820884"/>
            <a:ext cx="4057016" cy="1194397"/>
          </a:xfrm>
          <a:custGeom>
            <a:rect b="b" l="l" r="r" t="t"/>
            <a:pathLst>
              <a:path extrusionOk="0" h="1168892" w="3970389">
                <a:moveTo>
                  <a:pt x="0" y="1168892"/>
                </a:moveTo>
                <a:cubicBezTo>
                  <a:pt x="2611413" y="1105544"/>
                  <a:pt x="1608644" y="-2633"/>
                  <a:pt x="2685271" y="4"/>
                </a:cubicBezTo>
                <a:cubicBezTo>
                  <a:pt x="3347023" y="1625"/>
                  <a:pt x="3759233" y="881220"/>
                  <a:pt x="3970389" y="1135900"/>
                </a:cubicBezTo>
              </a:path>
            </a:pathLst>
          </a:custGeom>
          <a:noFill/>
          <a:ln cap="flat" cmpd="sng" w="2857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0064" y="2186247"/>
            <a:ext cx="1845077" cy="251135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/>
          <p:nvPr/>
        </p:nvSpPr>
        <p:spPr>
          <a:xfrm>
            <a:off x="7268275" y="1745673"/>
            <a:ext cx="1449304" cy="2161081"/>
          </a:xfrm>
          <a:prstGeom prst="roundRect">
            <a:avLst>
              <a:gd fmla="val 7611" name="adj"/>
            </a:avLst>
          </a:prstGeom>
          <a:solidFill>
            <a:srgbClr val="23275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1"/>
          <p:cNvSpPr txBox="1"/>
          <p:nvPr/>
        </p:nvSpPr>
        <p:spPr>
          <a:xfrm>
            <a:off x="7293213" y="1835019"/>
            <a:ext cx="1368650" cy="2032996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800"/>
              <a:buFont typeface="Assistant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מנתח נתונים אסף את נתוני הציונים של כיתה י' בהסטוריה. </a:t>
            </a:r>
            <a:endParaRPr/>
          </a:p>
          <a:p>
            <a:pPr indent="0" lvl="0" marL="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800"/>
              <a:buFont typeface="Assistant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הוא חישב את מדדי המרכז וקיבל:</a:t>
            </a:r>
            <a:endParaRPr/>
          </a:p>
          <a:p>
            <a:pPr indent="0" lvl="0" marL="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8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800"/>
              <a:buFont typeface="Assistant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חציון = 70</a:t>
            </a:r>
            <a:endParaRPr/>
          </a:p>
          <a:p>
            <a:pPr indent="0" lvl="0" marL="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800"/>
              <a:buFont typeface="Assistant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ממוצע = 60</a:t>
            </a:r>
            <a:endParaRPr/>
          </a:p>
          <a:p>
            <a:pPr indent="0" lvl="0" marL="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800"/>
              <a:buFont typeface="Assistant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שכיח = 80</a:t>
            </a:r>
            <a:endParaRPr/>
          </a:p>
        </p:txBody>
      </p:sp>
      <p:cxnSp>
        <p:nvCxnSpPr>
          <p:cNvPr id="128" name="Google Shape;128;p21"/>
          <p:cNvCxnSpPr/>
          <p:nvPr/>
        </p:nvCxnSpPr>
        <p:spPr>
          <a:xfrm>
            <a:off x="5252616" y="2851517"/>
            <a:ext cx="0" cy="1205094"/>
          </a:xfrm>
          <a:prstGeom prst="straightConnector1">
            <a:avLst/>
          </a:prstGeom>
          <a:noFill/>
          <a:ln cap="flat" cmpd="sng" w="19050">
            <a:solidFill>
              <a:srgbClr val="EBB117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29" name="Google Shape;129;p21"/>
          <p:cNvCxnSpPr/>
          <p:nvPr/>
        </p:nvCxnSpPr>
        <p:spPr>
          <a:xfrm>
            <a:off x="4804103" y="3059084"/>
            <a:ext cx="2037" cy="997527"/>
          </a:xfrm>
          <a:prstGeom prst="straightConnector1">
            <a:avLst/>
          </a:prstGeom>
          <a:noFill/>
          <a:ln cap="flat" cmpd="sng" w="19050">
            <a:solidFill>
              <a:srgbClr val="EBB117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30" name="Google Shape;130;p21"/>
          <p:cNvCxnSpPr/>
          <p:nvPr/>
        </p:nvCxnSpPr>
        <p:spPr>
          <a:xfrm>
            <a:off x="4306585" y="3649287"/>
            <a:ext cx="0" cy="407324"/>
          </a:xfrm>
          <a:prstGeom prst="straightConnector1">
            <a:avLst/>
          </a:prstGeom>
          <a:noFill/>
          <a:ln cap="flat" cmpd="sng" w="19050">
            <a:solidFill>
              <a:srgbClr val="EBB117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31" name="Google Shape;131;p21"/>
          <p:cNvSpPr txBox="1"/>
          <p:nvPr/>
        </p:nvSpPr>
        <p:spPr>
          <a:xfrm>
            <a:off x="3976392" y="4078929"/>
            <a:ext cx="69290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ממוצע</a:t>
            </a:r>
            <a:endParaRPr/>
          </a:p>
        </p:txBody>
      </p:sp>
      <p:sp>
        <p:nvSpPr>
          <p:cNvPr id="132" name="Google Shape;132;p21"/>
          <p:cNvSpPr txBox="1"/>
          <p:nvPr/>
        </p:nvSpPr>
        <p:spPr>
          <a:xfrm>
            <a:off x="4490903" y="4078929"/>
            <a:ext cx="6264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חציון</a:t>
            </a:r>
            <a:endParaRPr/>
          </a:p>
        </p:txBody>
      </p:sp>
      <p:sp>
        <p:nvSpPr>
          <p:cNvPr id="133" name="Google Shape;133;p21"/>
          <p:cNvSpPr txBox="1"/>
          <p:nvPr/>
        </p:nvSpPr>
        <p:spPr>
          <a:xfrm>
            <a:off x="4962795" y="4078929"/>
            <a:ext cx="6264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שכיח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Shiran Waldman</dc:creator>
</cp:coreProperties>
</file>