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84" r:id="rId3"/>
    <p:sldId id="285" r:id="rId4"/>
    <p:sldId id="286" r:id="rId5"/>
    <p:sldId id="287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chum shiloh" initials="ns" lastIdx="5" clrIdx="0">
    <p:extLst>
      <p:ext uri="{19B8F6BF-5375-455C-9EA6-DF929625EA0E}">
        <p15:presenceInfo xmlns:p15="http://schemas.microsoft.com/office/powerpoint/2012/main" userId="1cbe791853a736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96CEB-FADD-4B2B-8DF5-A8E7362D7C3F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C6C6F-729E-457A-BD8C-94B081374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903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8706-DC6E-4B3A-A86A-3680BB43A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3BAC9-E08D-4FEF-88F9-CBAF59EC6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9F6E-CC7E-41BD-81B2-EEF75588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82818-E0AD-4865-9722-5FC828C3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F1DD2-8A63-4390-AB75-ED50CA97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68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338E-5C55-4EA9-8E44-D753A129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06515-694F-451A-AEC1-0C914800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06BA0-7CAE-4C7A-8C12-48DA3F98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BF9A-FBA8-4B0C-9BFC-8C5618BC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30A81-1D9F-4D9D-B370-4CC22A867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2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BC1CE-5504-49D4-9416-CF9931EB7C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2CD9D-E7A8-44E1-9FD6-3A93CCD1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09C-3460-41CF-AF79-BA724E48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025E8-E06C-4FA8-A813-5461E044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96000-F65E-4634-9DF5-F31F955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3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0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20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20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70042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5F74-3D17-49A1-86E3-78CCCE66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6A53B-9141-4D90-A3CC-559B0BF1D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A35E7-ADDD-4C9F-BABD-0639816C4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BC769-C13F-4AFE-A68F-C4EEDDCF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7458C-9915-490B-899A-D7ABE335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4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41CE4-BD7D-4D74-964E-EDBD383F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85F6B2-D2F5-4639-9D27-272CEC384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320B1-D42E-4D11-9C8D-BA57374B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E312-9513-4244-ADD7-1EF7D9A6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A4389-6A52-40A2-A316-F105D077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5923-A77A-4E9D-A0E4-FB1E6CBF8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77F4-F1AF-4B26-82B9-4EF697C8FD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6DACD-029D-4BD7-A545-41499405F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5F820-29B9-4BB6-BEC4-783FCBA77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172B2-359B-4FDF-9EDE-562DE7D2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F7C362-DCAF-4761-A5A1-69572A26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0C3E-07DC-4F5C-9A02-86F7BCB2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E1F66-6969-46D7-BD47-67C823789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D91654-B191-4D5A-8DD2-C2D4EE6F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D99CC-09E8-4971-928B-0E0B598A5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53823-62AD-457E-B173-16573903C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373E3-D356-417B-A277-A6DC5707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424EB8-EA81-4C49-8E19-7099D942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2727E-BA04-41C6-A402-2388E629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20A8E-C446-42BB-BDD9-66E985100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22C62-618D-4E4B-97E0-9E4B8B7D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43EEE-D989-494B-B8AE-624FC218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7D59BF-D328-4496-BD4E-B0253CB4E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4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A1ACA-F36E-4681-AC72-0C5900D9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2AC618-CAB8-4385-807D-A15BC20A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63E9C8-E0F2-4CAE-B63A-94F197CC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0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8B33F-9E3D-44E7-B4C4-A461C3DF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9C77E-B953-424F-9B54-1BB0DDD02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8ADA5-65CA-4042-920F-EDFACC69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CEBC9-57FC-4A62-BDAF-5B275574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F2F3F-6DD7-44D8-ADC3-3EDD9AA0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8660F-C16E-4C2F-B5DC-34E0E80A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9E358-5359-4CE4-B55B-628961028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5BED0-0490-46D2-8E1F-23389CBE7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44B830-24C3-4C5E-ACCB-CD4EBFED8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69E37-660C-4580-B84D-EAF2C6D2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BF92F-FAD6-4ECA-80D3-6E9B41562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5209E-D618-4E6F-8764-3E96A505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9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190CBC-3980-42F9-8D51-0D7B3774E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A64C9-6C71-4735-8441-5CA2C904D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8E4F4-D795-4B7C-88D6-0B8C55115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3BFDC-387E-4794-A8EC-3E39A0D0A0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858D7-A1C8-4388-93A4-F0852E0F7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2A9CA-0B98-4C0F-98A6-55CE6B65B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87A7-E29A-4AC0-A956-C2872230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1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F6CC1-849F-4DE3-857C-5EBADF6637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0540"/>
            <a:ext cx="9144000" cy="1299423"/>
          </a:xfrm>
        </p:spPr>
        <p:txBody>
          <a:bodyPr>
            <a:normAutofit fontScale="90000"/>
          </a:bodyPr>
          <a:lstStyle/>
          <a:p>
            <a:pPr rtl="1"/>
            <a:r>
              <a:rPr lang="he-IL" sz="4800" dirty="0"/>
              <a:t> </a:t>
            </a:r>
            <a:r>
              <a:rPr lang="he-IL" sz="4400" b="1" dirty="0">
                <a:solidFill>
                  <a:srgbClr val="00B050"/>
                </a:solidFill>
              </a:rPr>
              <a:t>שיעור מס' </a:t>
            </a:r>
            <a:r>
              <a:rPr lang="he-IL" sz="4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9</a:t>
            </a:r>
            <a:r>
              <a:rPr lang="he-IL" sz="4400" b="1" dirty="0">
                <a:solidFill>
                  <a:srgbClr val="00B050"/>
                </a:solidFill>
              </a:rPr>
              <a:t>: </a:t>
            </a:r>
            <a:br>
              <a:rPr lang="he-IL" sz="4400" b="1" dirty="0">
                <a:solidFill>
                  <a:srgbClr val="00B050"/>
                </a:solidFill>
              </a:rPr>
            </a:br>
            <a:r>
              <a:rPr lang="he-IL" sz="4400" b="1" dirty="0">
                <a:solidFill>
                  <a:srgbClr val="00B050"/>
                </a:solidFill>
              </a:rPr>
              <a:t> הערכת מקורות – לב ליבו של המחקר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C2B3D-B0CE-4B5A-BA92-1246EFB76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1688" y="3602038"/>
            <a:ext cx="8596312" cy="1646237"/>
          </a:xfrm>
        </p:spPr>
        <p:txBody>
          <a:bodyPr/>
          <a:lstStyle/>
          <a:p>
            <a:endParaRPr lang="he-IL" dirty="0"/>
          </a:p>
          <a:p>
            <a:r>
              <a:rPr lang="he-IL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הדרכה: ד"ר נחום שילה, מנכ"ל - גלובל אוסינט מודיעין עסקי בע"מ  </a:t>
            </a:r>
          </a:p>
          <a:p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עריכה: גב' רונית נחמיה – </a:t>
            </a:r>
            <a:r>
              <a:rPr lang="he-IL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מפמ"רית</a:t>
            </a:r>
            <a:r>
              <a:rPr lang="he-IL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מגמת מידע ונתונים, משרד החינוך </a:t>
            </a:r>
            <a:endParaRPr lang="en-US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5">
            <a:extLst>
              <a:ext uri="{FF2B5EF4-FFF2-40B4-BE49-F238E27FC236}">
                <a16:creationId xmlns:a16="http://schemas.microsoft.com/office/drawing/2014/main" id="{71D62342-97A5-4DD2-908C-5E2D2FEFEB1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68" b="22807"/>
          <a:stretch/>
        </p:blipFill>
        <p:spPr bwMode="auto">
          <a:xfrm>
            <a:off x="3186298" y="182245"/>
            <a:ext cx="5553074" cy="18429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1F31AB-C1D4-4F83-BAE5-5B9A38255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90" t="41553" r="31675" b="33131"/>
          <a:stretch/>
        </p:blipFill>
        <p:spPr>
          <a:xfrm>
            <a:off x="4399024" y="5248275"/>
            <a:ext cx="3941640" cy="108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7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7A844-4DD5-42BB-93E8-8A98C97B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dirty="0"/>
              <a:t>הערכת מקורות – מהי?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DF86B-C501-493B-9206-D9490462F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614"/>
            <a:ext cx="10515600" cy="4552349"/>
          </a:xfrm>
        </p:spPr>
        <p:txBody>
          <a:bodyPr>
            <a:normAutofit/>
          </a:bodyPr>
          <a:lstStyle/>
          <a:p>
            <a:pPr algn="just" rtl="1"/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המציאות הקיימת כיום, של עודף מידע במקום חוסר מידע מציבה בפני האנליסט/</a:t>
            </a:r>
            <a:r>
              <a:rPr lang="he-IL" sz="2400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ית</a:t>
            </a:r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אתגר לא פשוט – לאבחן אילו מקורות אמינים יותר ואילו אמינים פחות. </a:t>
            </a:r>
          </a:p>
          <a:p>
            <a:pPr algn="just" rtl="1"/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בעת ביצוע מחקר, הערכת המקורות (</a:t>
            </a:r>
            <a:r>
              <a:rPr lang="en-US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Source Evaluation</a:t>
            </a:r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), מהווה חלק בלתי נפרד מהמחקר עצמו. נפילה ברשתו של מידע בלתי אמין או בלתי מבוסס, כולל "</a:t>
            </a:r>
            <a:r>
              <a:rPr lang="he-IL" sz="2400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פייק</a:t>
            </a:r>
            <a:r>
              <a:rPr lang="he-IL" sz="2400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ניוז", עלולה לפגום באיכות המחקר, עד כדי ערעורו לחלוטין.  </a:t>
            </a:r>
          </a:p>
          <a:p>
            <a:pPr algn="just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כאשר אנו משתמשים במקור מכל סוג שהוא, עלינו לבצע קודם כל תהליך של הערכת מקור, ורק אחר כך לבחון האם המידע שמספק מקור זה מסייע למחקר שלנו.  </a:t>
            </a:r>
          </a:p>
          <a:p>
            <a:pPr algn="just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ביצוע נכון של הערכת מקורות הוא תהליך מורכב, הדורש ניסיון וידע נרחבים. אנליסטים/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יות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בתחילת דרכם/ן מתקשים יותר בתחום זה. 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0944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53B-6C1D-43F3-AF63-1135D2B5E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036"/>
          </a:xfrm>
        </p:spPr>
        <p:txBody>
          <a:bodyPr>
            <a:normAutofit/>
          </a:bodyPr>
          <a:lstStyle/>
          <a:p>
            <a:pPr algn="ctr"/>
            <a:r>
              <a:rPr lang="he-IL" sz="4000" dirty="0"/>
              <a:t>הערכת מקורות – קווים מנחים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954DA-D730-4204-A5CC-0F59363D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623371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מסמך ראשוני / מסמך מקור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(כלומר – מסמך שהופק על-ידי רשות מוסמכת כלשהי) אמין הרבה יותר מאשר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מקור שניוני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(כגון: כתבה עיתונאית, פוסט ברשת חברתית וכיו"ב)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חומר המופק מ- </a:t>
            </a:r>
            <a:r>
              <a:rPr lang="en-US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Meta Data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הינו בעל רמת אמינות גבוהה ביותר,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כיוון שקשה מאוד "לשחק" עם נתונים הנצברים אוטומטית ומתעדכנים מדי כמה שניות או כמה דקות.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חומר המופק מלוויינים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(כגון: </a:t>
            </a:r>
            <a:r>
              <a:rPr lang="en-US" sz="2000" dirty="0">
                <a:latin typeface="David" panose="020E0502060401010101" pitchFamily="34" charset="-79"/>
                <a:cs typeface="David" panose="020E0502060401010101" pitchFamily="34" charset="-79"/>
              </a:rPr>
              <a:t>(Google Earth 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הינו אמין ביותר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חומר עיתונות דורש התייחסות מיוחדת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. יש הבדל בין עיתונים מכובדים שלהם מוניטין של עשרות שנים בפרסום מידע שנבדק היטב טרם פרסומו, לבין "צהובונים" המפרסמים חדשות לבקרים חומר סנסציוני שאינו נבדק היטב.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חומר המופק מארגונים / גורמים פוליטיים / חברות מסחריות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ועוד גורמים בעלי אינטרסים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עשוי להיות אמין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אולם מחייב הבנה של מפת האינטרסים וההשפעות.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0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חומר ממשלתי המופק במדינות דמוקרטיות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אמין לאין שיעור מחומר המופק על-ידי ממשלות  במדינות בלתי דמוקרטיות.  </a:t>
            </a:r>
          </a:p>
        </p:txBody>
      </p:sp>
    </p:spTree>
    <p:extLst>
      <p:ext uri="{BB962C8B-B14F-4D97-AF65-F5344CB8AC3E}">
        <p14:creationId xmlns:p14="http://schemas.microsoft.com/office/powerpoint/2010/main" val="171349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A7417-293D-4BFF-A2AF-8E5F91291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40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הערכת מקורות – הימנעו מ"קבעון מחשבתי" !!!</a:t>
            </a:r>
            <a:endParaRPr lang="en-US" sz="40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B48AB-85DF-4F97-A89A-32B3568DD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4604"/>
            <a:ext cx="10515600" cy="4351338"/>
          </a:xfrm>
        </p:spPr>
        <p:txBody>
          <a:bodyPr/>
          <a:lstStyle/>
          <a:p>
            <a:pPr algn="r" rtl="1"/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מקורות "פשוטים" כמו וויקיפדיה אינם בהכרח מקורות רעים, אלא להיפך !!!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וויקיפדיה משקפת את "חכמת ההמונים" ואת הטבע האנושי של "לתקן טעויות של אחר". 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"רכילויות" ברשתות החברתיו אינן בהכרח בלתי-אמינות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הן משקפות את קולו של האדם הפשוט ובלא מעט מקרים – מדייקות. צריך, כמובן, לנסות להצליב את המידע. 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תמונות אינן בהכרח אמינות !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ניתן כיום לפברק תמונות בקלות יחסית, לבצע עליהן "פוטומונטאז' " ולהפיצן ברשת. </a:t>
            </a:r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כנ"ל לגבי סרטונים ! </a:t>
            </a:r>
          </a:p>
          <a:p>
            <a:pPr algn="r" rtl="1"/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אם פריט מידע מופיע הרבה פעמים, אין משמעות הדבר בהכרח שהוא נכון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כיום יש טכנולוגיות (לדוגמא: "בוטים") שבאמצעותן ניתן להפיץ מידע שגוי בתפוצה נרחבת מאוד. 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 err="1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ה"מלשינונים</a:t>
            </a:r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(כגון: מידע מ-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Wikileaks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), על אף הקונוטציה השלילית שלהם, </a:t>
            </a:r>
            <a:r>
              <a:rPr lang="he-IL" sz="2400" b="1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הינם אמינים במקרים רבים</a:t>
            </a:r>
            <a:r>
              <a:rPr lang="he-IL" sz="24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br>
              <a:rPr lang="en-US" sz="2400" dirty="0">
                <a:solidFill>
                  <a:srgbClr val="00B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sz="2400" dirty="0">
              <a:solidFill>
                <a:srgbClr val="00B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791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4325-FD5F-43C9-BFDC-9D16C8D7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dirty="0">
                <a:solidFill>
                  <a:srgbClr val="00B0F0"/>
                </a:solidFill>
              </a:rPr>
              <a:t>חשבונות ברשתות החברתיות – בעיית אמינות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5F388-2C8C-4F84-87A7-E73A61697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מומחים מעריכים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שיותר משליש מהחשבונות ברשתות החברתיות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(פייסבוק, טוויטר,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אינסטגרם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וכיו"ב)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הינם חשבונות פיקטיביים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  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סימנים מחשידים לכך שחשבון ברשת חברתית אינו אמיתי:  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1)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לחשבון לא מצורפת תמונה, או שמצורפת תמונה שאינה של בעל החשבון או שאינה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     תואמת נתונים אחרים בחשבון (כגון: גיל, ארץ מוצא וכיו"ב)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2)  לבעל/ת החשבון אין או כמעט אין חברים / עוקבים.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3)  לבעל החשבון יש תאריך לידה "בנאלי" כגון 1 בינואר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4)  החשבון אינו "מתוחזק"  ואינו מעודכן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5)  לבעל/ת החשבון יש שם סטריאוטיפי (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“The  Texan”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או שם נפוץ מדי  (כגון:</a:t>
            </a:r>
          </a:p>
          <a:p>
            <a:pPr marL="0" indent="0" algn="r" rtl="1">
              <a:buNone/>
            </a:pP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     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Jack Smith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רצוי מאוד לא לאשר חברות או לקיים קשרים עם חשבון החשוד כפיקטיבי. </a:t>
            </a:r>
          </a:p>
          <a:p>
            <a:pPr marL="0" indent="0" algn="r" rtl="1">
              <a:buNone/>
            </a:pP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r" rtl="1">
              <a:buNone/>
            </a:pP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6753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14"/>
          <p:cNvPicPr preferRelativeResize="0"/>
          <p:nvPr/>
        </p:nvPicPr>
        <p:blipFill rotWithShape="1">
          <a:blip r:embed="rId3">
            <a:alphaModFix/>
          </a:blip>
          <a:srcRect l="39172" r="34233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895350" marR="0" lvl="0" indent="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0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 b="0" i="0" u="none" strike="noStrike" cap="non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2" name="Google Shape;332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200" b="1" i="0" u="none" strike="noStrike" cap="non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685</Words>
  <Application>Microsoft Office PowerPoint</Application>
  <PresentationFormat>Widescreen</PresentationFormat>
  <Paragraphs>37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Varela Round</vt:lpstr>
      <vt:lpstr>Wingdings</vt:lpstr>
      <vt:lpstr>Office Theme</vt:lpstr>
      <vt:lpstr> שיעור מס' 9:   הערכת מקורות – לב ליבו של המחקר</vt:lpstr>
      <vt:lpstr>הערכת מקורות – מהי?</vt:lpstr>
      <vt:lpstr>הערכת מקורות – קווים מנחים</vt:lpstr>
      <vt:lpstr>הערכת מקורות – הימנעו מ"קבעון מחשבתי" !!!</vt:lpstr>
      <vt:lpstr>חשבונות ברשתות החברתיות – בעיית אמינות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שיעור מס' 2:  שכבות רשת האינטרנט: Open, Deep, Dark  </dc:title>
  <dc:creator>nachum shiloh</dc:creator>
  <cp:lastModifiedBy>nachum shiloh</cp:lastModifiedBy>
  <cp:revision>29</cp:revision>
  <dcterms:created xsi:type="dcterms:W3CDTF">2021-08-19T10:06:51Z</dcterms:created>
  <dcterms:modified xsi:type="dcterms:W3CDTF">2021-08-23T18:46:18Z</dcterms:modified>
</cp:coreProperties>
</file>