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Varela Round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pWniDURMVh/5fmwwi5XBXJqHc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VarelaRound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" name="Google Shape;30;p11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" name="Google Shape;31;p11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type="ctrTitle"/>
          </p:nvPr>
        </p:nvSpPr>
        <p:spPr>
          <a:xfrm>
            <a:off x="1524000" y="2210540"/>
            <a:ext cx="9144000" cy="12994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iw-IL" sz="4800"/>
              <a:t> </a:t>
            </a:r>
            <a:r>
              <a:rPr b="1" lang="iw-IL" sz="4400">
                <a:solidFill>
                  <a:srgbClr val="00B050"/>
                </a:solidFill>
              </a:rPr>
              <a:t>שיעור מס' </a:t>
            </a:r>
            <a:r>
              <a:rPr b="1" lang="iw-IL" sz="4400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8</a:t>
            </a:r>
            <a:r>
              <a:rPr b="1" lang="iw-IL" sz="4400">
                <a:solidFill>
                  <a:srgbClr val="00B050"/>
                </a:solidFill>
              </a:rPr>
              <a:t>: </a:t>
            </a:r>
            <a:br>
              <a:rPr b="1" lang="iw-IL" sz="4400">
                <a:solidFill>
                  <a:srgbClr val="00B050"/>
                </a:solidFill>
              </a:rPr>
            </a:br>
            <a:r>
              <a:rPr b="1" lang="iw-IL" sz="4400">
                <a:solidFill>
                  <a:srgbClr val="00B050"/>
                </a:solidFill>
              </a:rPr>
              <a:t> סוף מעשה במחשבה תחילה – בניית תכנית איסוף</a:t>
            </a:r>
            <a:endParaRPr b="1" sz="4400">
              <a:solidFill>
                <a:srgbClr val="00B050"/>
              </a:solidFill>
            </a:endParaRPr>
          </a:p>
        </p:txBody>
      </p:sp>
      <p:sp>
        <p:nvSpPr>
          <p:cNvPr id="94" name="Google Shape;94;p1"/>
          <p:cNvSpPr txBox="1"/>
          <p:nvPr>
            <p:ph idx="1" type="subTitle"/>
          </p:nvPr>
        </p:nvSpPr>
        <p:spPr>
          <a:xfrm>
            <a:off x="2071688" y="3602038"/>
            <a:ext cx="8596312" cy="164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b="1" lang="iw-IL">
                <a:solidFill>
                  <a:srgbClr val="002060"/>
                </a:solidFill>
                <a:latin typeface="David"/>
                <a:ea typeface="David"/>
                <a:cs typeface="David"/>
                <a:sym typeface="David"/>
              </a:rPr>
              <a:t>הדרכה: ד"ר נחום שילה, מנכ"ל - גלובל אוסינט מודיעין עסקי בע"מ 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400"/>
              <a:buNone/>
            </a:pPr>
            <a:r>
              <a:rPr b="1" lang="iw-IL">
                <a:solidFill>
                  <a:srgbClr val="00B0F0"/>
                </a:solidFill>
                <a:latin typeface="David"/>
                <a:ea typeface="David"/>
                <a:cs typeface="David"/>
                <a:sym typeface="David"/>
              </a:rPr>
              <a:t>עריכה: גב' רונית נחמיה – מפמ"רית מגמת מידע ונתונים, משרד החינוך </a:t>
            </a:r>
            <a:endParaRPr b="1">
              <a:solidFill>
                <a:srgbClr val="00B0F0"/>
              </a:solidFill>
              <a:latin typeface="David"/>
              <a:ea typeface="David"/>
              <a:cs typeface="David"/>
              <a:sym typeface="David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 b="22807" l="0" r="0" t="20468"/>
          <a:stretch/>
        </p:blipFill>
        <p:spPr>
          <a:xfrm>
            <a:off x="3186298" y="182245"/>
            <a:ext cx="5553074" cy="1842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b="33131" l="30590" r="31675" t="41553"/>
          <a:stretch/>
        </p:blipFill>
        <p:spPr>
          <a:xfrm>
            <a:off x="4399024" y="5248275"/>
            <a:ext cx="3941640" cy="10818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838200" y="365126"/>
            <a:ext cx="10515600" cy="11174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w-IL">
                <a:solidFill>
                  <a:srgbClr val="0070C0"/>
                </a:solidFill>
              </a:rPr>
              <a:t>בניית תכנית איסוף </a:t>
            </a:r>
            <a:endParaRPr>
              <a:solidFill>
                <a:srgbClr val="0070C0"/>
              </a:solidFill>
            </a:endParaRPr>
          </a:p>
        </p:txBody>
      </p:sp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w-IL">
                <a:solidFill>
                  <a:srgbClr val="002060"/>
                </a:solidFill>
                <a:latin typeface="David"/>
                <a:ea typeface="David"/>
                <a:cs typeface="David"/>
                <a:sym typeface="David"/>
              </a:rPr>
              <a:t>בבסיסו של כל מחקר, ניצבת תכנית איסוף. ללא התוויית תכנית איסוף טרם ביצוע המחקר, יהיה המחקר לרוב חסר ולקוי. </a:t>
            </a:r>
            <a:endParaRPr/>
          </a:p>
          <a:p>
            <a:pPr indent="-228600" lvl="0" marL="22860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w-IL">
                <a:solidFill>
                  <a:srgbClr val="002060"/>
                </a:solidFill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על תכנית האיסוף להיות </a:t>
            </a:r>
            <a:r>
              <a:rPr b="1"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שיטתית</a:t>
            </a:r>
            <a:r>
              <a:rPr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 מצד אחד, אולם </a:t>
            </a:r>
            <a:r>
              <a:rPr b="1"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גמישה</a:t>
            </a:r>
            <a:r>
              <a:rPr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 מהצד השני. תכנית איסוף טובה היא תכנית טנטטיבית, כלומר, </a:t>
            </a:r>
            <a:r>
              <a:rPr b="1"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ניתנת לשינוי</a:t>
            </a:r>
            <a:r>
              <a:rPr lang="iw-IL">
                <a:solidFill>
                  <a:srgbClr val="00B050"/>
                </a:solidFill>
                <a:latin typeface="David"/>
                <a:ea typeface="David"/>
                <a:cs typeface="David"/>
                <a:sym typeface="David"/>
              </a:rPr>
              <a:t>. השינויים בבניית תכנית האיסוף יכולים לנבוע מהממצאים שכבר מצאנו ו/או משינויים בהגדרת המשימה.  </a:t>
            </a:r>
            <a:endParaRPr/>
          </a:p>
          <a:p>
            <a:pPr indent="-228600" lvl="0" marL="22860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b="1" lang="iw-IL">
                <a:solidFill>
                  <a:srgbClr val="FF0000"/>
                </a:solidFill>
                <a:latin typeface="David"/>
                <a:ea typeface="David"/>
                <a:cs typeface="David"/>
                <a:sym typeface="David"/>
              </a:rPr>
              <a:t> </a:t>
            </a:r>
            <a:r>
              <a:rPr lang="iw-IL">
                <a:solidFill>
                  <a:srgbClr val="FF0000"/>
                </a:solidFill>
                <a:latin typeface="David"/>
                <a:ea typeface="David"/>
                <a:cs typeface="David"/>
                <a:sym typeface="David"/>
              </a:rPr>
              <a:t>היקפה של תכנית האיסוף עומד ביחס ישר לזמן, למשאבים ולתקציב שיש לנו לביצוע המחקר. </a:t>
            </a:r>
            <a:r>
              <a:rPr b="1" lang="iw-IL">
                <a:solidFill>
                  <a:srgbClr val="FF0000"/>
                </a:solidFill>
                <a:latin typeface="David"/>
                <a:ea typeface="David"/>
                <a:cs typeface="David"/>
                <a:sym typeface="David"/>
              </a:rPr>
              <a:t>	</a:t>
            </a:r>
            <a:r>
              <a:rPr b="1" lang="iw-IL">
                <a:solidFill>
                  <a:srgbClr val="002060"/>
                </a:solidFill>
                <a:latin typeface="David"/>
                <a:ea typeface="David"/>
                <a:cs typeface="David"/>
                <a:sym typeface="David"/>
              </a:rPr>
              <a:t> </a:t>
            </a:r>
            <a:endParaRPr b="1">
              <a:solidFill>
                <a:srgbClr val="00B050"/>
              </a:solidFill>
              <a:latin typeface="David"/>
              <a:ea typeface="David"/>
              <a:cs typeface="David"/>
              <a:sym typeface="David"/>
            </a:endParaRPr>
          </a:p>
          <a:p>
            <a:pPr indent="0" lvl="0" marL="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B050"/>
              </a:solidFill>
              <a:latin typeface="David"/>
              <a:ea typeface="David"/>
              <a:cs typeface="David"/>
              <a:sym typeface="David"/>
            </a:endParaRPr>
          </a:p>
          <a:p>
            <a:pPr indent="0" lvl="0" marL="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B050"/>
              </a:solidFill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>
            <p:ph type="title"/>
          </p:nvPr>
        </p:nvSpPr>
        <p:spPr>
          <a:xfrm>
            <a:off x="838200" y="365126"/>
            <a:ext cx="10515600" cy="1064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Calibri"/>
              <a:buNone/>
            </a:pPr>
            <a:r>
              <a:rPr lang="iw-IL">
                <a:solidFill>
                  <a:srgbClr val="0070C0"/>
                </a:solidFill>
              </a:rPr>
              <a:t>בניית תכנית איסוף </a:t>
            </a:r>
            <a:endParaRPr/>
          </a:p>
        </p:txBody>
      </p:sp>
      <p:sp>
        <p:nvSpPr>
          <p:cNvPr id="108" name="Google Shape;108;p3"/>
          <p:cNvSpPr txBox="1"/>
          <p:nvPr>
            <p:ph idx="1" type="body"/>
          </p:nvPr>
        </p:nvSpPr>
        <p:spPr>
          <a:xfrm>
            <a:off x="838200" y="1429306"/>
            <a:ext cx="10515600" cy="522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/>
              <a:t> </a:t>
            </a:r>
            <a:r>
              <a:rPr lang="iw-IL">
                <a:solidFill>
                  <a:srgbClr val="FF0000"/>
                </a:solidFill>
                <a:latin typeface="David"/>
                <a:ea typeface="David"/>
                <a:cs typeface="David"/>
                <a:sym typeface="David"/>
              </a:rPr>
              <a:t>"כלל הזהב" בהתוויית תכנית האיסוף ובישומה הוא הביטוי </a:t>
            </a:r>
            <a:r>
              <a:rPr b="1" lang="iw-IL">
                <a:solidFill>
                  <a:srgbClr val="FF0000"/>
                </a:solidFill>
                <a:latin typeface="David"/>
                <a:ea typeface="David"/>
                <a:cs typeface="David"/>
                <a:sym typeface="David"/>
              </a:rPr>
              <a:t>"הצנע לכת" – יש לבדוק מחדש דברים שאנו חושבים שאנו יודעים  (Known knows), </a:t>
            </a:r>
            <a:r>
              <a:rPr b="1" lang="iw-IL">
                <a:solidFill>
                  <a:srgbClr val="FFC000"/>
                </a:solidFill>
                <a:latin typeface="David"/>
                <a:ea typeface="David"/>
                <a:cs typeface="David"/>
                <a:sym typeface="David"/>
              </a:rPr>
              <a:t>יש להשלים פערים לגבי דברים שלגביהם אנו יודעים שאיננו יודעים  (Known Unknows) </a:t>
            </a:r>
            <a:r>
              <a:rPr b="1" lang="iw-IL" u="sng">
                <a:latin typeface="David"/>
                <a:ea typeface="David"/>
                <a:cs typeface="David"/>
                <a:sym typeface="David"/>
              </a:rPr>
              <a:t>ותמיד יש לזכור שיש דברים שאנו לא יודעים שאותם איננו יודעים </a:t>
            </a:r>
            <a:r>
              <a:rPr b="1" lang="iw-IL">
                <a:latin typeface="David"/>
                <a:ea typeface="David"/>
                <a:cs typeface="David"/>
                <a:sym typeface="David"/>
              </a:rPr>
              <a:t>(Unknown Unknowns)</a:t>
            </a:r>
            <a:endParaRPr/>
          </a:p>
          <a:p>
            <a:pPr indent="-508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FF0000"/>
              </a:solidFill>
              <a:latin typeface="David"/>
              <a:ea typeface="David"/>
              <a:cs typeface="David"/>
              <a:sym typeface="David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</a:pPr>
            <a:r>
              <a:rPr i="1" lang="iw-IL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“We also know there are known unknowns — that is to say, we know there are some things we do not know. But there are also unknown unknowns, the ones we don’t know we don’t know.”</a:t>
            </a:r>
            <a:endParaRPr/>
          </a:p>
          <a:p>
            <a:pPr indent="0" lvl="0" marL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i="0" sz="200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</a:pPr>
            <a:r>
              <a:rPr b="0" i="0" lang="iw-IL" sz="20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Donald Rumsfeld</a:t>
            </a:r>
            <a:r>
              <a:rPr lang="iw-IL" sz="20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, US Secretary of Defense, 2002</a:t>
            </a:r>
            <a:endParaRPr b="0" i="0" sz="200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FF0000"/>
              </a:solidFill>
              <a:latin typeface="David"/>
              <a:ea typeface="David"/>
              <a:cs typeface="David"/>
              <a:sym typeface="David"/>
            </a:endParaRPr>
          </a:p>
          <a:p>
            <a:pPr indent="-508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iw-IL">
                <a:solidFill>
                  <a:srgbClr val="002060"/>
                </a:solidFill>
              </a:rPr>
              <a:t>בניית תכנית איסוף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114" name="Google Shape;11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/>
              <a:t> </a:t>
            </a:r>
            <a:r>
              <a:rPr lang="iw-IL">
                <a:latin typeface="David"/>
                <a:ea typeface="David"/>
                <a:cs typeface="David"/>
                <a:sym typeface="David"/>
              </a:rPr>
              <a:t>במידה שאנו צריכים לבצע מחקר אודות נושא אותו אין אנו מכירים, </a:t>
            </a:r>
            <a:r>
              <a:rPr b="1" lang="iw-IL">
                <a:latin typeface="David"/>
                <a:ea typeface="David"/>
                <a:cs typeface="David"/>
                <a:sym typeface="David"/>
              </a:rPr>
              <a:t>רצוי לקרוא קודם כל חומר רקע על הנושא</a:t>
            </a:r>
            <a:r>
              <a:rPr lang="iw-IL">
                <a:latin typeface="David"/>
                <a:ea typeface="David"/>
                <a:cs typeface="David"/>
                <a:sym typeface="David"/>
              </a:rPr>
              <a:t>, גם ממקורות ש"נחשבים" לפחות מקצועיים. לצורך זה, "וויקיפדיה", למשל, הינה מקור טוב מאוד לקבלת מידע ראשוני אודות סוגייה כלשהי. לאחר מכן נעמיק למקורות מקצועיים יותר. </a:t>
            </a:r>
            <a:endParaRPr/>
          </a:p>
          <a:p>
            <a:pPr indent="-228600" lvl="0" marL="22860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>
                <a:latin typeface="David"/>
                <a:ea typeface="David"/>
                <a:cs typeface="David"/>
                <a:sym typeface="David"/>
              </a:rPr>
              <a:t> עיקר המאמץ בעת בניית תכנית איסוף צריך להיות מנותב </a:t>
            </a:r>
            <a:r>
              <a:rPr b="1" lang="iw-IL">
                <a:latin typeface="David"/>
                <a:ea typeface="David"/>
                <a:cs typeface="David"/>
                <a:sym typeface="David"/>
              </a:rPr>
              <a:t>לבחירה נכונה של ראשי הפרקים של המחקר</a:t>
            </a:r>
            <a:r>
              <a:rPr lang="iw-IL">
                <a:latin typeface="David"/>
                <a:ea typeface="David"/>
                <a:cs typeface="David"/>
                <a:sym typeface="David"/>
              </a:rPr>
              <a:t>. כאשר יש לנו את שלד המחקר, איסוף החומר עצמו כבר יהיה הרבה יותר קל.  </a:t>
            </a:r>
            <a:endParaRPr/>
          </a:p>
          <a:p>
            <a:pPr indent="-228600" lvl="0" marL="22860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iw-IL">
                <a:latin typeface="David"/>
                <a:ea typeface="David"/>
                <a:cs typeface="David"/>
                <a:sym typeface="David"/>
              </a:rPr>
              <a:t> חשוב לזכור, שהשאלות חשובות יותר מהתשובות. אם איננו יודעים איזו שאלה יש לשאול, לא נוכל לאתר את המידע הדרוש לכתיבת המחקר. </a:t>
            </a:r>
            <a:endParaRPr/>
          </a:p>
          <a:p>
            <a:pPr indent="0" lvl="0" marL="0" rtl="1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400"/>
              <a:buFont typeface="Calibri"/>
              <a:buNone/>
            </a:pPr>
            <a:r>
              <a:rPr b="1" lang="iw-IL">
                <a:solidFill>
                  <a:srgbClr val="EFEFEF"/>
                </a:solidFill>
              </a:rPr>
              <a:t> </a:t>
            </a:r>
            <a:r>
              <a:rPr b="1" lang="iw-IL">
                <a:solidFill>
                  <a:srgbClr val="002060"/>
                </a:solidFill>
              </a:rPr>
              <a:t>בניית תכנית איסוף – שיטת השלבים</a:t>
            </a:r>
            <a:endParaRPr/>
          </a:p>
        </p:txBody>
      </p:sp>
      <p:sp>
        <p:nvSpPr>
          <p:cNvPr id="121" name="Google Shape;121;p5"/>
          <p:cNvSpPr txBox="1"/>
          <p:nvPr>
            <p:ph idx="1" type="body"/>
          </p:nvPr>
        </p:nvSpPr>
        <p:spPr>
          <a:xfrm>
            <a:off x="1981200" y="1600200"/>
            <a:ext cx="8229600" cy="4852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w-IL"/>
              <a:t> </a:t>
            </a:r>
            <a:endParaRPr/>
          </a:p>
        </p:txBody>
      </p:sp>
      <p:sp>
        <p:nvSpPr>
          <p:cNvPr id="122" name="Google Shape;122;p5"/>
          <p:cNvSpPr/>
          <p:nvPr/>
        </p:nvSpPr>
        <p:spPr>
          <a:xfrm>
            <a:off x="2513013" y="5229225"/>
            <a:ext cx="7200900" cy="814388"/>
          </a:xfrm>
          <a:prstGeom prst="rect">
            <a:avLst/>
          </a:prstGeom>
          <a:solidFill>
            <a:srgbClr val="7030A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הבנת הסוגיה/זירה – שחקנים, טרמינולוגיה</a:t>
            </a:r>
            <a:endParaRPr/>
          </a:p>
        </p:txBody>
      </p:sp>
      <p:sp>
        <p:nvSpPr>
          <p:cNvPr id="123" name="Google Shape;123;p5"/>
          <p:cNvSpPr/>
          <p:nvPr/>
        </p:nvSpPr>
        <p:spPr>
          <a:xfrm>
            <a:off x="2970214" y="4332289"/>
            <a:ext cx="6205537" cy="896937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כתיבת תכנית איסוף טנטטיבית ומשולבת / הערכת יכולות </a:t>
            </a:r>
            <a:endParaRPr/>
          </a:p>
        </p:txBody>
      </p:sp>
      <p:sp>
        <p:nvSpPr>
          <p:cNvPr id="124" name="Google Shape;124;p5"/>
          <p:cNvSpPr/>
          <p:nvPr/>
        </p:nvSpPr>
        <p:spPr>
          <a:xfrm>
            <a:off x="3432176" y="3557588"/>
            <a:ext cx="5364163" cy="774700"/>
          </a:xfrm>
          <a:prstGeom prst="rect">
            <a:avLst/>
          </a:prstGeom>
          <a:solidFill>
            <a:srgbClr val="00B05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ביצוע האיסוף. שילוב "מחשבה מחוץ לקופסה"</a:t>
            </a:r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4232276" y="2944814"/>
            <a:ext cx="3744913" cy="612775"/>
          </a:xfrm>
          <a:prstGeom prst="rect">
            <a:avLst/>
          </a:prstGeom>
          <a:solidFill>
            <a:srgbClr val="00B0F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הערכת תוצאות</a:t>
            </a:r>
            <a:endParaRPr/>
          </a:p>
        </p:txBody>
      </p:sp>
      <p:sp>
        <p:nvSpPr>
          <p:cNvPr id="126" name="Google Shape;126;p5"/>
          <p:cNvSpPr/>
          <p:nvPr/>
        </p:nvSpPr>
        <p:spPr>
          <a:xfrm>
            <a:off x="4200526" y="1700213"/>
            <a:ext cx="3744913" cy="1244600"/>
          </a:xfrm>
          <a:prstGeom prst="triangle">
            <a:avLst>
              <a:gd fmla="val 5141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כתיבת הדו"ח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type="title"/>
          </p:nvPr>
        </p:nvSpPr>
        <p:spPr>
          <a:xfrm>
            <a:off x="838200" y="33849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alibri"/>
              <a:buNone/>
            </a:pPr>
            <a:r>
              <a:rPr lang="iw-IL" sz="4000">
                <a:solidFill>
                  <a:srgbClr val="0070C0"/>
                </a:solidFill>
              </a:rPr>
              <a:t>בניית תכנית איסוף - דוגמא</a:t>
            </a:r>
            <a:endParaRPr sz="4000">
              <a:solidFill>
                <a:srgbClr val="0070C0"/>
              </a:solidFill>
            </a:endParaRPr>
          </a:p>
        </p:txBody>
      </p:sp>
      <p:sp>
        <p:nvSpPr>
          <p:cNvPr id="132" name="Google Shape;132;p6"/>
          <p:cNvSpPr txBox="1"/>
          <p:nvPr>
            <p:ph idx="1" type="body"/>
          </p:nvPr>
        </p:nvSpPr>
        <p:spPr>
          <a:xfrm>
            <a:off x="838200" y="1473693"/>
            <a:ext cx="10515600" cy="47032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המשימה – לכתוב דו"ח שיענה על השאלה: "האם כדאי לחברה ישראלית מתחום הפרמצבטיקה לפתוח משרד בדובאי?" </a:t>
            </a:r>
            <a:endParaRPr/>
          </a:p>
          <a:p>
            <a:pPr indent="0" lvl="0" marL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 שלבים אפשריים בתוכנית האיסוף:    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אם אינני מכיר את הזירה – לקרוא סקירות על איחוד האמירויות בכלל ועל דובאי בפרט (לפחות שלושה מקורות). תוך כדי קריאה, לסמן "מוקשים" (בעיות מדיניות / ביטחוניות / רגולטוריות) 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לשאול את עצמי: האם ידע באנגלית מספיק כאן? עד כמה החומרים בערבית ייחודיים? 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הבנת תחום הפרמצבטיקה, אם צריך, יש לתשאל מומחים מהתחום.  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איסוף חומר על תחום הפרמצבטיקה באיחוד האמירויות בכלל ובדובאי בפרט (למצוא נתוני מאקרו, למפות מתחרים). 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 הכנת רשימה של מקורות ראשוניים (כגון: דו"חות רשמיים של חברות) ושניוניים (סקירות שנכתבו על-ידי מומחים)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 תכנון השימוש ברשתות חברתיות (עד כמה הן מועילות למחקר הספציפי הזה?)</a:t>
            </a:r>
            <a:endParaRPr/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iw-IL" sz="2000">
                <a:latin typeface="David"/>
                <a:ea typeface="David"/>
                <a:cs typeface="David"/>
                <a:sym typeface="David"/>
              </a:rPr>
              <a:t> הכללת מרכיב ה"חשיבה מחוץ לקופסא" (אולי עלי להשקיע מאמצים באיתור מסדי נתונים לא רשמיים? אולי עלי לנסות להצטרף לחדרי דיונים פנימיים הקשורים לנושא?</a:t>
            </a:r>
            <a:endParaRPr/>
          </a:p>
          <a:p>
            <a:pPr indent="0" lvl="0" marL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w-IL" sz="2000">
                <a:latin typeface="David"/>
                <a:ea typeface="David"/>
                <a:cs typeface="David"/>
                <a:sym typeface="David"/>
              </a:rPr>
              <a:t>         </a:t>
            </a:r>
            <a:endParaRPr sz="2000"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7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7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7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2021-08-19T10:06:51Z</dcterms:created>
  <dc:creator>nachum shiloh</dc:creator>
</cp:coreProperties>
</file>