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embeddedFontLst>
    <p:embeddedFont>
      <p:font typeface="Varela Round"/>
      <p:regular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3" roundtripDataSignature="AMtx7miyBbK+AqSZKaLkP1tK7hg1eEwNA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customschemas.google.com/relationships/presentationmetadata" Target="metadata"/><Relationship Id="rId12" Type="http://schemas.openxmlformats.org/officeDocument/2006/relationships/font" Target="fonts/VarelaRound-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w-I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33" name="Google Shape;133;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8"/>
          <p:cNvSpPr/>
          <p:nvPr>
            <p:ph idx="2" type="pic"/>
          </p:nvPr>
        </p:nvSpPr>
        <p:spPr>
          <a:xfrm>
            <a:off x="5183188" y="987425"/>
            <a:ext cx="6172200" cy="4873625"/>
          </a:xfrm>
          <a:prstGeom prst="rect">
            <a:avLst/>
          </a:prstGeom>
          <a:noFill/>
          <a:ln>
            <a:noFill/>
          </a:ln>
        </p:spPr>
      </p:sp>
      <p:sp>
        <p:nvSpPr>
          <p:cNvPr id="73" name="Google Shape;73;p1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4" name="Google Shape;74;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2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2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6" name="Google Shape;8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p:cSld name="כותרת בלבד">
    <p:spTree>
      <p:nvGrpSpPr>
        <p:cNvPr id="27" name="Shape 27"/>
        <p:cNvGrpSpPr/>
        <p:nvPr/>
      </p:nvGrpSpPr>
      <p:grpSpPr>
        <a:xfrm>
          <a:off x="0" y="0"/>
          <a:ext cx="0" cy="0"/>
          <a:chOff x="0" y="0"/>
          <a:chExt cx="0" cy="0"/>
        </a:xfrm>
      </p:grpSpPr>
      <p:sp>
        <p:nvSpPr>
          <p:cNvPr id="28" name="Google Shape;28;p11"/>
          <p:cNvSpPr txBox="1"/>
          <p:nvPr>
            <p:ph type="title"/>
          </p:nvPr>
        </p:nvSpPr>
        <p:spPr>
          <a:xfrm>
            <a:off x="1" y="213094"/>
            <a:ext cx="12191999" cy="720000"/>
          </a:xfrm>
          <a:prstGeom prst="rect">
            <a:avLst/>
          </a:prstGeom>
          <a:noFill/>
          <a:ln>
            <a:noFill/>
          </a:ln>
        </p:spPr>
        <p:txBody>
          <a:bodyPr anchorCtr="0" anchor="ctr" bIns="45700" lIns="91425" spcFirstLastPara="1" rIns="91425" wrap="square" tIns="45700">
            <a:noAutofit/>
          </a:bodyPr>
          <a:lstStyle>
            <a:lvl1pPr lvl="0" rtl="1" algn="ctr">
              <a:lnSpc>
                <a:spcPct val="9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1"/>
          <p:cNvSpPr/>
          <p:nvPr/>
        </p:nvSpPr>
        <p:spPr>
          <a:xfrm>
            <a:off x="1" y="5878199"/>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b="0" i="0" sz="1800" u="none" cap="none" strike="noStrike">
              <a:solidFill>
                <a:schemeClr val="lt1"/>
              </a:solidFill>
              <a:latin typeface="Varela Round"/>
              <a:ea typeface="Varela Round"/>
              <a:cs typeface="Varela Round"/>
              <a:sym typeface="Varela Round"/>
            </a:endParaRPr>
          </a:p>
        </p:txBody>
      </p:sp>
      <p:sp>
        <p:nvSpPr>
          <p:cNvPr id="30" name="Google Shape;30;p11"/>
          <p:cNvSpPr/>
          <p:nvPr/>
        </p:nvSpPr>
        <p:spPr>
          <a:xfrm>
            <a:off x="8667715" y="-110812"/>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b="0" i="0" sz="1800" u="none" cap="none" strike="noStrike">
              <a:solidFill>
                <a:schemeClr val="lt1"/>
              </a:solidFill>
              <a:latin typeface="Varela Round"/>
              <a:ea typeface="Varela Round"/>
              <a:cs typeface="Varela Round"/>
              <a:sym typeface="Varela Round"/>
            </a:endParaRPr>
          </a:p>
        </p:txBody>
      </p:sp>
      <p:sp>
        <p:nvSpPr>
          <p:cNvPr id="31" name="Google Shape;31;p11"/>
          <p:cNvSpPr/>
          <p:nvPr/>
        </p:nvSpPr>
        <p:spPr>
          <a:xfrm>
            <a:off x="0" y="6306749"/>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 name="Google Shape;3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6" name="Google Shape;66;p1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7" name="Google Shape;6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w-I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
          <p:cNvSpPr txBox="1"/>
          <p:nvPr>
            <p:ph type="ctrTitle"/>
          </p:nvPr>
        </p:nvSpPr>
        <p:spPr>
          <a:xfrm>
            <a:off x="1524000" y="2210540"/>
            <a:ext cx="9144000" cy="1299423"/>
          </a:xfrm>
          <a:prstGeom prst="rect">
            <a:avLst/>
          </a:prstGeom>
          <a:noFill/>
          <a:ln>
            <a:noFill/>
          </a:ln>
        </p:spPr>
        <p:txBody>
          <a:bodyPr anchorCtr="0" anchor="b" bIns="45700" lIns="91425" spcFirstLastPara="1" rIns="91425" wrap="square" tIns="45700">
            <a:normAutofit fontScale="90000"/>
          </a:bodyPr>
          <a:lstStyle/>
          <a:p>
            <a:pPr indent="0" lvl="0" marL="0" rtl="1" algn="ctr">
              <a:lnSpc>
                <a:spcPct val="90000"/>
              </a:lnSpc>
              <a:spcBef>
                <a:spcPts val="0"/>
              </a:spcBef>
              <a:spcAft>
                <a:spcPts val="0"/>
              </a:spcAft>
              <a:buClr>
                <a:schemeClr val="dk1"/>
              </a:buClr>
              <a:buSzPct val="100000"/>
              <a:buFont typeface="Calibri"/>
              <a:buNone/>
            </a:pPr>
            <a:r>
              <a:rPr lang="iw-IL" sz="4800"/>
              <a:t> </a:t>
            </a:r>
            <a:r>
              <a:rPr b="1" lang="iw-IL" sz="4400">
                <a:solidFill>
                  <a:srgbClr val="00B050"/>
                </a:solidFill>
              </a:rPr>
              <a:t>שיעור מס' </a:t>
            </a:r>
            <a:r>
              <a:rPr b="1" lang="iw-IL" sz="4400">
                <a:solidFill>
                  <a:srgbClr val="00B050"/>
                </a:solidFill>
                <a:latin typeface="David"/>
                <a:ea typeface="David"/>
                <a:cs typeface="David"/>
                <a:sym typeface="David"/>
              </a:rPr>
              <a:t>7</a:t>
            </a:r>
            <a:r>
              <a:rPr b="1" lang="iw-IL" sz="4400">
                <a:solidFill>
                  <a:srgbClr val="00B050"/>
                </a:solidFill>
              </a:rPr>
              <a:t>: </a:t>
            </a:r>
            <a:br>
              <a:rPr b="1" lang="iw-IL" sz="4400">
                <a:solidFill>
                  <a:srgbClr val="00B050"/>
                </a:solidFill>
              </a:rPr>
            </a:br>
            <a:r>
              <a:rPr b="1" lang="iw-IL" sz="4400">
                <a:solidFill>
                  <a:srgbClr val="00B050"/>
                </a:solidFill>
              </a:rPr>
              <a:t> Metadata – מידע אודות המידע</a:t>
            </a:r>
            <a:endParaRPr b="1" sz="4400">
              <a:solidFill>
                <a:srgbClr val="00B050"/>
              </a:solidFill>
            </a:endParaRPr>
          </a:p>
        </p:txBody>
      </p:sp>
      <p:sp>
        <p:nvSpPr>
          <p:cNvPr id="94" name="Google Shape;94;p1"/>
          <p:cNvSpPr txBox="1"/>
          <p:nvPr>
            <p:ph idx="1" type="subTitle"/>
          </p:nvPr>
        </p:nvSpPr>
        <p:spPr>
          <a:xfrm>
            <a:off x="2071688" y="3602038"/>
            <a:ext cx="8596312" cy="1646237"/>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a:p>
            <a:pPr indent="0" lvl="0" marL="0" rtl="0" algn="ctr">
              <a:lnSpc>
                <a:spcPct val="90000"/>
              </a:lnSpc>
              <a:spcBef>
                <a:spcPts val="1000"/>
              </a:spcBef>
              <a:spcAft>
                <a:spcPts val="0"/>
              </a:spcAft>
              <a:buClr>
                <a:srgbClr val="002060"/>
              </a:buClr>
              <a:buSzPts val="2400"/>
              <a:buNone/>
            </a:pPr>
            <a:r>
              <a:rPr b="1" lang="iw-IL">
                <a:solidFill>
                  <a:srgbClr val="002060"/>
                </a:solidFill>
                <a:latin typeface="David"/>
                <a:ea typeface="David"/>
                <a:cs typeface="David"/>
                <a:sym typeface="David"/>
              </a:rPr>
              <a:t>הדרכה: ד"ר נחום שילה, מנכ"ל - גלובל אוסינט מודיעין עסקי בע"מ  </a:t>
            </a:r>
            <a:endParaRPr/>
          </a:p>
          <a:p>
            <a:pPr indent="0" lvl="0" marL="0" rtl="0" algn="ctr">
              <a:lnSpc>
                <a:spcPct val="90000"/>
              </a:lnSpc>
              <a:spcBef>
                <a:spcPts val="1000"/>
              </a:spcBef>
              <a:spcAft>
                <a:spcPts val="0"/>
              </a:spcAft>
              <a:buClr>
                <a:srgbClr val="00B0F0"/>
              </a:buClr>
              <a:buSzPts val="2400"/>
              <a:buNone/>
            </a:pPr>
            <a:r>
              <a:rPr b="1" lang="iw-IL">
                <a:solidFill>
                  <a:srgbClr val="00B0F0"/>
                </a:solidFill>
                <a:latin typeface="David"/>
                <a:ea typeface="David"/>
                <a:cs typeface="David"/>
                <a:sym typeface="David"/>
              </a:rPr>
              <a:t>עריכה: גב' רונית נחמיה – מפמ"רית מגמת מידע ונתונים, משרד החינוך </a:t>
            </a:r>
            <a:endParaRPr b="1">
              <a:solidFill>
                <a:srgbClr val="00B0F0"/>
              </a:solidFill>
              <a:latin typeface="David"/>
              <a:ea typeface="David"/>
              <a:cs typeface="David"/>
              <a:sym typeface="David"/>
            </a:endParaRPr>
          </a:p>
        </p:txBody>
      </p:sp>
      <p:pic>
        <p:nvPicPr>
          <p:cNvPr id="95" name="Google Shape;95;p1"/>
          <p:cNvPicPr preferRelativeResize="0"/>
          <p:nvPr/>
        </p:nvPicPr>
        <p:blipFill rotWithShape="1">
          <a:blip r:embed="rId3">
            <a:alphaModFix/>
          </a:blip>
          <a:srcRect b="22807" l="0" r="0" t="20468"/>
          <a:stretch/>
        </p:blipFill>
        <p:spPr>
          <a:xfrm>
            <a:off x="3186298" y="182245"/>
            <a:ext cx="5553074" cy="1842906"/>
          </a:xfrm>
          <a:prstGeom prst="rect">
            <a:avLst/>
          </a:prstGeom>
          <a:noFill/>
          <a:ln>
            <a:noFill/>
          </a:ln>
        </p:spPr>
      </p:pic>
      <p:pic>
        <p:nvPicPr>
          <p:cNvPr id="96" name="Google Shape;96;p1"/>
          <p:cNvPicPr preferRelativeResize="0"/>
          <p:nvPr/>
        </p:nvPicPr>
        <p:blipFill rotWithShape="1">
          <a:blip r:embed="rId4">
            <a:alphaModFix/>
          </a:blip>
          <a:srcRect b="33131" l="30590" r="31675" t="41553"/>
          <a:stretch/>
        </p:blipFill>
        <p:spPr>
          <a:xfrm>
            <a:off x="4399024" y="5248275"/>
            <a:ext cx="3941640" cy="10818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800"/>
              <a:buFont typeface="Calibri"/>
              <a:buNone/>
            </a:pPr>
            <a:r>
              <a:rPr b="1" lang="iw-IL">
                <a:solidFill>
                  <a:srgbClr val="00B050"/>
                </a:solidFill>
              </a:rPr>
              <a:t> Metadata – מידע אודות המידע</a:t>
            </a:r>
            <a:endParaRPr>
              <a:solidFill>
                <a:srgbClr val="00B0F0"/>
              </a:solidFill>
            </a:endParaRPr>
          </a:p>
        </p:txBody>
      </p:sp>
      <p:sp>
        <p:nvSpPr>
          <p:cNvPr id="102" name="Google Shape;102;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1" algn="just">
              <a:lnSpc>
                <a:spcPct val="90000"/>
              </a:lnSpc>
              <a:spcBef>
                <a:spcPts val="0"/>
              </a:spcBef>
              <a:spcAft>
                <a:spcPts val="0"/>
              </a:spcAft>
              <a:buClr>
                <a:schemeClr val="dk1"/>
              </a:buClr>
              <a:buSzPts val="2400"/>
              <a:buFont typeface="Noto Sans Symbols"/>
              <a:buChar char="❖"/>
            </a:pPr>
            <a:r>
              <a:rPr b="1" lang="iw-IL" sz="2400">
                <a:latin typeface="David"/>
                <a:ea typeface="David"/>
                <a:cs typeface="David"/>
                <a:sym typeface="David"/>
              </a:rPr>
              <a:t> </a:t>
            </a:r>
            <a:r>
              <a:rPr b="1" lang="iw-IL" sz="2400">
                <a:solidFill>
                  <a:srgbClr val="002060"/>
                </a:solidFill>
                <a:latin typeface="David"/>
                <a:ea typeface="David"/>
                <a:cs typeface="David"/>
                <a:sym typeface="David"/>
              </a:rPr>
              <a:t>"מטא" </a:t>
            </a:r>
            <a:r>
              <a:rPr b="1" lang="iw-IL" sz="2400">
                <a:latin typeface="David"/>
                <a:ea typeface="David"/>
                <a:cs typeface="David"/>
                <a:sym typeface="David"/>
              </a:rPr>
              <a:t>– מילה הלקוחה מהשפה היוונית ופירושה: "על", "מעל", "אודות", "אחרי", "מעבר" </a:t>
            </a:r>
            <a:endParaRPr/>
          </a:p>
          <a:p>
            <a:pPr indent="-228600" lvl="0" marL="228600" rtl="1" algn="just">
              <a:lnSpc>
                <a:spcPct val="90000"/>
              </a:lnSpc>
              <a:spcBef>
                <a:spcPts val="1000"/>
              </a:spcBef>
              <a:spcAft>
                <a:spcPts val="0"/>
              </a:spcAft>
              <a:buClr>
                <a:schemeClr val="dk1"/>
              </a:buClr>
              <a:buSzPts val="2400"/>
              <a:buFont typeface="Noto Sans Symbols"/>
              <a:buChar char="❖"/>
            </a:pPr>
            <a:r>
              <a:rPr b="1" lang="iw-IL" sz="2400">
                <a:latin typeface="David"/>
                <a:ea typeface="David"/>
                <a:cs typeface="David"/>
                <a:sym typeface="David"/>
              </a:rPr>
              <a:t> </a:t>
            </a:r>
            <a:r>
              <a:rPr b="1" lang="iw-IL" sz="2400">
                <a:solidFill>
                  <a:srgbClr val="002060"/>
                </a:solidFill>
                <a:latin typeface="David"/>
                <a:ea typeface="David"/>
                <a:cs typeface="David"/>
                <a:sym typeface="David"/>
              </a:rPr>
              <a:t>"דאטה" </a:t>
            </a:r>
            <a:r>
              <a:rPr b="1" lang="iw-IL" sz="2400">
                <a:latin typeface="David"/>
                <a:ea typeface="David"/>
                <a:cs typeface="David"/>
                <a:sym typeface="David"/>
              </a:rPr>
              <a:t>– מידע, נתונים </a:t>
            </a:r>
            <a:endParaRPr/>
          </a:p>
          <a:p>
            <a:pPr indent="0" lvl="0" marL="0" rtl="1" algn="just">
              <a:lnSpc>
                <a:spcPct val="90000"/>
              </a:lnSpc>
              <a:spcBef>
                <a:spcPts val="1000"/>
              </a:spcBef>
              <a:spcAft>
                <a:spcPts val="0"/>
              </a:spcAft>
              <a:buClr>
                <a:schemeClr val="dk1"/>
              </a:buClr>
              <a:buSzPts val="2400"/>
              <a:buNone/>
            </a:pPr>
            <a:r>
              <a:rPr b="1" lang="iw-IL" sz="2400">
                <a:latin typeface="David"/>
                <a:ea typeface="David"/>
                <a:cs typeface="David"/>
                <a:sym typeface="David"/>
              </a:rPr>
              <a:t>מטא-דאטה הוא למעשה המידע שמעל לנתונים, כלומר – מתאר את הנתונים ברמת הפשטה גבוהה יותר.</a:t>
            </a:r>
            <a:endParaRPr/>
          </a:p>
          <a:p>
            <a:pPr indent="0" lvl="0" marL="0" rtl="1" algn="just">
              <a:lnSpc>
                <a:spcPct val="90000"/>
              </a:lnSpc>
              <a:spcBef>
                <a:spcPts val="1000"/>
              </a:spcBef>
              <a:spcAft>
                <a:spcPts val="0"/>
              </a:spcAft>
              <a:buClr>
                <a:srgbClr val="00B0F0"/>
              </a:buClr>
              <a:buSzPts val="2400"/>
              <a:buNone/>
            </a:pPr>
            <a:r>
              <a:rPr b="1" lang="iw-IL" sz="2400">
                <a:solidFill>
                  <a:srgbClr val="00B0F0"/>
                </a:solidFill>
                <a:latin typeface="David"/>
                <a:ea typeface="David"/>
                <a:cs typeface="David"/>
                <a:sym typeface="David"/>
              </a:rPr>
              <a:t>באמצעות מטא-דאטה ניתן לאתר זהות של מופעים שונים של נתונים המופיעים במקומות שונים</a:t>
            </a:r>
            <a:r>
              <a:rPr b="1" lang="iw-IL" sz="2400">
                <a:latin typeface="David"/>
                <a:ea typeface="David"/>
                <a:cs typeface="David"/>
                <a:sym typeface="David"/>
              </a:rPr>
              <a:t>. במקרים רבים, המטא דאטה בא לידי ביטוי בגרפים, דיאגרמות, סכימות, טבלאות וכיו'"ב.  </a:t>
            </a:r>
            <a:endParaRPr/>
          </a:p>
          <a:p>
            <a:pPr indent="0" lvl="0" marL="0" rtl="1" algn="just">
              <a:lnSpc>
                <a:spcPct val="90000"/>
              </a:lnSpc>
              <a:spcBef>
                <a:spcPts val="1000"/>
              </a:spcBef>
              <a:spcAft>
                <a:spcPts val="0"/>
              </a:spcAft>
              <a:buClr>
                <a:schemeClr val="dk1"/>
              </a:buClr>
              <a:buSzPts val="2400"/>
              <a:buNone/>
            </a:pPr>
            <a:r>
              <a:rPr b="1" lang="iw-IL" sz="2400">
                <a:latin typeface="David"/>
                <a:ea typeface="David"/>
                <a:cs typeface="David"/>
                <a:sym typeface="David"/>
              </a:rPr>
              <a:t>במקרים רבים, כל נתון בשרשרת נתונים מסוימת הינו חסר חשיבות, אולם איגוד מכלול הנתונים באופן סכמתי או ויזואלי נותן לנתונים משמעות. </a:t>
            </a:r>
            <a:endParaRPr/>
          </a:p>
          <a:p>
            <a:pPr indent="0" lvl="0" marL="0" rtl="1" algn="just">
              <a:lnSpc>
                <a:spcPct val="90000"/>
              </a:lnSpc>
              <a:spcBef>
                <a:spcPts val="1000"/>
              </a:spcBef>
              <a:spcAft>
                <a:spcPts val="0"/>
              </a:spcAft>
              <a:buClr>
                <a:schemeClr val="dk1"/>
              </a:buClr>
              <a:buSzPts val="2400"/>
              <a:buNone/>
            </a:pPr>
            <a:r>
              <a:t/>
            </a:r>
            <a:endParaRPr b="1" sz="2400">
              <a:latin typeface="David"/>
              <a:ea typeface="David"/>
              <a:cs typeface="David"/>
              <a:sym typeface="David"/>
            </a:endParaRPr>
          </a:p>
          <a:p>
            <a:pPr indent="0" lvl="0" marL="0" rtl="1" algn="just">
              <a:lnSpc>
                <a:spcPct val="90000"/>
              </a:lnSpc>
              <a:spcBef>
                <a:spcPts val="1000"/>
              </a:spcBef>
              <a:spcAft>
                <a:spcPts val="0"/>
              </a:spcAft>
              <a:buClr>
                <a:schemeClr val="dk1"/>
              </a:buClr>
              <a:buSzPts val="2400"/>
              <a:buNone/>
            </a:pPr>
            <a:r>
              <a:t/>
            </a:r>
            <a:endParaRPr b="1" sz="2400">
              <a:latin typeface="David"/>
              <a:ea typeface="David"/>
              <a:cs typeface="David"/>
              <a:sym typeface="Davi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3"/>
          <p:cNvSpPr txBox="1"/>
          <p:nvPr>
            <p:ph type="title"/>
          </p:nvPr>
        </p:nvSpPr>
        <p:spPr>
          <a:xfrm>
            <a:off x="838200" y="365125"/>
            <a:ext cx="10515600" cy="682625"/>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00B0F0"/>
              </a:buClr>
              <a:buSzPct val="100000"/>
              <a:buFont typeface="Calibri"/>
              <a:buNone/>
            </a:pPr>
            <a:r>
              <a:rPr lang="iw-IL">
                <a:solidFill>
                  <a:srgbClr val="00B0F0"/>
                </a:solidFill>
              </a:rPr>
              <a:t>מטא-דאטה - דוגמאות</a:t>
            </a:r>
            <a:endParaRPr>
              <a:solidFill>
                <a:srgbClr val="00B0F0"/>
              </a:solidFill>
            </a:endParaRPr>
          </a:p>
        </p:txBody>
      </p:sp>
      <p:sp>
        <p:nvSpPr>
          <p:cNvPr id="108" name="Google Shape;108;p3"/>
          <p:cNvSpPr txBox="1"/>
          <p:nvPr>
            <p:ph idx="1" type="body"/>
          </p:nvPr>
        </p:nvSpPr>
        <p:spPr>
          <a:xfrm>
            <a:off x="838200" y="1402672"/>
            <a:ext cx="10515600" cy="4774291"/>
          </a:xfrm>
          <a:prstGeom prst="rect">
            <a:avLst/>
          </a:prstGeom>
          <a:noFill/>
          <a:ln>
            <a:noFill/>
          </a:ln>
        </p:spPr>
        <p:txBody>
          <a:bodyPr anchorCtr="0" anchor="t" bIns="45700" lIns="91425" spcFirstLastPara="1" rIns="91425" wrap="square" tIns="45700">
            <a:normAutofit/>
          </a:bodyPr>
          <a:lstStyle/>
          <a:p>
            <a:pPr indent="0" lvl="0" marL="0" rtl="1" algn="just">
              <a:lnSpc>
                <a:spcPct val="90000"/>
              </a:lnSpc>
              <a:spcBef>
                <a:spcPts val="0"/>
              </a:spcBef>
              <a:spcAft>
                <a:spcPts val="0"/>
              </a:spcAft>
              <a:buClr>
                <a:schemeClr val="dk1"/>
              </a:buClr>
              <a:buSzPts val="2000"/>
              <a:buNone/>
            </a:pPr>
            <a:r>
              <a:rPr b="1" lang="iw-IL" sz="2000">
                <a:latin typeface="David"/>
                <a:ea typeface="David"/>
                <a:cs typeface="David"/>
                <a:sym typeface="David"/>
              </a:rPr>
              <a:t>כשמניה נסחרת בבורסה, נקבעים לה שערים שונים מדי כמה שניות, אולם רק איגוד הנתונים לגרף שמבטא נתונים שנאגרו במשך פרק זמן מסוים (דקות / שעות / ימים / שבועות /חודשים / שנים / עשורים) מספר לנו את הסיפור של המניה ו/או של החברה העומדת מאחוריה.   </a:t>
            </a:r>
            <a:endParaRPr/>
          </a:p>
          <a:p>
            <a:pPr indent="0" lvl="0" marL="0" rtl="1" algn="r">
              <a:lnSpc>
                <a:spcPct val="90000"/>
              </a:lnSpc>
              <a:spcBef>
                <a:spcPts val="1000"/>
              </a:spcBef>
              <a:spcAft>
                <a:spcPts val="0"/>
              </a:spcAft>
              <a:buClr>
                <a:schemeClr val="dk1"/>
              </a:buClr>
              <a:buSzPts val="2400"/>
              <a:buNone/>
            </a:pPr>
            <a:r>
              <a:t/>
            </a:r>
            <a:endParaRPr sz="2400">
              <a:latin typeface="David"/>
              <a:ea typeface="David"/>
              <a:cs typeface="David"/>
              <a:sym typeface="David"/>
            </a:endParaRPr>
          </a:p>
          <a:p>
            <a:pPr indent="0" lvl="0" marL="0" rtl="1" algn="r">
              <a:lnSpc>
                <a:spcPct val="90000"/>
              </a:lnSpc>
              <a:spcBef>
                <a:spcPts val="1000"/>
              </a:spcBef>
              <a:spcAft>
                <a:spcPts val="0"/>
              </a:spcAft>
              <a:buClr>
                <a:schemeClr val="dk1"/>
              </a:buClr>
              <a:buSzPts val="2400"/>
              <a:buNone/>
            </a:pPr>
            <a:r>
              <a:t/>
            </a:r>
            <a:endParaRPr sz="2400">
              <a:latin typeface="David"/>
              <a:ea typeface="David"/>
              <a:cs typeface="David"/>
              <a:sym typeface="David"/>
            </a:endParaRPr>
          </a:p>
        </p:txBody>
      </p:sp>
      <p:pic>
        <p:nvPicPr>
          <p:cNvPr descr="Graphical user interface&#10;&#10;Description automatically generated" id="109" name="Google Shape;109;p3"/>
          <p:cNvPicPr preferRelativeResize="0"/>
          <p:nvPr/>
        </p:nvPicPr>
        <p:blipFill rotWithShape="1">
          <a:blip r:embed="rId3">
            <a:alphaModFix/>
          </a:blip>
          <a:srcRect b="0" l="0" r="815" t="8707"/>
          <a:stretch/>
        </p:blipFill>
        <p:spPr>
          <a:xfrm>
            <a:off x="696897" y="2356667"/>
            <a:ext cx="7736889" cy="3820296"/>
          </a:xfrm>
          <a:prstGeom prst="rect">
            <a:avLst/>
          </a:prstGeom>
          <a:noFill/>
          <a:ln>
            <a:noFill/>
          </a:ln>
        </p:spPr>
      </p:pic>
      <p:sp>
        <p:nvSpPr>
          <p:cNvPr id="110" name="Google Shape;110;p3"/>
          <p:cNvSpPr/>
          <p:nvPr/>
        </p:nvSpPr>
        <p:spPr>
          <a:xfrm>
            <a:off x="8700117" y="2441359"/>
            <a:ext cx="2450236" cy="35066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iw-IL" sz="2000" u="none" cap="none" strike="noStrike">
                <a:solidFill>
                  <a:srgbClr val="7030A0"/>
                </a:solidFill>
                <a:latin typeface="David"/>
                <a:ea typeface="David"/>
                <a:cs typeface="David"/>
                <a:sym typeface="David"/>
              </a:rPr>
              <a:t>סיפורה של מניית "אמזון", 1998-2001. הגרף הוא ה"מטא-דאטה" – מיליארדי פיסות מידע מספרות את סיפורה של החברה</a:t>
            </a:r>
            <a:endParaRPr b="1" i="0" sz="2000" u="none" cap="none" strike="noStrike">
              <a:solidFill>
                <a:srgbClr val="7030A0"/>
              </a:solidFill>
              <a:latin typeface="David"/>
              <a:ea typeface="David"/>
              <a:cs typeface="David"/>
              <a:sym typeface="Davi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002060"/>
              </a:buClr>
              <a:buSzPts val="4400"/>
              <a:buFont typeface="Calibri"/>
              <a:buNone/>
            </a:pPr>
            <a:r>
              <a:rPr lang="iw-IL">
                <a:solidFill>
                  <a:srgbClr val="002060"/>
                </a:solidFill>
              </a:rPr>
              <a:t>מטא-דאטה - דוגמאות</a:t>
            </a:r>
            <a:endParaRPr>
              <a:solidFill>
                <a:srgbClr val="002060"/>
              </a:solidFill>
            </a:endParaRPr>
          </a:p>
        </p:txBody>
      </p:sp>
      <p:sp>
        <p:nvSpPr>
          <p:cNvPr id="116" name="Google Shape;116;p4"/>
          <p:cNvSpPr txBox="1"/>
          <p:nvPr>
            <p:ph idx="1" type="body"/>
          </p:nvPr>
        </p:nvSpPr>
        <p:spPr>
          <a:xfrm>
            <a:off x="838200" y="1544715"/>
            <a:ext cx="10515600" cy="1325563"/>
          </a:xfrm>
          <a:prstGeom prst="rect">
            <a:avLst/>
          </a:prstGeom>
          <a:noFill/>
          <a:ln>
            <a:noFill/>
          </a:ln>
        </p:spPr>
        <p:txBody>
          <a:bodyPr anchorCtr="0" anchor="t" bIns="45700" lIns="91425" spcFirstLastPara="1" rIns="91425" wrap="square" tIns="45700">
            <a:normAutofit/>
          </a:bodyPr>
          <a:lstStyle/>
          <a:p>
            <a:pPr indent="-228600" lvl="0" marL="228600" rtl="1" algn="just">
              <a:lnSpc>
                <a:spcPct val="90000"/>
              </a:lnSpc>
              <a:spcBef>
                <a:spcPts val="0"/>
              </a:spcBef>
              <a:spcAft>
                <a:spcPts val="0"/>
              </a:spcAft>
              <a:buClr>
                <a:schemeClr val="dk1"/>
              </a:buClr>
              <a:buSzPts val="2000"/>
              <a:buChar char="•"/>
            </a:pPr>
            <a:r>
              <a:rPr lang="iw-IL" sz="2000"/>
              <a:t> </a:t>
            </a:r>
            <a:r>
              <a:rPr lang="iw-IL" sz="2000">
                <a:latin typeface="David"/>
                <a:ea typeface="David"/>
                <a:cs typeface="David"/>
                <a:sym typeface="David"/>
              </a:rPr>
              <a:t>בכל כמה שניות מישהו בעולם מחפש בגוגל את הצירוף Water Desalination (התפלת מים). תוכנת Google Trends מחשבת באופן יחסי מאיפה בוצעו הכי הרבה חיפושים בעולם של צירוף זה ו"משליכה" את מיליוני או מיליארדי החיפושים הללו על מפת העולם באופן שמבליט מי המדינות שהכי מתעניינות בהתפלת מים. כל חיפוש לכשעצמו של ביטוי זה הינו חסר משמעות, אולם הפעלת כלי מטא-דאטה הינה בעלת משמעות רבה. </a:t>
            </a:r>
            <a:endParaRPr/>
          </a:p>
          <a:p>
            <a:pPr indent="-101600" lvl="0" marL="228600" rtl="1" algn="r">
              <a:lnSpc>
                <a:spcPct val="90000"/>
              </a:lnSpc>
              <a:spcBef>
                <a:spcPts val="1000"/>
              </a:spcBef>
              <a:spcAft>
                <a:spcPts val="0"/>
              </a:spcAft>
              <a:buClr>
                <a:schemeClr val="dk1"/>
              </a:buClr>
              <a:buSzPts val="2000"/>
              <a:buNone/>
            </a:pPr>
            <a:r>
              <a:t/>
            </a:r>
            <a:endParaRPr sz="2000">
              <a:latin typeface="David"/>
              <a:ea typeface="David"/>
              <a:cs typeface="David"/>
              <a:sym typeface="David"/>
            </a:endParaRPr>
          </a:p>
          <a:p>
            <a:pPr indent="0" lvl="0" marL="0" rtl="1" algn="r">
              <a:lnSpc>
                <a:spcPct val="90000"/>
              </a:lnSpc>
              <a:spcBef>
                <a:spcPts val="1000"/>
              </a:spcBef>
              <a:spcAft>
                <a:spcPts val="0"/>
              </a:spcAft>
              <a:buClr>
                <a:schemeClr val="dk1"/>
              </a:buClr>
              <a:buSzPts val="2000"/>
              <a:buNone/>
            </a:pPr>
            <a:r>
              <a:t/>
            </a:r>
            <a:endParaRPr sz="2000"/>
          </a:p>
        </p:txBody>
      </p:sp>
      <p:pic>
        <p:nvPicPr>
          <p:cNvPr descr="Graphical user interface, text, application, email&#10;&#10;Description automatically generated" id="117" name="Google Shape;117;p4"/>
          <p:cNvPicPr preferRelativeResize="0"/>
          <p:nvPr/>
        </p:nvPicPr>
        <p:blipFill rotWithShape="1">
          <a:blip r:embed="rId3">
            <a:alphaModFix/>
          </a:blip>
          <a:srcRect b="18454" l="134" r="3237" t="8042"/>
          <a:stretch/>
        </p:blipFill>
        <p:spPr>
          <a:xfrm>
            <a:off x="452761" y="2870279"/>
            <a:ext cx="8149701" cy="340623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5"/>
          <p:cNvSpPr txBox="1"/>
          <p:nvPr>
            <p:ph type="title"/>
          </p:nvPr>
        </p:nvSpPr>
        <p:spPr>
          <a:xfrm>
            <a:off x="673221" y="0"/>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iw-IL"/>
              <a:t>מטא-דאטה - דוגמאות</a:t>
            </a:r>
            <a:endParaRPr/>
          </a:p>
        </p:txBody>
      </p:sp>
      <p:sp>
        <p:nvSpPr>
          <p:cNvPr id="123" name="Google Shape;123;p5"/>
          <p:cNvSpPr txBox="1"/>
          <p:nvPr>
            <p:ph idx="1" type="body"/>
          </p:nvPr>
        </p:nvSpPr>
        <p:spPr>
          <a:xfrm>
            <a:off x="838200" y="1393795"/>
            <a:ext cx="10515600" cy="1127463"/>
          </a:xfrm>
          <a:prstGeom prst="rect">
            <a:avLst/>
          </a:prstGeom>
          <a:noFill/>
          <a:ln>
            <a:noFill/>
          </a:ln>
        </p:spPr>
        <p:txBody>
          <a:bodyPr anchorCtr="0" anchor="t" bIns="45700" lIns="91425" spcFirstLastPara="1" rIns="91425" wrap="square" tIns="45700">
            <a:normAutofit/>
          </a:bodyPr>
          <a:lstStyle/>
          <a:p>
            <a:pPr indent="0" lvl="0" marL="0" rtl="1" algn="just">
              <a:lnSpc>
                <a:spcPct val="90000"/>
              </a:lnSpc>
              <a:spcBef>
                <a:spcPts val="0"/>
              </a:spcBef>
              <a:spcAft>
                <a:spcPts val="0"/>
              </a:spcAft>
              <a:buClr>
                <a:schemeClr val="dk1"/>
              </a:buClr>
              <a:buSzPts val="2000"/>
              <a:buNone/>
            </a:pPr>
            <a:r>
              <a:rPr b="1" lang="iw-IL" sz="2000">
                <a:latin typeface="David"/>
                <a:ea typeface="David"/>
                <a:cs typeface="David"/>
                <a:sym typeface="David"/>
              </a:rPr>
              <a:t>בכל שנייה יש מיליוני כניסות לאתר Facebook. אין משמעות לכל כניסה בודדת אלא רק לצבר הנתונים של המטא-דאטה, שמגלה, למשל, מה שיעור הכניסות לאתר זה מתוך יתר הרשתות החברתיות ובתוך אחוז זה, מאילו רשתות מבוצעות רוב הכניסות לאתר (נלקח מאתר similarweb)</a:t>
            </a:r>
            <a:endParaRPr b="1" sz="2000">
              <a:latin typeface="David"/>
              <a:ea typeface="David"/>
              <a:cs typeface="David"/>
              <a:sym typeface="David"/>
            </a:endParaRPr>
          </a:p>
        </p:txBody>
      </p:sp>
      <p:pic>
        <p:nvPicPr>
          <p:cNvPr descr="Graphical user interface, text, application&#10;&#10;Description automatically generated" id="124" name="Google Shape;124;p5"/>
          <p:cNvPicPr preferRelativeResize="0"/>
          <p:nvPr/>
        </p:nvPicPr>
        <p:blipFill rotWithShape="1">
          <a:blip r:embed="rId3">
            <a:alphaModFix/>
          </a:blip>
          <a:srcRect b="0" l="0" r="0" t="0"/>
          <a:stretch/>
        </p:blipFill>
        <p:spPr>
          <a:xfrm>
            <a:off x="673221" y="2583402"/>
            <a:ext cx="10929893" cy="396831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002060"/>
              </a:buClr>
              <a:buSzPts val="4400"/>
              <a:buFont typeface="Calibri"/>
              <a:buNone/>
            </a:pPr>
            <a:r>
              <a:rPr lang="iw-IL">
                <a:solidFill>
                  <a:srgbClr val="002060"/>
                </a:solidFill>
              </a:rPr>
              <a:t>מטא-דאטה – לא רק באינטרנט</a:t>
            </a:r>
            <a:endParaRPr>
              <a:solidFill>
                <a:srgbClr val="002060"/>
              </a:solidFill>
            </a:endParaRPr>
          </a:p>
        </p:txBody>
      </p:sp>
      <p:sp>
        <p:nvSpPr>
          <p:cNvPr id="130" name="Google Shape;130;p6"/>
          <p:cNvSpPr txBox="1"/>
          <p:nvPr>
            <p:ph idx="1" type="body"/>
          </p:nvPr>
        </p:nvSpPr>
        <p:spPr>
          <a:xfrm>
            <a:off x="838200" y="1690688"/>
            <a:ext cx="10515600" cy="4486275"/>
          </a:xfrm>
          <a:prstGeom prst="rect">
            <a:avLst/>
          </a:prstGeom>
          <a:noFill/>
          <a:ln>
            <a:noFill/>
          </a:ln>
        </p:spPr>
        <p:txBody>
          <a:bodyPr anchorCtr="0" anchor="t" bIns="45700" lIns="91425" spcFirstLastPara="1" rIns="91425" wrap="square" tIns="45700">
            <a:normAutofit/>
          </a:bodyPr>
          <a:lstStyle/>
          <a:p>
            <a:pPr indent="-228600" lvl="0" marL="228600" rtl="1" algn="r">
              <a:lnSpc>
                <a:spcPct val="90000"/>
              </a:lnSpc>
              <a:spcBef>
                <a:spcPts val="0"/>
              </a:spcBef>
              <a:spcAft>
                <a:spcPts val="0"/>
              </a:spcAft>
              <a:buClr>
                <a:schemeClr val="dk1"/>
              </a:buClr>
              <a:buSzPts val="2400"/>
              <a:buChar char="•"/>
            </a:pPr>
            <a:r>
              <a:rPr lang="iw-IL" sz="2400">
                <a:latin typeface="David"/>
                <a:ea typeface="David"/>
                <a:cs typeface="David"/>
                <a:sym typeface="David"/>
              </a:rPr>
              <a:t> המטא-דאטה נוצר ונצבר בכל מקום שבו נאגרים נתונים, לא רק ברשת האינטרנט. </a:t>
            </a:r>
            <a:endParaRPr/>
          </a:p>
          <a:p>
            <a:pPr indent="-228600" lvl="0" marL="228600" rtl="1" algn="just">
              <a:lnSpc>
                <a:spcPct val="90000"/>
              </a:lnSpc>
              <a:spcBef>
                <a:spcPts val="1000"/>
              </a:spcBef>
              <a:spcAft>
                <a:spcPts val="0"/>
              </a:spcAft>
              <a:buClr>
                <a:schemeClr val="dk1"/>
              </a:buClr>
              <a:buSzPts val="2400"/>
              <a:buChar char="•"/>
            </a:pPr>
            <a:r>
              <a:rPr lang="iw-IL" sz="2400">
                <a:latin typeface="David"/>
                <a:ea typeface="David"/>
                <a:cs typeface="David"/>
                <a:sym typeface="David"/>
              </a:rPr>
              <a:t> בכל יום מצולמים מיליוני כלי-רכב במצלמות דרכים. כל צילום כשלעצמו הינו חסר משמעות. הנתונים הכלליים מספרים את הסיפור – כמה כלי רכב עוברים בכל יום, מהן שעות השיא, מהם סוגי כלי הרכב וכיו"ב. </a:t>
            </a:r>
            <a:endParaRPr/>
          </a:p>
          <a:p>
            <a:pPr indent="-228600" lvl="0" marL="228600" rtl="1" algn="just">
              <a:lnSpc>
                <a:spcPct val="90000"/>
              </a:lnSpc>
              <a:spcBef>
                <a:spcPts val="1000"/>
              </a:spcBef>
              <a:spcAft>
                <a:spcPts val="0"/>
              </a:spcAft>
              <a:buClr>
                <a:schemeClr val="dk1"/>
              </a:buClr>
              <a:buSzPts val="2400"/>
              <a:buChar char="•"/>
            </a:pPr>
            <a:r>
              <a:rPr lang="iw-IL" sz="2400">
                <a:latin typeface="David"/>
                <a:ea typeface="David"/>
                <a:cs typeface="David"/>
                <a:sym typeface="David"/>
              </a:rPr>
              <a:t> כל ניתוק, אפילו לחלקיק שנייה, של זרם החשמל, מנוטר על-ידי מחשבי חברת-החשמל. סיפורו של ניתוק בודד הינו חסר משמעות. צבר המידע לגבי כלל הניתוקים בפילוח לפי אזורים, שעות, משך הניתוקים וכיו"ב הוא המשמעותי.</a:t>
            </a:r>
            <a:endParaRPr/>
          </a:p>
          <a:p>
            <a:pPr indent="-76200" lvl="0" marL="228600" rtl="1" algn="just">
              <a:lnSpc>
                <a:spcPct val="90000"/>
              </a:lnSpc>
              <a:spcBef>
                <a:spcPts val="1000"/>
              </a:spcBef>
              <a:spcAft>
                <a:spcPts val="0"/>
              </a:spcAft>
              <a:buClr>
                <a:schemeClr val="dk1"/>
              </a:buClr>
              <a:buSzPts val="2400"/>
              <a:buNone/>
            </a:pPr>
            <a:r>
              <a:t/>
            </a:r>
            <a:endParaRPr sz="2400">
              <a:latin typeface="David"/>
              <a:ea typeface="David"/>
              <a:cs typeface="David"/>
              <a:sym typeface="David"/>
            </a:endParaRPr>
          </a:p>
          <a:p>
            <a:pPr indent="0" lvl="0" marL="0" rtl="1" algn="just">
              <a:lnSpc>
                <a:spcPct val="90000"/>
              </a:lnSpc>
              <a:spcBef>
                <a:spcPts val="1000"/>
              </a:spcBef>
              <a:spcAft>
                <a:spcPts val="0"/>
              </a:spcAft>
              <a:buClr>
                <a:srgbClr val="0070C0"/>
              </a:buClr>
              <a:buSzPts val="2400"/>
              <a:buNone/>
            </a:pPr>
            <a:r>
              <a:rPr b="1" lang="iw-IL" sz="2400">
                <a:solidFill>
                  <a:srgbClr val="0070C0"/>
                </a:solidFill>
                <a:latin typeface="David"/>
                <a:ea typeface="David"/>
                <a:cs typeface="David"/>
                <a:sym typeface="David"/>
              </a:rPr>
              <a:t>הבנה נכונה של המטא-דאטה הינה גורם מכריע בכל הליך של מחקר נתונים, עיבוד נתונים ולאחר מכן, גם עבור מקבלי החלטות מכל התחומים ובכל הדרגים. </a:t>
            </a:r>
            <a:endParaRPr/>
          </a:p>
          <a:p>
            <a:pPr indent="-50800" lvl="0" marL="228600" rtl="1" algn="r">
              <a:lnSpc>
                <a:spcPct val="90000"/>
              </a:lnSpc>
              <a:spcBef>
                <a:spcPts val="100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pic>
        <p:nvPicPr>
          <p:cNvPr id="135" name="Google Shape;135;p7"/>
          <p:cNvPicPr preferRelativeResize="0"/>
          <p:nvPr/>
        </p:nvPicPr>
        <p:blipFill rotWithShape="1">
          <a:blip r:embed="rId3">
            <a:alphaModFix/>
          </a:blip>
          <a:srcRect b="66411" l="39172" r="34232" t="0"/>
          <a:stretch/>
        </p:blipFill>
        <p:spPr>
          <a:xfrm>
            <a:off x="4775994" y="0"/>
            <a:ext cx="3241964" cy="1838476"/>
          </a:xfrm>
          <a:prstGeom prst="rect">
            <a:avLst/>
          </a:prstGeom>
          <a:noFill/>
          <a:ln>
            <a:noFill/>
          </a:ln>
        </p:spPr>
      </p:pic>
      <p:sp>
        <p:nvSpPr>
          <p:cNvPr id="136" name="Google Shape;136;p7"/>
          <p:cNvSpPr txBox="1"/>
          <p:nvPr/>
        </p:nvSpPr>
        <p:spPr>
          <a:xfrm>
            <a:off x="1385454" y="3016112"/>
            <a:ext cx="10436297" cy="1815882"/>
          </a:xfrm>
          <a:prstGeom prst="rect">
            <a:avLst/>
          </a:prstGeom>
          <a:noFill/>
          <a:ln>
            <a:noFill/>
          </a:ln>
        </p:spPr>
        <p:txBody>
          <a:bodyPr anchorCtr="0" anchor="t" bIns="45700" lIns="91425" spcFirstLastPara="1" rIns="91425" wrap="square" tIns="45700">
            <a:spAutoFit/>
          </a:bodyPr>
          <a:lstStyle/>
          <a:p>
            <a:pPr indent="0" lvl="0" marL="895350" marR="0" rtl="1" algn="just">
              <a:spcBef>
                <a:spcPts val="0"/>
              </a:spcBef>
              <a:spcAft>
                <a:spcPts val="0"/>
              </a:spcAft>
              <a:buClr>
                <a:srgbClr val="192A72"/>
              </a:buClr>
              <a:buSzPts val="2800"/>
              <a:buFont typeface="Varela Round"/>
              <a:buNone/>
            </a:pPr>
            <a:r>
              <a:rPr b="0" i="0" lang="iw-IL" sz="2800" u="none" cap="none" strike="noStrike">
                <a:solidFill>
                  <a:srgbClr val="192A72"/>
                </a:solidFill>
                <a:latin typeface="Varela Round"/>
                <a:ea typeface="Varela Round"/>
                <a:cs typeface="Varela Round"/>
                <a:sym typeface="Varela Round"/>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a:t>
            </a:r>
            <a:endParaRPr b="0" i="0" sz="2800" u="none" cap="none" strike="noStrike">
              <a:solidFill>
                <a:srgbClr val="192A72"/>
              </a:solidFill>
              <a:latin typeface="Varela Round"/>
              <a:ea typeface="Varela Round"/>
              <a:cs typeface="Varela Round"/>
              <a:sym typeface="Varela Round"/>
            </a:endParaRPr>
          </a:p>
        </p:txBody>
      </p:sp>
      <p:sp>
        <p:nvSpPr>
          <p:cNvPr id="137" name="Google Shape;137;p7"/>
          <p:cNvSpPr/>
          <p:nvPr/>
        </p:nvSpPr>
        <p:spPr>
          <a:xfrm>
            <a:off x="795" y="1838476"/>
            <a:ext cx="12190413" cy="763286"/>
          </a:xfrm>
          <a:prstGeom prst="rect">
            <a:avLst/>
          </a:prstGeom>
          <a:noFill/>
          <a:ln>
            <a:noFill/>
          </a:ln>
        </p:spPr>
        <p:txBody>
          <a:bodyPr anchorCtr="0" anchor="t" bIns="45700" lIns="91425" spcFirstLastPara="1" rIns="91425" wrap="square" tIns="45700">
            <a:spAutoFit/>
          </a:bodyPr>
          <a:lstStyle/>
          <a:p>
            <a:pPr indent="0" lvl="0" marL="0" marR="0" rtl="1" algn="ctr">
              <a:lnSpc>
                <a:spcPct val="150000"/>
              </a:lnSpc>
              <a:spcBef>
                <a:spcPts val="0"/>
              </a:spcBef>
              <a:spcAft>
                <a:spcPts val="0"/>
              </a:spcAft>
              <a:buClr>
                <a:srgbClr val="192A72"/>
              </a:buClr>
              <a:buSzPts val="3200"/>
              <a:buFont typeface="Varela Round"/>
              <a:buNone/>
            </a:pPr>
            <a:r>
              <a:rPr b="1" i="0" lang="iw-IL" sz="3200" u="none" cap="none" strike="noStrike">
                <a:solidFill>
                  <a:srgbClr val="192A72"/>
                </a:solidFill>
                <a:latin typeface="Varela Round"/>
                <a:ea typeface="Varela Round"/>
                <a:cs typeface="Varela Round"/>
                <a:sym typeface="Varela Round"/>
              </a:rPr>
              <a:t>שימוש ביצירות מוגנות בזכויות יוצרים ואיתור בעלי זכויות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2021-08-19T10:06:51Z</dcterms:created>
  <dc:creator>nachum shiloh</dc:creator>
</cp:coreProperties>
</file>