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7" r:id="rId2"/>
    <p:sldId id="284" r:id="rId3"/>
    <p:sldId id="285" r:id="rId4"/>
    <p:sldId id="286" r:id="rId5"/>
    <p:sldId id="287" r:id="rId6"/>
    <p:sldId id="288" r:id="rId7"/>
    <p:sldId id="289"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achum shiloh" initials="ns" lastIdx="5" clrIdx="0">
    <p:extLst>
      <p:ext uri="{19B8F6BF-5375-455C-9EA6-DF929625EA0E}">
        <p15:presenceInfo xmlns:p15="http://schemas.microsoft.com/office/powerpoint/2012/main" userId="1cbe791853a7360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22T14:50:24.519" idx="4">
    <p:pos x="7466" y="791"/>
    <p:text/>
    <p:extLst>
      <p:ext uri="{C676402C-5697-4E1C-873F-D02D1690AC5C}">
        <p15:threadingInfo xmlns:p15="http://schemas.microsoft.com/office/powerpoint/2012/main" timeZoneBias="-180"/>
      </p:ext>
    </p:extLst>
  </p:cm>
  <p:cm authorId="1" dt="2021-08-22T14:50:28.760" idx="5">
    <p:pos x="7562" y="887"/>
    <p:text/>
    <p:extLst>
      <p:ext uri="{C676402C-5697-4E1C-873F-D02D1690AC5C}">
        <p15:threadingInfo xmlns:p15="http://schemas.microsoft.com/office/powerpoint/2012/main" timeZoneBias="-1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A96CEB-FADD-4B2B-8DF5-A8E7362D7C3F}" type="datetimeFigureOut">
              <a:rPr lang="en-US" smtClean="0"/>
              <a:t>8/22/2021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9C6C6F-729E-457A-BD8C-94B081374C53}" type="slidenum">
              <a:rPr lang="en-US" smtClean="0"/>
              <a:t>‹#›</a:t>
            </a:fld>
            <a:endParaRPr lang="en-US"/>
          </a:p>
        </p:txBody>
      </p:sp>
    </p:spTree>
    <p:extLst>
      <p:ext uri="{BB962C8B-B14F-4D97-AF65-F5344CB8AC3E}">
        <p14:creationId xmlns:p14="http://schemas.microsoft.com/office/powerpoint/2010/main" val="2038903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98706-DC6E-4B3A-A86A-3680BB43A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343BAC9-E08D-4FEF-88F9-CBAF59EC650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09F6E-CC7E-41BD-81B2-EEF75588D892}"/>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2CF82818-E0AD-4865-9722-5FC828C305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6F1DD2-8A63-4390-AB75-ED50CA97DB5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97968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338E-5C55-4EA9-8E44-D753A12994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06515-694F-451A-AEC1-0C914800F7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906BA0-7CAE-4C7A-8C12-48DA3F987B67}"/>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EEDCBF9A-FBA8-4B0C-9BFC-8C5618BC50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B30A81-1D9F-4D9D-B370-4CC22A867F1A}"/>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043124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EBC1CE-5504-49D4-9416-CF9931EB7C9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FF2CD9D-E7A8-44E1-9FD6-3A93CCD1052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6309C-3460-41CF-AF79-BA724E484016}"/>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A8B025E8-E06C-4FA8-A813-5461E04423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896000-F65E-4634-9DF5-F31F95583E2B}"/>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03443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כותרת בלבד">
  <p:cSld name="כותרת בלבד">
    <p:spTree>
      <p:nvGrpSpPr>
        <p:cNvPr id="1" name="Shape 47"/>
        <p:cNvGrpSpPr/>
        <p:nvPr/>
      </p:nvGrpSpPr>
      <p:grpSpPr>
        <a:xfrm>
          <a:off x="0" y="0"/>
          <a:ext cx="0" cy="0"/>
          <a:chOff x="0" y="0"/>
          <a:chExt cx="0" cy="0"/>
        </a:xfrm>
      </p:grpSpPr>
      <p:sp>
        <p:nvSpPr>
          <p:cNvPr id="48" name="Google Shape;48;p20"/>
          <p:cNvSpPr txBox="1">
            <a:spLocks noGrp="1"/>
          </p:cNvSpPr>
          <p:nvPr>
            <p:ph type="title"/>
          </p:nvPr>
        </p:nvSpPr>
        <p:spPr>
          <a:xfrm>
            <a:off x="1" y="213094"/>
            <a:ext cx="12191999" cy="720000"/>
          </a:xfrm>
          <a:prstGeom prst="rect">
            <a:avLst/>
          </a:prstGeom>
          <a:noFill/>
          <a:ln>
            <a:noFill/>
          </a:ln>
        </p:spPr>
        <p:txBody>
          <a:bodyPr spcFirstLastPara="1" wrap="square" lIns="91425" tIns="45700" rIns="91425" bIns="45700" anchor="ctr" anchorCtr="0">
            <a:noAutofit/>
          </a:bodyPr>
          <a:lstStyle>
            <a:lvl1pPr lvl="0" algn="ctr" rtl="1">
              <a:spcBef>
                <a:spcPts val="0"/>
              </a:spcBef>
              <a:spcAft>
                <a:spcPts val="0"/>
              </a:spcAft>
              <a:buClr>
                <a:srgbClr val="002060"/>
              </a:buClr>
              <a:buSzPts val="4400"/>
              <a:buFont typeface="Varela Round"/>
              <a:buNone/>
              <a:defRPr sz="4400" b="1" i="0" u="none" strike="noStrike" cap="none">
                <a:solidFill>
                  <a:srgbClr val="002060"/>
                </a:solidFill>
                <a:latin typeface="Varela Round"/>
                <a:ea typeface="Varela Round"/>
                <a:cs typeface="Varela Round"/>
                <a:sym typeface="Varela Roun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0"/>
          <p:cNvSpPr/>
          <p:nvPr/>
        </p:nvSpPr>
        <p:spPr>
          <a:xfrm>
            <a:off x="1" y="5878199"/>
            <a:ext cx="4766191" cy="357667"/>
          </a:xfrm>
          <a:prstGeom prst="roundRect">
            <a:avLst>
              <a:gd name="adj" fmla="val 50000"/>
            </a:avLst>
          </a:prstGeom>
          <a:solidFill>
            <a:srgbClr val="6CF0FF"/>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0" name="Google Shape;50;p20"/>
          <p:cNvSpPr/>
          <p:nvPr/>
        </p:nvSpPr>
        <p:spPr>
          <a:xfrm>
            <a:off x="8667715" y="-110812"/>
            <a:ext cx="5300119" cy="221623"/>
          </a:xfrm>
          <a:prstGeom prst="roundRect">
            <a:avLst>
              <a:gd name="adj" fmla="val 50000"/>
            </a:avLst>
          </a:prstGeom>
          <a:solidFill>
            <a:srgbClr val="92D050"/>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
        <p:nvSpPr>
          <p:cNvPr id="51" name="Google Shape;51;p20"/>
          <p:cNvSpPr/>
          <p:nvPr/>
        </p:nvSpPr>
        <p:spPr>
          <a:xfrm>
            <a:off x="0" y="6306749"/>
            <a:ext cx="7724431" cy="674541"/>
          </a:xfrm>
          <a:prstGeom prst="roundRect">
            <a:avLst>
              <a:gd name="adj" fmla="val 50000"/>
            </a:avLst>
          </a:prstGeom>
          <a:solidFill>
            <a:srgbClr val="192A72"/>
          </a:solidFill>
          <a:ln>
            <a:noFill/>
          </a:ln>
        </p:spPr>
        <p:txBody>
          <a:bodyPr spcFirstLastPara="1" wrap="square" lIns="91425" tIns="45700" rIns="91425" bIns="45700" anchor="ctr" anchorCtr="0">
            <a:noAutofit/>
          </a:bodyPr>
          <a:lstStyle/>
          <a:p>
            <a:pPr marL="0" marR="0" lvl="0" indent="0" algn="ctr" rtl="1">
              <a:spcBef>
                <a:spcPts val="0"/>
              </a:spcBef>
              <a:spcAft>
                <a:spcPts val="0"/>
              </a:spcAft>
              <a:buNone/>
            </a:pPr>
            <a:endParaRPr sz="1800" b="0" i="0" u="none" strike="noStrike" cap="none">
              <a:solidFill>
                <a:schemeClr val="lt1"/>
              </a:solidFill>
              <a:latin typeface="Varela Round"/>
              <a:ea typeface="Varela Round"/>
              <a:cs typeface="Varela Round"/>
              <a:sym typeface="Varela Round"/>
            </a:endParaRPr>
          </a:p>
        </p:txBody>
      </p:sp>
    </p:spTree>
    <p:extLst>
      <p:ext uri="{BB962C8B-B14F-4D97-AF65-F5344CB8AC3E}">
        <p14:creationId xmlns:p14="http://schemas.microsoft.com/office/powerpoint/2010/main" val="170042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65F74-3D17-49A1-86E3-78CCCE6601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C36A53B-9141-4D90-A3CC-559B0BF1D3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3A35E7-ADDD-4C9F-BABD-0639816C4B14}"/>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9A0BC769-C13F-4AFE-A68F-C4EEDDCFDB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47458C-9915-490B-899A-D7ABE335415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303044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441CE4-BD7D-4D74-964E-EDBD383FE1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F85F6B2-D2F5-4639-9D27-272CEC3848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C2320B1-D42E-4D11-9C8D-BA57374B9A5D}"/>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DB5FE312-9513-4244-ADD7-1EF7D9A6D6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03A4389-6A52-40A2-A316-F105D077D6A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31797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05923-A77A-4E9D-A0E4-FB1E6CBF8F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4377F4-F1AF-4B26-82B9-4EF697C8FD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F86DACD-029D-4BD7-A545-41499405FAE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675F820-29B9-4BB6-BEC4-783FCBA775AB}"/>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1F8172B2-359B-4FDF-9EDE-562DE7D2A1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F7C362-DCAF-4761-A5A1-69572A26EEA5}"/>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9742511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D40C3E-07DC-4F5C-9A02-86F7BCB297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7FE1F66-6969-46D7-BD47-67C823789E9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4D91654-B191-4D5A-8DD2-C2D4EE6FB2C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ADD99CC-09E8-4971-928B-0E0B598A5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CB53823-62AD-457E-B173-16573903C4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A373E3-D356-417B-A277-A6DC5707CB33}"/>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8" name="Footer Placeholder 7">
            <a:extLst>
              <a:ext uri="{FF2B5EF4-FFF2-40B4-BE49-F238E27FC236}">
                <a16:creationId xmlns:a16="http://schemas.microsoft.com/office/drawing/2014/main" id="{E0424EB8-EA81-4C49-8E19-7099D94280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22727E-BA04-41C6-A402-2388E62971E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4108556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20A8E-C446-42BB-BDD9-66E985100D6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22C62-618D-4E4B-97E0-9E4B8B7D0FA9}"/>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4" name="Footer Placeholder 3">
            <a:extLst>
              <a:ext uri="{FF2B5EF4-FFF2-40B4-BE49-F238E27FC236}">
                <a16:creationId xmlns:a16="http://schemas.microsoft.com/office/drawing/2014/main" id="{4D843EEE-D989-494B-B8AE-624FC218247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27D59BF-D328-4496-BD4E-B0253CB4E4ED}"/>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3375042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2A1ACA-F36E-4681-AC72-0C5900D955AC}"/>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3" name="Footer Placeholder 2">
            <a:extLst>
              <a:ext uri="{FF2B5EF4-FFF2-40B4-BE49-F238E27FC236}">
                <a16:creationId xmlns:a16="http://schemas.microsoft.com/office/drawing/2014/main" id="{B22AC618-CAB8-4385-807D-A15BC20A2F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263E9C8-E0F2-4CAE-B63A-94F197CC20B8}"/>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1278102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8B33F-9E3D-44E7-B4C4-A461C3DF78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B99C77E-B953-424F-9B54-1BB0DDD022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4D8ADA5-65CA-4042-920F-EDFACC6969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8CEBC9-57FC-4A62-BDAF-5B275574D9C0}"/>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364F2F3F-6DD7-44D8-ADC3-3EDD9AA0CC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88660F-C16E-4C2F-B5DC-34E0E80AAE97}"/>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36770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9E358-5359-4CE4-B55B-6289610288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915BED0-0490-46D2-8E1F-23389CBE78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D44B830-24C3-4C5E-ACCB-CD4EBFED8E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1969E37-660C-4580-B84D-EAF2C6D25884}"/>
              </a:ext>
            </a:extLst>
          </p:cNvPr>
          <p:cNvSpPr>
            <a:spLocks noGrp="1"/>
          </p:cNvSpPr>
          <p:nvPr>
            <p:ph type="dt" sz="half" idx="10"/>
          </p:nvPr>
        </p:nvSpPr>
        <p:spPr/>
        <p:txBody>
          <a:bodyPr/>
          <a:lstStyle/>
          <a:p>
            <a:fld id="{7963BFDC-387E-4794-A8EC-3E39A0D0A08E}" type="datetimeFigureOut">
              <a:rPr lang="en-US" smtClean="0"/>
              <a:t>8/22/2021</a:t>
            </a:fld>
            <a:endParaRPr lang="en-US"/>
          </a:p>
        </p:txBody>
      </p:sp>
      <p:sp>
        <p:nvSpPr>
          <p:cNvPr id="6" name="Footer Placeholder 5">
            <a:extLst>
              <a:ext uri="{FF2B5EF4-FFF2-40B4-BE49-F238E27FC236}">
                <a16:creationId xmlns:a16="http://schemas.microsoft.com/office/drawing/2014/main" id="{4B6BF92F-FAD6-4ECA-80D3-6E9B415628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5209E-D618-4E6F-8764-3E96A505EF34}"/>
              </a:ext>
            </a:extLst>
          </p:cNvPr>
          <p:cNvSpPr>
            <a:spLocks noGrp="1"/>
          </p:cNvSpPr>
          <p:nvPr>
            <p:ph type="sldNum" sz="quarter" idx="12"/>
          </p:nvPr>
        </p:nvSpPr>
        <p:spPr/>
        <p:txBody>
          <a:bodyPr/>
          <a:lstStyle/>
          <a:p>
            <a:fld id="{2C2287A7-E29A-4AC0-A956-C28722301BAA}" type="slidenum">
              <a:rPr lang="en-US" smtClean="0"/>
              <a:t>‹#›</a:t>
            </a:fld>
            <a:endParaRPr lang="en-US"/>
          </a:p>
        </p:txBody>
      </p:sp>
    </p:spTree>
    <p:extLst>
      <p:ext uri="{BB962C8B-B14F-4D97-AF65-F5344CB8AC3E}">
        <p14:creationId xmlns:p14="http://schemas.microsoft.com/office/powerpoint/2010/main" val="2909791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190CBC-3980-42F9-8D51-0D7B3774E1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EDA64C9-6C71-4735-8441-5CA2C904D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48E4F4-D795-4B7C-88D6-0B8C55115D8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63BFDC-387E-4794-A8EC-3E39A0D0A08E}" type="datetimeFigureOut">
              <a:rPr lang="en-US" smtClean="0"/>
              <a:t>8/22/2021</a:t>
            </a:fld>
            <a:endParaRPr lang="en-US"/>
          </a:p>
        </p:txBody>
      </p:sp>
      <p:sp>
        <p:nvSpPr>
          <p:cNvPr id="5" name="Footer Placeholder 4">
            <a:extLst>
              <a:ext uri="{FF2B5EF4-FFF2-40B4-BE49-F238E27FC236}">
                <a16:creationId xmlns:a16="http://schemas.microsoft.com/office/drawing/2014/main" id="{2AC858D7-A1C8-4388-93A4-F0852E0F76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642A9CA-0B98-4C0F-98A6-55CE6B65B10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2287A7-E29A-4AC0-A956-C28722301BAA}" type="slidenum">
              <a:rPr lang="en-US" smtClean="0"/>
              <a:t>‹#›</a:t>
            </a:fld>
            <a:endParaRPr lang="en-US"/>
          </a:p>
        </p:txBody>
      </p:sp>
    </p:spTree>
    <p:extLst>
      <p:ext uri="{BB962C8B-B14F-4D97-AF65-F5344CB8AC3E}">
        <p14:creationId xmlns:p14="http://schemas.microsoft.com/office/powerpoint/2010/main" val="2701414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trends.google.com/trends/?geo=US" TargetMode="External"/><Relationship Id="rId2" Type="http://schemas.openxmlformats.org/officeDocument/2006/relationships/hyperlink" Target="https://trends.google.com/trends"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archive.org/web/"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F6CC1-849F-4DE3-857C-5EBADF6637C6}"/>
              </a:ext>
            </a:extLst>
          </p:cNvPr>
          <p:cNvSpPr>
            <a:spLocks noGrp="1"/>
          </p:cNvSpPr>
          <p:nvPr>
            <p:ph type="ctrTitle"/>
          </p:nvPr>
        </p:nvSpPr>
        <p:spPr>
          <a:xfrm>
            <a:off x="1524000" y="2210540"/>
            <a:ext cx="9144000" cy="1299423"/>
          </a:xfrm>
        </p:spPr>
        <p:txBody>
          <a:bodyPr>
            <a:normAutofit fontScale="90000"/>
          </a:bodyPr>
          <a:lstStyle/>
          <a:p>
            <a:pPr rtl="1"/>
            <a:r>
              <a:rPr lang="he-IL" sz="4800" dirty="0"/>
              <a:t> </a:t>
            </a:r>
            <a:r>
              <a:rPr lang="he-IL" sz="4400" b="1" dirty="0">
                <a:solidFill>
                  <a:srgbClr val="00B050"/>
                </a:solidFill>
              </a:rPr>
              <a:t>שיעור מס' 6: </a:t>
            </a:r>
            <a:br>
              <a:rPr lang="he-IL" sz="4400" b="1" dirty="0">
                <a:solidFill>
                  <a:srgbClr val="00B050"/>
                </a:solidFill>
              </a:rPr>
            </a:br>
            <a:r>
              <a:rPr lang="he-IL" sz="4400" b="1" dirty="0">
                <a:solidFill>
                  <a:srgbClr val="00B050"/>
                </a:solidFill>
              </a:rPr>
              <a:t>תשובות מהירות</a:t>
            </a:r>
            <a:endParaRPr lang="en-US" sz="4400" b="1" dirty="0">
              <a:solidFill>
                <a:srgbClr val="00B050"/>
              </a:solidFill>
            </a:endParaRPr>
          </a:p>
        </p:txBody>
      </p:sp>
      <p:sp>
        <p:nvSpPr>
          <p:cNvPr id="3" name="Subtitle 2">
            <a:extLst>
              <a:ext uri="{FF2B5EF4-FFF2-40B4-BE49-F238E27FC236}">
                <a16:creationId xmlns:a16="http://schemas.microsoft.com/office/drawing/2014/main" id="{DD8C2B3D-B0CE-4B5A-BA92-1246EFB76D5B}"/>
              </a:ext>
            </a:extLst>
          </p:cNvPr>
          <p:cNvSpPr>
            <a:spLocks noGrp="1"/>
          </p:cNvSpPr>
          <p:nvPr>
            <p:ph type="subTitle" idx="1"/>
          </p:nvPr>
        </p:nvSpPr>
        <p:spPr>
          <a:xfrm>
            <a:off x="2071688" y="3602038"/>
            <a:ext cx="8596312" cy="1646237"/>
          </a:xfrm>
        </p:spPr>
        <p:txBody>
          <a:bodyPr/>
          <a:lstStyle/>
          <a:p>
            <a:endParaRPr lang="he-IL" dirty="0"/>
          </a:p>
          <a:p>
            <a:r>
              <a:rPr lang="he-IL" b="1" dirty="0">
                <a:solidFill>
                  <a:srgbClr val="002060"/>
                </a:solidFill>
                <a:latin typeface="David" panose="020E0502060401010101" pitchFamily="34" charset="-79"/>
                <a:cs typeface="David" panose="020E0502060401010101" pitchFamily="34" charset="-79"/>
              </a:rPr>
              <a:t>הדרכה: ד"ר נחום שילה, מנכ"ל - גלובל אוסינט מודיעין עסקי בע"מ  </a:t>
            </a:r>
          </a:p>
          <a:p>
            <a:r>
              <a:rPr lang="he-IL" b="1" dirty="0">
                <a:solidFill>
                  <a:srgbClr val="00B0F0"/>
                </a:solidFill>
                <a:latin typeface="David" panose="020E0502060401010101" pitchFamily="34" charset="-79"/>
                <a:cs typeface="David" panose="020E0502060401010101" pitchFamily="34" charset="-79"/>
              </a:rPr>
              <a:t>עריכה: גב' רונית נחמיה – </a:t>
            </a:r>
            <a:r>
              <a:rPr lang="he-IL" b="1" dirty="0" err="1">
                <a:solidFill>
                  <a:srgbClr val="00B0F0"/>
                </a:solidFill>
                <a:latin typeface="David" panose="020E0502060401010101" pitchFamily="34" charset="-79"/>
                <a:cs typeface="David" panose="020E0502060401010101" pitchFamily="34" charset="-79"/>
              </a:rPr>
              <a:t>מפמ"רית</a:t>
            </a:r>
            <a:r>
              <a:rPr lang="he-IL" b="1" dirty="0">
                <a:solidFill>
                  <a:srgbClr val="00B0F0"/>
                </a:solidFill>
                <a:latin typeface="David" panose="020E0502060401010101" pitchFamily="34" charset="-79"/>
                <a:cs typeface="David" panose="020E0502060401010101" pitchFamily="34" charset="-79"/>
              </a:rPr>
              <a:t> מגמת מידע ונתונים, משרד החינוך </a:t>
            </a:r>
            <a:endParaRPr lang="en-US" b="1" dirty="0">
              <a:solidFill>
                <a:srgbClr val="00B0F0"/>
              </a:solidFill>
              <a:latin typeface="David" panose="020E0502060401010101" pitchFamily="34" charset="-79"/>
              <a:cs typeface="David" panose="020E0502060401010101" pitchFamily="34" charset="-79"/>
            </a:endParaRPr>
          </a:p>
        </p:txBody>
      </p:sp>
      <p:pic>
        <p:nvPicPr>
          <p:cNvPr id="4" name="תמונה 5">
            <a:extLst>
              <a:ext uri="{FF2B5EF4-FFF2-40B4-BE49-F238E27FC236}">
                <a16:creationId xmlns:a16="http://schemas.microsoft.com/office/drawing/2014/main" id="{71D62342-97A5-4DD2-908C-5E2D2FEFEB12}"/>
              </a:ext>
            </a:extLst>
          </p:cNvPr>
          <p:cNvPicPr/>
          <p:nvPr/>
        </p:nvPicPr>
        <p:blipFill rotWithShape="1">
          <a:blip r:embed="rId2" cstate="print">
            <a:extLst>
              <a:ext uri="{28A0092B-C50C-407E-A947-70E740481C1C}">
                <a14:useLocalDpi xmlns:a14="http://schemas.microsoft.com/office/drawing/2010/main" val="0"/>
              </a:ext>
            </a:extLst>
          </a:blip>
          <a:srcRect t="20468" b="22807"/>
          <a:stretch/>
        </p:blipFill>
        <p:spPr bwMode="auto">
          <a:xfrm>
            <a:off x="3186298" y="182245"/>
            <a:ext cx="5553074" cy="1842906"/>
          </a:xfrm>
          <a:prstGeom prst="rect">
            <a:avLst/>
          </a:prstGeom>
          <a:ln>
            <a:no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EE1F31AB-C1D4-4F83-BAE5-5B9A3825520C}"/>
              </a:ext>
            </a:extLst>
          </p:cNvPr>
          <p:cNvPicPr>
            <a:picLocks noChangeAspect="1"/>
          </p:cNvPicPr>
          <p:nvPr/>
        </p:nvPicPr>
        <p:blipFill rotWithShape="1">
          <a:blip r:embed="rId3"/>
          <a:srcRect l="30590" t="41553" r="31675" b="33131"/>
          <a:stretch/>
        </p:blipFill>
        <p:spPr>
          <a:xfrm>
            <a:off x="4399024" y="5248275"/>
            <a:ext cx="3941640" cy="1081835"/>
          </a:xfrm>
          <a:prstGeom prst="rect">
            <a:avLst/>
          </a:prstGeom>
        </p:spPr>
      </p:pic>
    </p:spTree>
    <p:extLst>
      <p:ext uri="{BB962C8B-B14F-4D97-AF65-F5344CB8AC3E}">
        <p14:creationId xmlns:p14="http://schemas.microsoft.com/office/powerpoint/2010/main" val="1940071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81FB-2582-4E25-AC8F-9FB22D02601A}"/>
              </a:ext>
            </a:extLst>
          </p:cNvPr>
          <p:cNvSpPr>
            <a:spLocks noGrp="1"/>
          </p:cNvSpPr>
          <p:nvPr>
            <p:ph type="title"/>
          </p:nvPr>
        </p:nvSpPr>
        <p:spPr/>
        <p:txBody>
          <a:bodyPr>
            <a:normAutofit/>
          </a:bodyPr>
          <a:lstStyle/>
          <a:p>
            <a:pPr algn="ctr"/>
            <a:r>
              <a:rPr lang="he-IL" sz="4000" dirty="0"/>
              <a:t>תשובות מהירות – מדוע צריך אותן? </a:t>
            </a:r>
            <a:endParaRPr lang="en-US" sz="4000" dirty="0"/>
          </a:p>
        </p:txBody>
      </p:sp>
      <p:sp>
        <p:nvSpPr>
          <p:cNvPr id="3" name="Content Placeholder 2">
            <a:extLst>
              <a:ext uri="{FF2B5EF4-FFF2-40B4-BE49-F238E27FC236}">
                <a16:creationId xmlns:a16="http://schemas.microsoft.com/office/drawing/2014/main" id="{02CE841A-1A3F-441E-87ED-6BC4F9C91528}"/>
              </a:ext>
            </a:extLst>
          </p:cNvPr>
          <p:cNvSpPr>
            <a:spLocks noGrp="1"/>
          </p:cNvSpPr>
          <p:nvPr>
            <p:ph idx="1"/>
          </p:nvPr>
        </p:nvSpPr>
        <p:spPr/>
        <p:txBody>
          <a:bodyPr>
            <a:normAutofit/>
          </a:bodyPr>
          <a:lstStyle/>
          <a:p>
            <a:pPr marL="0" indent="0" algn="r" rtl="1">
              <a:buNone/>
            </a:pPr>
            <a:r>
              <a:rPr lang="he-IL" sz="2400" b="1" dirty="0">
                <a:latin typeface="David" panose="020E0502060401010101" pitchFamily="34" charset="-79"/>
                <a:cs typeface="David" panose="020E0502060401010101" pitchFamily="34" charset="-79"/>
              </a:rPr>
              <a:t>לעיתים אנו נדרשים למצוא תשובות מהירות לשאלות, תוך דקות, ולעיתים תוך שניות !!!</a:t>
            </a:r>
          </a:p>
          <a:p>
            <a:pPr marL="0" indent="0" algn="r" rtl="1">
              <a:buNone/>
            </a:pPr>
            <a:r>
              <a:rPr lang="he-IL" sz="2400" b="1" dirty="0">
                <a:solidFill>
                  <a:srgbClr val="00B0F0"/>
                </a:solidFill>
                <a:latin typeface="David" panose="020E0502060401010101" pitchFamily="34" charset="-79"/>
                <a:cs typeface="David" panose="020E0502060401010101" pitchFamily="34" charset="-79"/>
              </a:rPr>
              <a:t>מתי זה קורה? </a:t>
            </a:r>
          </a:p>
          <a:p>
            <a:pPr marL="457200" indent="-457200" algn="r" rtl="1">
              <a:buAutoNum type="arabicPeriod"/>
            </a:pPr>
            <a:r>
              <a:rPr lang="he-IL" sz="2400" dirty="0">
                <a:latin typeface="David" panose="020E0502060401010101" pitchFamily="34" charset="-79"/>
                <a:cs typeface="David" panose="020E0502060401010101" pitchFamily="34" charset="-79"/>
              </a:rPr>
              <a:t>כשיש לנו לקוח/ה, מנהל/ת, או בן/בת משפחה לחוצים על קו הטלפון ("תן/י תשובה מיידית)</a:t>
            </a:r>
          </a:p>
          <a:p>
            <a:pPr marL="457200" indent="-457200" algn="r" rtl="1">
              <a:buAutoNum type="arabicPeriod"/>
            </a:pPr>
            <a:r>
              <a:rPr lang="he-IL" sz="2400" dirty="0">
                <a:latin typeface="David" panose="020E0502060401010101" pitchFamily="34" charset="-79"/>
                <a:cs typeface="David" panose="020E0502060401010101" pitchFamily="34" charset="-79"/>
              </a:rPr>
              <a:t>כאשר "מתקילים אותנו" בנושא שבו איננו ברי-סמכא.  </a:t>
            </a:r>
          </a:p>
          <a:p>
            <a:pPr marL="457200" indent="-457200" algn="r" rtl="1">
              <a:buAutoNum type="arabicPeriod"/>
            </a:pPr>
            <a:r>
              <a:rPr lang="he-IL" sz="2400" dirty="0">
                <a:latin typeface="David" panose="020E0502060401010101" pitchFamily="34" charset="-79"/>
                <a:cs typeface="David" panose="020E0502060401010101" pitchFamily="34" charset="-79"/>
              </a:rPr>
              <a:t>כשאנו רוצים להרשים מישהו בידע שלנו.</a:t>
            </a:r>
          </a:p>
          <a:p>
            <a:pPr marL="0" indent="0" algn="r" rtl="1">
              <a:buNone/>
            </a:pPr>
            <a:endParaRPr lang="he-IL" sz="2400" dirty="0">
              <a:latin typeface="David" panose="020E0502060401010101" pitchFamily="34" charset="-79"/>
              <a:cs typeface="David" panose="020E0502060401010101" pitchFamily="34" charset="-79"/>
            </a:endParaRPr>
          </a:p>
          <a:p>
            <a:pPr marL="0" indent="0" algn="r" rtl="1">
              <a:buNone/>
            </a:pPr>
            <a:r>
              <a:rPr lang="he-IL" sz="2400" dirty="0">
                <a:latin typeface="David" panose="020E0502060401010101" pitchFamily="34" charset="-79"/>
                <a:cs typeface="David" panose="020E0502060401010101" pitchFamily="34" charset="-79"/>
              </a:rPr>
              <a:t>המהירות באה לעיתים קרובות על חשבון הדיוק, </a:t>
            </a:r>
            <a:r>
              <a:rPr lang="he-IL" sz="2400" b="1" dirty="0">
                <a:latin typeface="David" panose="020E0502060401010101" pitchFamily="34" charset="-79"/>
                <a:cs typeface="David" panose="020E0502060401010101" pitchFamily="34" charset="-79"/>
              </a:rPr>
              <a:t>אולם לעיתים עדיף שתהיה לנו תשובה כלשהי שמדויקת ב-70 או 80 אחוז בלבד מאשר שלא תהיה לנו תשובה בכלל !!!</a:t>
            </a:r>
          </a:p>
        </p:txBody>
      </p:sp>
    </p:spTree>
    <p:extLst>
      <p:ext uri="{BB962C8B-B14F-4D97-AF65-F5344CB8AC3E}">
        <p14:creationId xmlns:p14="http://schemas.microsoft.com/office/powerpoint/2010/main" val="2187114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EA896-259B-41CC-803E-30973EAA97CF}"/>
              </a:ext>
            </a:extLst>
          </p:cNvPr>
          <p:cNvSpPr>
            <a:spLocks noGrp="1"/>
          </p:cNvSpPr>
          <p:nvPr>
            <p:ph type="title"/>
          </p:nvPr>
        </p:nvSpPr>
        <p:spPr>
          <a:xfrm>
            <a:off x="838200" y="365125"/>
            <a:ext cx="10515600" cy="611419"/>
          </a:xfrm>
        </p:spPr>
        <p:txBody>
          <a:bodyPr>
            <a:normAutofit fontScale="90000"/>
          </a:bodyPr>
          <a:lstStyle/>
          <a:p>
            <a:pPr algn="ctr"/>
            <a:r>
              <a:rPr lang="he-IL" dirty="0"/>
              <a:t> </a:t>
            </a:r>
            <a:r>
              <a:rPr lang="he-IL" sz="4000" b="1" dirty="0">
                <a:solidFill>
                  <a:srgbClr val="0070C0"/>
                </a:solidFill>
                <a:latin typeface="David" panose="020E0502060401010101" pitchFamily="34" charset="-79"/>
                <a:cs typeface="David" panose="020E0502060401010101" pitchFamily="34" charset="-79"/>
              </a:rPr>
              <a:t>תשובה מהירה – "לדבר עם המחשב"</a:t>
            </a:r>
            <a:endParaRPr lang="en-US" b="1" dirty="0">
              <a:solidFill>
                <a:srgbClr val="0070C0"/>
              </a:solidFill>
              <a:latin typeface="David" panose="020E0502060401010101" pitchFamily="34" charset="-79"/>
              <a:cs typeface="David" panose="020E0502060401010101" pitchFamily="34" charset="-79"/>
            </a:endParaRPr>
          </a:p>
        </p:txBody>
      </p:sp>
      <p:sp>
        <p:nvSpPr>
          <p:cNvPr id="3" name="Content Placeholder 2">
            <a:extLst>
              <a:ext uri="{FF2B5EF4-FFF2-40B4-BE49-F238E27FC236}">
                <a16:creationId xmlns:a16="http://schemas.microsoft.com/office/drawing/2014/main" id="{8B602666-B072-422F-AD1E-F7388213627D}"/>
              </a:ext>
            </a:extLst>
          </p:cNvPr>
          <p:cNvSpPr>
            <a:spLocks noGrp="1"/>
          </p:cNvSpPr>
          <p:nvPr>
            <p:ph idx="1"/>
          </p:nvPr>
        </p:nvSpPr>
        <p:spPr>
          <a:xfrm>
            <a:off x="838200" y="1056444"/>
            <a:ext cx="10515600" cy="5610686"/>
          </a:xfrm>
        </p:spPr>
        <p:txBody>
          <a:bodyPr>
            <a:normAutofit/>
          </a:bodyPr>
          <a:lstStyle/>
          <a:p>
            <a:pPr marL="0" indent="0" algn="just" rtl="1">
              <a:buNone/>
            </a:pPr>
            <a:r>
              <a:rPr lang="he-IL" sz="2000" dirty="0">
                <a:latin typeface="David" panose="020E0502060401010101" pitchFamily="34" charset="-79"/>
                <a:cs typeface="David" panose="020E0502060401010101" pitchFamily="34" charset="-79"/>
              </a:rPr>
              <a:t>כיום, הולכת וגוברת "הבינה המלאכותית" של המחשבים ומנועי החיפוש, דבר המאפשר לנו  "לדבר עם המחשב", כלומר, להקליד במנוע החיפוש את השאלה באופן ישיר. יש גם אתרים מיוחדים שבהם יש מאגרים של מיליארדי שאלות ותשובות בכל נושא שהוא. רצוי להשתמש בשפה תקנית, אולם המחשב יידע "להתגבר" גם על שגיאות כתיב או שגיאות תחביר. </a:t>
            </a:r>
            <a:r>
              <a:rPr lang="en-US" sz="2000" dirty="0">
                <a:latin typeface="David" panose="020E0502060401010101" pitchFamily="34" charset="-79"/>
                <a:cs typeface="David" panose="020E0502060401010101" pitchFamily="34" charset="-79"/>
              </a:rPr>
              <a:t> </a:t>
            </a:r>
            <a:endParaRPr lang="he-IL" sz="2000" dirty="0">
              <a:latin typeface="David" panose="020E0502060401010101" pitchFamily="34" charset="-79"/>
              <a:cs typeface="David" panose="020E0502060401010101" pitchFamily="34" charset="-79"/>
            </a:endParaRPr>
          </a:p>
          <a:p>
            <a:pPr marL="0" indent="0" algn="just" rtl="1">
              <a:buNone/>
            </a:pPr>
            <a:r>
              <a:rPr lang="he-IL" sz="2000" dirty="0">
                <a:latin typeface="David" panose="020E0502060401010101" pitchFamily="34" charset="-79"/>
                <a:cs typeface="David" panose="020E0502060401010101" pitchFamily="34" charset="-79"/>
              </a:rPr>
              <a:t>כשנקבל את התשובות, נצטרך כמובן לברור מתוכן את אלו שהכי מדויקות, עד כמה שאפשר. אם אפשר, רצוי לשאול את השאלה באנגלית. </a:t>
            </a:r>
          </a:p>
          <a:p>
            <a:pPr marL="0" indent="0" algn="just" rtl="1">
              <a:buNone/>
            </a:pPr>
            <a:r>
              <a:rPr lang="he-IL" sz="2000" dirty="0">
                <a:latin typeface="David" panose="020E0502060401010101" pitchFamily="34" charset="-79"/>
                <a:cs typeface="David" panose="020E0502060401010101" pitchFamily="34" charset="-79"/>
              </a:rPr>
              <a:t>דוגמא: לכמה שעות שינה זקוק ילד בן 7?  מספיק שאכתוב </a:t>
            </a:r>
            <a:r>
              <a:rPr lang="en-US" sz="2000" dirty="0">
                <a:latin typeface="David" panose="020E0502060401010101" pitchFamily="34" charset="-79"/>
                <a:cs typeface="David" panose="020E0502060401010101" pitchFamily="34" charset="-79"/>
              </a:rPr>
              <a:t>Sleep duration for a 7 years old</a:t>
            </a:r>
          </a:p>
          <a:p>
            <a:pPr marL="0" indent="0" algn="just" rtl="1">
              <a:buNone/>
            </a:pPr>
            <a:endParaRPr lang="en-US" sz="2000" dirty="0">
              <a:latin typeface="David" panose="020E0502060401010101" pitchFamily="34" charset="-79"/>
              <a:cs typeface="David" panose="020E0502060401010101" pitchFamily="34" charset="-79"/>
            </a:endParaRPr>
          </a:p>
          <a:p>
            <a:pPr marL="0" indent="0" algn="just" rtl="1">
              <a:buNone/>
            </a:pPr>
            <a:endParaRPr lang="en-US" sz="2000" dirty="0">
              <a:latin typeface="David" panose="020E0502060401010101" pitchFamily="34" charset="-79"/>
              <a:cs typeface="David" panose="020E0502060401010101" pitchFamily="34" charset="-79"/>
            </a:endParaRPr>
          </a:p>
          <a:p>
            <a:pPr marL="0" indent="0" algn="just" rtl="1">
              <a:buNone/>
            </a:pPr>
            <a:endParaRPr lang="en-US" sz="2000" dirty="0">
              <a:latin typeface="David" panose="020E0502060401010101" pitchFamily="34" charset="-79"/>
              <a:cs typeface="David" panose="020E0502060401010101" pitchFamily="34" charset="-79"/>
            </a:endParaRPr>
          </a:p>
          <a:p>
            <a:pPr marL="0" indent="0" algn="just" rtl="1">
              <a:buNone/>
            </a:pPr>
            <a:endParaRPr lang="en-US" sz="2000" dirty="0">
              <a:latin typeface="David" panose="020E0502060401010101" pitchFamily="34" charset="-79"/>
              <a:cs typeface="David" panose="020E0502060401010101" pitchFamily="34" charset="-79"/>
            </a:endParaRPr>
          </a:p>
          <a:p>
            <a:pPr marL="0" indent="0" algn="just" rtl="1">
              <a:buNone/>
            </a:pPr>
            <a:endParaRPr lang="he-IL" sz="2000" dirty="0">
              <a:latin typeface="David" panose="020E0502060401010101" pitchFamily="34" charset="-79"/>
              <a:cs typeface="David" panose="020E0502060401010101" pitchFamily="34" charset="-79"/>
            </a:endParaRPr>
          </a:p>
          <a:p>
            <a:pPr marL="0" indent="0" algn="just">
              <a:buNone/>
            </a:pPr>
            <a:endParaRPr lang="he-IL" sz="20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en-US" sz="2400" dirty="0">
              <a:latin typeface="David" panose="020E0502060401010101" pitchFamily="34" charset="-79"/>
              <a:cs typeface="David" panose="020E0502060401010101" pitchFamily="34" charset="-79"/>
            </a:endParaRPr>
          </a:p>
        </p:txBody>
      </p:sp>
      <p:pic>
        <p:nvPicPr>
          <p:cNvPr id="5" name="Picture 4" descr="Graphical user interface, text, email&#10;&#10;Description automatically generated">
            <a:extLst>
              <a:ext uri="{FF2B5EF4-FFF2-40B4-BE49-F238E27FC236}">
                <a16:creationId xmlns:a16="http://schemas.microsoft.com/office/drawing/2014/main" id="{975A558D-58F2-4BC9-A016-F83613540B12}"/>
              </a:ext>
            </a:extLst>
          </p:cNvPr>
          <p:cNvPicPr>
            <a:picLocks noChangeAspect="1"/>
          </p:cNvPicPr>
          <p:nvPr/>
        </p:nvPicPr>
        <p:blipFill rotWithShape="1">
          <a:blip r:embed="rId2"/>
          <a:srcRect t="7767" r="43204" b="15777"/>
          <a:stretch/>
        </p:blipFill>
        <p:spPr>
          <a:xfrm>
            <a:off x="1233997" y="3429001"/>
            <a:ext cx="8087556" cy="3158230"/>
          </a:xfrm>
          <a:prstGeom prst="rect">
            <a:avLst/>
          </a:prstGeom>
        </p:spPr>
      </p:pic>
    </p:spTree>
    <p:extLst>
      <p:ext uri="{BB962C8B-B14F-4D97-AF65-F5344CB8AC3E}">
        <p14:creationId xmlns:p14="http://schemas.microsoft.com/office/powerpoint/2010/main" val="110824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3DADF-D11B-4683-92DA-328B71E08B87}"/>
              </a:ext>
            </a:extLst>
          </p:cNvPr>
          <p:cNvSpPr>
            <a:spLocks noGrp="1"/>
          </p:cNvSpPr>
          <p:nvPr>
            <p:ph type="title"/>
          </p:nvPr>
        </p:nvSpPr>
        <p:spPr/>
        <p:txBody>
          <a:bodyPr/>
          <a:lstStyle/>
          <a:p>
            <a:pPr algn="ctr" rtl="1"/>
            <a:r>
              <a:rPr lang="he-IL" sz="4000" b="1" dirty="0">
                <a:solidFill>
                  <a:srgbClr val="0070C0"/>
                </a:solidFill>
              </a:rPr>
              <a:t>תשובה מהירה – שימוש בכלי </a:t>
            </a:r>
            <a:r>
              <a:rPr lang="en-US" sz="4000" b="1" dirty="0">
                <a:solidFill>
                  <a:srgbClr val="0070C0"/>
                </a:solidFill>
              </a:rPr>
              <a:t>META DATA</a:t>
            </a:r>
            <a:r>
              <a:rPr lang="es-AR" sz="4000" b="1" dirty="0">
                <a:solidFill>
                  <a:srgbClr val="0070C0"/>
                </a:solidFill>
              </a:rPr>
              <a:t> </a:t>
            </a:r>
            <a:r>
              <a:rPr lang="he-IL" dirty="0"/>
              <a:t> </a:t>
            </a:r>
            <a:endParaRPr lang="en-US" dirty="0"/>
          </a:p>
        </p:txBody>
      </p:sp>
      <p:sp>
        <p:nvSpPr>
          <p:cNvPr id="3" name="Content Placeholder 2">
            <a:extLst>
              <a:ext uri="{FF2B5EF4-FFF2-40B4-BE49-F238E27FC236}">
                <a16:creationId xmlns:a16="http://schemas.microsoft.com/office/drawing/2014/main" id="{F689E3EC-446C-4F18-AC5A-C2D36DEFD854}"/>
              </a:ext>
            </a:extLst>
          </p:cNvPr>
          <p:cNvSpPr>
            <a:spLocks noGrp="1"/>
          </p:cNvSpPr>
          <p:nvPr>
            <p:ph idx="1"/>
          </p:nvPr>
        </p:nvSpPr>
        <p:spPr/>
        <p:txBody>
          <a:bodyPr/>
          <a:lstStyle/>
          <a:p>
            <a:pPr algn="just" rtl="1"/>
            <a:r>
              <a:rPr lang="en-US" dirty="0"/>
              <a:t> </a:t>
            </a:r>
            <a:r>
              <a:rPr lang="he-IL" sz="2400" dirty="0">
                <a:latin typeface="David" panose="020E0502060401010101" pitchFamily="34" charset="-79"/>
                <a:cs typeface="David" panose="020E0502060401010101" pitchFamily="34" charset="-79"/>
              </a:rPr>
              <a:t>שימוש בכלי </a:t>
            </a:r>
            <a:r>
              <a:rPr lang="en-US" sz="2400" dirty="0">
                <a:latin typeface="David" panose="020E0502060401010101" pitchFamily="34" charset="-79"/>
                <a:cs typeface="David" panose="020E0502060401010101" pitchFamily="34" charset="-79"/>
              </a:rPr>
              <a:t>META DATA</a:t>
            </a:r>
            <a:r>
              <a:rPr lang="he-IL" sz="2400" dirty="0">
                <a:latin typeface="David" panose="020E0502060401010101" pitchFamily="34" charset="-79"/>
                <a:cs typeface="David" panose="020E0502060401010101" pitchFamily="34" charset="-79"/>
              </a:rPr>
              <a:t> ("המידע על המידע") יכול לתת אינדיקציות מהירות לשאלות. לדוגמא, אם נרצה לדעת מי חברת השילוח הבינלאומי הפופולרית ביותר באוסטרליה, אשתמש בכלי בשם </a:t>
            </a:r>
            <a:r>
              <a:rPr lang="en-US" sz="2400" dirty="0">
                <a:latin typeface="David" panose="020E0502060401010101" pitchFamily="34" charset="-79"/>
                <a:cs typeface="David" panose="020E0502060401010101" pitchFamily="34" charset="-79"/>
                <a:hlinkClick r:id="rId2"/>
              </a:rPr>
              <a:t>Google Trends</a:t>
            </a:r>
            <a:r>
              <a:rPr lang="he-IL" sz="2400" dirty="0">
                <a:latin typeface="David" panose="020E0502060401010101" pitchFamily="34" charset="-79"/>
                <a:cs typeface="David" panose="020E0502060401010101" pitchFamily="34" charset="-79"/>
                <a:hlinkClick r:id="rId2"/>
              </a:rPr>
              <a:t>  </a:t>
            </a:r>
            <a:r>
              <a:rPr lang="he-IL" sz="2400" dirty="0">
                <a:latin typeface="David" panose="020E0502060401010101" pitchFamily="34" charset="-79"/>
                <a:cs typeface="David" panose="020E0502060401010101" pitchFamily="34" charset="-79"/>
              </a:rPr>
              <a:t> אשר "סופר" הקלקות של ביטויים ומציג את התוצאות על גרף.  </a:t>
            </a:r>
          </a:p>
          <a:p>
            <a:pPr algn="just" rtl="1"/>
            <a:r>
              <a:rPr lang="he-IL" sz="2400" dirty="0">
                <a:latin typeface="David" panose="020E0502060401010101" pitchFamily="34" charset="-79"/>
                <a:cs typeface="David" panose="020E0502060401010101" pitchFamily="34" charset="-79"/>
              </a:rPr>
              <a:t> </a:t>
            </a:r>
            <a:endParaRPr lang="en-US" sz="2400" dirty="0"/>
          </a:p>
        </p:txBody>
      </p:sp>
      <p:pic>
        <p:nvPicPr>
          <p:cNvPr id="4" name="Picture 3">
            <a:hlinkClick r:id="rId3"/>
            <a:extLst>
              <a:ext uri="{FF2B5EF4-FFF2-40B4-BE49-F238E27FC236}">
                <a16:creationId xmlns:a16="http://schemas.microsoft.com/office/drawing/2014/main" id="{B69AE53A-14D4-4860-AFD1-1848EFFE075C}"/>
              </a:ext>
            </a:extLst>
          </p:cNvPr>
          <p:cNvPicPr>
            <a:picLocks noChangeAspect="1"/>
          </p:cNvPicPr>
          <p:nvPr/>
        </p:nvPicPr>
        <p:blipFill rotWithShape="1">
          <a:blip r:embed="rId4"/>
          <a:srcRect l="9057" t="27411" r="43696" b="12811"/>
          <a:stretch/>
        </p:blipFill>
        <p:spPr>
          <a:xfrm>
            <a:off x="1307051" y="3348039"/>
            <a:ext cx="4410075" cy="2828924"/>
          </a:xfrm>
          <a:prstGeom prst="rect">
            <a:avLst/>
          </a:prstGeom>
        </p:spPr>
      </p:pic>
    </p:spTree>
    <p:extLst>
      <p:ext uri="{BB962C8B-B14F-4D97-AF65-F5344CB8AC3E}">
        <p14:creationId xmlns:p14="http://schemas.microsoft.com/office/powerpoint/2010/main" val="2030221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8FAC7-93D2-42F4-9F36-254C29C0B3F7}"/>
              </a:ext>
            </a:extLst>
          </p:cNvPr>
          <p:cNvSpPr>
            <a:spLocks noGrp="1"/>
          </p:cNvSpPr>
          <p:nvPr>
            <p:ph type="title"/>
          </p:nvPr>
        </p:nvSpPr>
        <p:spPr>
          <a:xfrm>
            <a:off x="838200" y="365125"/>
            <a:ext cx="10515600" cy="602541"/>
          </a:xfrm>
        </p:spPr>
        <p:txBody>
          <a:bodyPr>
            <a:normAutofit fontScale="90000"/>
          </a:bodyPr>
          <a:lstStyle/>
          <a:p>
            <a:pPr algn="ctr" rtl="1"/>
            <a:r>
              <a:rPr lang="he-IL" sz="4400" b="1" dirty="0">
                <a:solidFill>
                  <a:srgbClr val="0070C0"/>
                </a:solidFill>
              </a:rPr>
              <a:t>תשובה מהירה – שימוש בכלי  </a:t>
            </a:r>
            <a:r>
              <a:rPr lang="en-US" sz="4400" b="1" dirty="0">
                <a:solidFill>
                  <a:srgbClr val="0070C0"/>
                </a:solidFill>
              </a:rPr>
              <a:t>META DATA</a:t>
            </a:r>
            <a:endParaRPr lang="en-US" dirty="0"/>
          </a:p>
        </p:txBody>
      </p:sp>
      <p:pic>
        <p:nvPicPr>
          <p:cNvPr id="5" name="Content Placeholder 4" descr="Graphical user interface, application&#10;&#10;Description automatically generated">
            <a:extLst>
              <a:ext uri="{FF2B5EF4-FFF2-40B4-BE49-F238E27FC236}">
                <a16:creationId xmlns:a16="http://schemas.microsoft.com/office/drawing/2014/main" id="{2CA56350-70C4-4FEB-AE16-92EB96BA66C2}"/>
              </a:ext>
            </a:extLst>
          </p:cNvPr>
          <p:cNvPicPr>
            <a:picLocks noGrp="1" noChangeAspect="1"/>
          </p:cNvPicPr>
          <p:nvPr>
            <p:ph idx="1"/>
          </p:nvPr>
        </p:nvPicPr>
        <p:blipFill rotWithShape="1">
          <a:blip r:embed="rId2"/>
          <a:srcRect l="150" t="9499" r="12660" b="4621"/>
          <a:stretch/>
        </p:blipFill>
        <p:spPr>
          <a:xfrm>
            <a:off x="929196" y="1118586"/>
            <a:ext cx="10333607" cy="2969997"/>
          </a:xfrm>
        </p:spPr>
      </p:pic>
      <p:pic>
        <p:nvPicPr>
          <p:cNvPr id="7" name="Picture 6" descr="Graphical user interface, application, email&#10;&#10;Description automatically generated">
            <a:extLst>
              <a:ext uri="{FF2B5EF4-FFF2-40B4-BE49-F238E27FC236}">
                <a16:creationId xmlns:a16="http://schemas.microsoft.com/office/drawing/2014/main" id="{AA5BBB66-CAFE-4157-914E-19C871A6A52F}"/>
              </a:ext>
            </a:extLst>
          </p:cNvPr>
          <p:cNvPicPr>
            <a:picLocks noChangeAspect="1"/>
          </p:cNvPicPr>
          <p:nvPr/>
        </p:nvPicPr>
        <p:blipFill rotWithShape="1">
          <a:blip r:embed="rId3"/>
          <a:srcRect l="-1" t="9331" r="12715" b="11980"/>
          <a:stretch/>
        </p:blipFill>
        <p:spPr>
          <a:xfrm>
            <a:off x="929196" y="4088166"/>
            <a:ext cx="10333606" cy="2769834"/>
          </a:xfrm>
          <a:prstGeom prst="rect">
            <a:avLst/>
          </a:prstGeom>
        </p:spPr>
      </p:pic>
      <p:sp>
        <p:nvSpPr>
          <p:cNvPr id="8" name="Rectangle 7">
            <a:extLst>
              <a:ext uri="{FF2B5EF4-FFF2-40B4-BE49-F238E27FC236}">
                <a16:creationId xmlns:a16="http://schemas.microsoft.com/office/drawing/2014/main" id="{8B822581-F990-494F-A59F-0B193C617417}"/>
              </a:ext>
            </a:extLst>
          </p:cNvPr>
          <p:cNvSpPr/>
          <p:nvPr/>
        </p:nvSpPr>
        <p:spPr>
          <a:xfrm>
            <a:off x="9090734" y="1118586"/>
            <a:ext cx="2172069" cy="104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he-IL" dirty="0"/>
              <a:t>בכל העולם – שוויון כמעט מוחלט</a:t>
            </a:r>
            <a:endParaRPr lang="en-US" dirty="0"/>
          </a:p>
        </p:txBody>
      </p:sp>
      <p:sp>
        <p:nvSpPr>
          <p:cNvPr id="9" name="Rectangle 8">
            <a:extLst>
              <a:ext uri="{FF2B5EF4-FFF2-40B4-BE49-F238E27FC236}">
                <a16:creationId xmlns:a16="http://schemas.microsoft.com/office/drawing/2014/main" id="{91AC449D-BBAC-4C59-9F9E-F0A81B4560BA}"/>
              </a:ext>
            </a:extLst>
          </p:cNvPr>
          <p:cNvSpPr/>
          <p:nvPr/>
        </p:nvSpPr>
        <p:spPr>
          <a:xfrm>
            <a:off x="9090733" y="4088166"/>
            <a:ext cx="2172069" cy="104756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rtl="1"/>
            <a:r>
              <a:rPr lang="he-IL" dirty="0"/>
              <a:t>באוסטרליה – יתרון לחברת </a:t>
            </a:r>
            <a:r>
              <a:rPr lang="en-US" dirty="0"/>
              <a:t>DHL</a:t>
            </a:r>
          </a:p>
        </p:txBody>
      </p:sp>
    </p:spTree>
    <p:extLst>
      <p:ext uri="{BB962C8B-B14F-4D97-AF65-F5344CB8AC3E}">
        <p14:creationId xmlns:p14="http://schemas.microsoft.com/office/powerpoint/2010/main" val="30152255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AEA19-A7EB-4ABE-AA8A-9AB222D3FF87}"/>
              </a:ext>
            </a:extLst>
          </p:cNvPr>
          <p:cNvSpPr>
            <a:spLocks noGrp="1"/>
          </p:cNvSpPr>
          <p:nvPr>
            <p:ph type="title"/>
          </p:nvPr>
        </p:nvSpPr>
        <p:spPr>
          <a:xfrm>
            <a:off x="838200" y="365125"/>
            <a:ext cx="10515600" cy="854075"/>
          </a:xfrm>
        </p:spPr>
        <p:txBody>
          <a:bodyPr>
            <a:normAutofit/>
          </a:bodyPr>
          <a:lstStyle/>
          <a:p>
            <a:pPr algn="ctr"/>
            <a:r>
              <a:rPr lang="he-IL" sz="4000" dirty="0">
                <a:solidFill>
                  <a:srgbClr val="0070C0"/>
                </a:solidFill>
              </a:rPr>
              <a:t>תשובה מהירה - מסע בזמן</a:t>
            </a:r>
            <a:endParaRPr lang="en-US" sz="4000" dirty="0">
              <a:solidFill>
                <a:srgbClr val="0070C0"/>
              </a:solidFill>
            </a:endParaRPr>
          </a:p>
        </p:txBody>
      </p:sp>
      <p:sp>
        <p:nvSpPr>
          <p:cNvPr id="3" name="Content Placeholder 2">
            <a:extLst>
              <a:ext uri="{FF2B5EF4-FFF2-40B4-BE49-F238E27FC236}">
                <a16:creationId xmlns:a16="http://schemas.microsoft.com/office/drawing/2014/main" id="{1418B5CF-BFC7-4003-AB9B-42498FA78617}"/>
              </a:ext>
            </a:extLst>
          </p:cNvPr>
          <p:cNvSpPr>
            <a:spLocks noGrp="1"/>
          </p:cNvSpPr>
          <p:nvPr>
            <p:ph idx="1"/>
          </p:nvPr>
        </p:nvSpPr>
        <p:spPr>
          <a:xfrm>
            <a:off x="838200" y="1219200"/>
            <a:ext cx="10515600" cy="4957763"/>
          </a:xfrm>
        </p:spPr>
        <p:txBody>
          <a:bodyPr>
            <a:normAutofit/>
          </a:bodyPr>
          <a:lstStyle/>
          <a:p>
            <a:pPr marL="0" indent="0" algn="r" rtl="1">
              <a:buNone/>
            </a:pPr>
            <a:r>
              <a:rPr lang="he-IL" sz="2000" dirty="0">
                <a:latin typeface="David" panose="020E0502060401010101" pitchFamily="34" charset="-79"/>
                <a:cs typeface="David" panose="020E0502060401010101" pitchFamily="34" charset="-79"/>
              </a:rPr>
              <a:t>שאלה: האם המחתרת הקולומביאנית </a:t>
            </a:r>
            <a:r>
              <a:rPr lang="en-US" sz="2000" dirty="0">
                <a:latin typeface="David" panose="020E0502060401010101" pitchFamily="34" charset="-79"/>
                <a:cs typeface="David" panose="020E0502060401010101" pitchFamily="34" charset="-79"/>
              </a:rPr>
              <a:t>FARC</a:t>
            </a:r>
            <a:r>
              <a:rPr lang="he-IL" sz="2000" dirty="0">
                <a:latin typeface="David" panose="020E0502060401010101" pitchFamily="34" charset="-79"/>
                <a:cs typeface="David" panose="020E0502060401010101" pitchFamily="34" charset="-79"/>
              </a:rPr>
              <a:t> הייתה אלימה יותר ב-2013 או ב-2018? </a:t>
            </a:r>
          </a:p>
          <a:p>
            <a:pPr marL="0" indent="0" algn="just" rtl="1">
              <a:buNone/>
            </a:pPr>
            <a:r>
              <a:rPr lang="he-IL" sz="2000" dirty="0">
                <a:latin typeface="David" panose="020E0502060401010101" pitchFamily="34" charset="-79"/>
                <a:cs typeface="David" panose="020E0502060401010101" pitchFamily="34" charset="-79"/>
              </a:rPr>
              <a:t>בהנחה שיש לי לא יותר מ-5 דקות לתת מענה, לא אתחיל לקרוא חומרים ברשת... אלא אשתמש ב"מנהרת הזמן" של האינטרנט – </a:t>
            </a:r>
            <a:r>
              <a:rPr lang="en-US" sz="2000" dirty="0">
                <a:latin typeface="David" panose="020E0502060401010101" pitchFamily="34" charset="-79"/>
                <a:cs typeface="David" panose="020E0502060401010101" pitchFamily="34" charset="-79"/>
                <a:hlinkClick r:id="rId2"/>
              </a:rPr>
              <a:t>Wayback Machine</a:t>
            </a:r>
            <a:r>
              <a:rPr lang="he-IL" sz="2000" dirty="0">
                <a:latin typeface="David" panose="020E0502060401010101" pitchFamily="34" charset="-79"/>
                <a:cs typeface="David" panose="020E0502060401010101" pitchFamily="34" charset="-79"/>
                <a:hlinkClick r:id="rId2"/>
              </a:rPr>
              <a:t> </a:t>
            </a:r>
            <a:r>
              <a:rPr lang="he-IL" sz="2000" dirty="0">
                <a:latin typeface="David" panose="020E0502060401010101" pitchFamily="34" charset="-79"/>
                <a:cs typeface="David" panose="020E0502060401010101" pitchFamily="34" charset="-79"/>
              </a:rPr>
              <a:t>ששם אפשר לראות איך אתר מסוים נראה בנקודת זמן מסוימת, עד 20 שנה אחורנית. </a:t>
            </a:r>
          </a:p>
          <a:p>
            <a:pPr marL="0" indent="0" algn="just" rtl="1">
              <a:buNone/>
            </a:pPr>
            <a:endParaRPr lang="he-IL" sz="2400" dirty="0">
              <a:latin typeface="David" panose="020E0502060401010101" pitchFamily="34" charset="-79"/>
              <a:cs typeface="David" panose="020E0502060401010101" pitchFamily="34" charset="-79"/>
            </a:endParaRPr>
          </a:p>
          <a:p>
            <a:pPr marL="0" indent="0" algn="just" rtl="1">
              <a:buNone/>
            </a:pPr>
            <a:endParaRPr lang="he-IL" sz="2400" dirty="0">
              <a:latin typeface="David" panose="020E0502060401010101" pitchFamily="34" charset="-79"/>
              <a:cs typeface="David" panose="020E0502060401010101" pitchFamily="34" charset="-79"/>
            </a:endParaRPr>
          </a:p>
          <a:p>
            <a:pPr marL="0" indent="0" algn="r" rtl="1">
              <a:buNone/>
            </a:pPr>
            <a:endParaRPr lang="en-US" sz="2400" dirty="0"/>
          </a:p>
        </p:txBody>
      </p:sp>
      <p:pic>
        <p:nvPicPr>
          <p:cNvPr id="4" name="Picture 3">
            <a:extLst>
              <a:ext uri="{FF2B5EF4-FFF2-40B4-BE49-F238E27FC236}">
                <a16:creationId xmlns:a16="http://schemas.microsoft.com/office/drawing/2014/main" id="{083FE011-99AA-4847-B73B-FA97201D0288}"/>
              </a:ext>
            </a:extLst>
          </p:cNvPr>
          <p:cNvPicPr>
            <a:picLocks noChangeAspect="1"/>
          </p:cNvPicPr>
          <p:nvPr/>
        </p:nvPicPr>
        <p:blipFill rotWithShape="1">
          <a:blip r:embed="rId3"/>
          <a:srcRect r="2739" b="28068"/>
          <a:stretch/>
        </p:blipFill>
        <p:spPr>
          <a:xfrm>
            <a:off x="838200" y="2680834"/>
            <a:ext cx="4978401" cy="3222303"/>
          </a:xfrm>
          <a:prstGeom prst="rect">
            <a:avLst/>
          </a:prstGeom>
        </p:spPr>
      </p:pic>
      <p:pic>
        <p:nvPicPr>
          <p:cNvPr id="5" name="Content Placeholder 3">
            <a:extLst>
              <a:ext uri="{FF2B5EF4-FFF2-40B4-BE49-F238E27FC236}">
                <a16:creationId xmlns:a16="http://schemas.microsoft.com/office/drawing/2014/main" id="{C4DC0737-9A26-494D-A339-8922FE31D672}"/>
              </a:ext>
            </a:extLst>
          </p:cNvPr>
          <p:cNvPicPr>
            <a:picLocks noChangeAspect="1"/>
          </p:cNvPicPr>
          <p:nvPr/>
        </p:nvPicPr>
        <p:blipFill rotWithShape="1">
          <a:blip r:embed="rId4"/>
          <a:srcRect t="13441"/>
          <a:stretch/>
        </p:blipFill>
        <p:spPr>
          <a:xfrm>
            <a:off x="6096000" y="2680835"/>
            <a:ext cx="5451474" cy="3496128"/>
          </a:xfrm>
          <a:prstGeom prst="rect">
            <a:avLst/>
          </a:prstGeom>
        </p:spPr>
      </p:pic>
      <p:sp>
        <p:nvSpPr>
          <p:cNvPr id="6" name="TextBox 5">
            <a:extLst>
              <a:ext uri="{FF2B5EF4-FFF2-40B4-BE49-F238E27FC236}">
                <a16:creationId xmlns:a16="http://schemas.microsoft.com/office/drawing/2014/main" id="{C2D19C19-51BC-4C5B-ABEC-D721454F6B76}"/>
              </a:ext>
            </a:extLst>
          </p:cNvPr>
          <p:cNvSpPr txBox="1"/>
          <p:nvPr/>
        </p:nvSpPr>
        <p:spPr>
          <a:xfrm>
            <a:off x="6532995" y="6308209"/>
            <a:ext cx="5200073" cy="369332"/>
          </a:xfrm>
          <a:prstGeom prst="rect">
            <a:avLst/>
          </a:prstGeom>
          <a:noFill/>
        </p:spPr>
        <p:txBody>
          <a:bodyPr wrap="square" rtlCol="0">
            <a:spAutoFit/>
          </a:bodyPr>
          <a:lstStyle/>
          <a:p>
            <a:r>
              <a:rPr lang="he-IL" b="1" dirty="0"/>
              <a:t>אתר הארגון – מאי 2018 – "השלום נמצא בליבנו"</a:t>
            </a:r>
            <a:endParaRPr lang="en-US" b="1" dirty="0"/>
          </a:p>
        </p:txBody>
      </p:sp>
      <p:sp>
        <p:nvSpPr>
          <p:cNvPr id="7" name="TextBox 6">
            <a:extLst>
              <a:ext uri="{FF2B5EF4-FFF2-40B4-BE49-F238E27FC236}">
                <a16:creationId xmlns:a16="http://schemas.microsoft.com/office/drawing/2014/main" id="{23DAA016-ABB9-4025-BC2D-E39CC1A98EEC}"/>
              </a:ext>
            </a:extLst>
          </p:cNvPr>
          <p:cNvSpPr txBox="1"/>
          <p:nvPr/>
        </p:nvSpPr>
        <p:spPr>
          <a:xfrm>
            <a:off x="497114" y="6176963"/>
            <a:ext cx="5660572" cy="369332"/>
          </a:xfrm>
          <a:prstGeom prst="rect">
            <a:avLst/>
          </a:prstGeom>
          <a:noFill/>
        </p:spPr>
        <p:txBody>
          <a:bodyPr wrap="square" rtlCol="0">
            <a:spAutoFit/>
          </a:bodyPr>
          <a:lstStyle/>
          <a:p>
            <a:r>
              <a:rPr lang="he-IL" b="1" dirty="0"/>
              <a:t>אתר הארגון – מרץ 2013 – תכנים מיליטנטיים             </a:t>
            </a:r>
            <a:endParaRPr lang="en-US" b="1" dirty="0"/>
          </a:p>
        </p:txBody>
      </p:sp>
    </p:spTree>
    <p:extLst>
      <p:ext uri="{BB962C8B-B14F-4D97-AF65-F5344CB8AC3E}">
        <p14:creationId xmlns:p14="http://schemas.microsoft.com/office/powerpoint/2010/main" val="38926673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A2A9BB-8EEC-4B9A-8883-10FF9967F6E8}"/>
              </a:ext>
            </a:extLst>
          </p:cNvPr>
          <p:cNvSpPr>
            <a:spLocks noGrp="1"/>
          </p:cNvSpPr>
          <p:nvPr>
            <p:ph type="title"/>
          </p:nvPr>
        </p:nvSpPr>
        <p:spPr/>
        <p:txBody>
          <a:bodyPr>
            <a:normAutofit/>
          </a:bodyPr>
          <a:lstStyle/>
          <a:p>
            <a:pPr algn="ctr"/>
            <a:r>
              <a:rPr lang="he-IL" sz="4000" b="1" dirty="0">
                <a:solidFill>
                  <a:srgbClr val="C00000"/>
                </a:solidFill>
              </a:rPr>
              <a:t>זהירות !!!</a:t>
            </a:r>
            <a:endParaRPr lang="en-US" sz="4000" b="1" dirty="0">
              <a:solidFill>
                <a:srgbClr val="C00000"/>
              </a:solidFill>
            </a:endParaRPr>
          </a:p>
        </p:txBody>
      </p:sp>
      <p:sp>
        <p:nvSpPr>
          <p:cNvPr id="3" name="Content Placeholder 2">
            <a:extLst>
              <a:ext uri="{FF2B5EF4-FFF2-40B4-BE49-F238E27FC236}">
                <a16:creationId xmlns:a16="http://schemas.microsoft.com/office/drawing/2014/main" id="{3441D5AE-0591-426E-9BB6-EB5ADE505685}"/>
              </a:ext>
            </a:extLst>
          </p:cNvPr>
          <p:cNvSpPr>
            <a:spLocks noGrp="1"/>
          </p:cNvSpPr>
          <p:nvPr>
            <p:ph idx="1"/>
          </p:nvPr>
        </p:nvSpPr>
        <p:spPr/>
        <p:txBody>
          <a:bodyPr/>
          <a:lstStyle/>
          <a:p>
            <a:pPr algn="r" rtl="1"/>
            <a:r>
              <a:rPr lang="he-IL" b="1" dirty="0">
                <a:latin typeface="David" panose="020E0502060401010101" pitchFamily="34" charset="-79"/>
                <a:cs typeface="David" panose="020E0502060401010101" pitchFamily="34" charset="-79"/>
              </a:rPr>
              <a:t> </a:t>
            </a:r>
            <a:r>
              <a:rPr lang="he-IL" b="1" dirty="0">
                <a:solidFill>
                  <a:srgbClr val="7030A0"/>
                </a:solidFill>
                <a:latin typeface="David" panose="020E0502060401010101" pitchFamily="34" charset="-79"/>
                <a:cs typeface="David" panose="020E0502060401010101" pitchFamily="34" charset="-79"/>
              </a:rPr>
              <a:t>השגת מידע מהיר – לרוב מביאה תועלת</a:t>
            </a:r>
          </a:p>
          <a:p>
            <a:pPr algn="r" rtl="1"/>
            <a:r>
              <a:rPr lang="he-IL" b="1" dirty="0">
                <a:solidFill>
                  <a:srgbClr val="7030A0"/>
                </a:solidFill>
                <a:latin typeface="David" panose="020E0502060401010101" pitchFamily="34" charset="-79"/>
                <a:cs typeface="David" panose="020E0502060401010101" pitchFamily="34" charset="-79"/>
              </a:rPr>
              <a:t>עם זאת, מומלץ מאוד לא לחפש מידע מהיר ולא להסתמך על רשת האינטרנט כאשר הדבר קשור לנושאים רגישים שלנו, בדגש על בריאות ועניינים משפטיים. </a:t>
            </a:r>
          </a:p>
          <a:p>
            <a:pPr algn="r" rtl="1"/>
            <a:r>
              <a:rPr lang="he-IL" b="1" dirty="0">
                <a:solidFill>
                  <a:srgbClr val="7030A0"/>
                </a:solidFill>
                <a:latin typeface="David" panose="020E0502060401010101" pitchFamily="34" charset="-79"/>
                <a:cs typeface="David" panose="020E0502060401010101" pitchFamily="34" charset="-79"/>
              </a:rPr>
              <a:t> אם יש לי תסמיני מחלה – אתייעץ לרופא/ה ולא ל"דוקטור גוגל" !!!</a:t>
            </a:r>
          </a:p>
          <a:p>
            <a:pPr algn="r" rtl="1"/>
            <a:r>
              <a:rPr lang="he-IL" b="1" dirty="0">
                <a:solidFill>
                  <a:srgbClr val="7030A0"/>
                </a:solidFill>
                <a:latin typeface="David" panose="020E0502060401010101" pitchFamily="34" charset="-79"/>
                <a:cs typeface="David" panose="020E0502060401010101" pitchFamily="34" charset="-79"/>
              </a:rPr>
              <a:t> אם יש לי עניין משפטי כלשהו, אפנה לעו"ד ולא לאתרים העמוסים במידע משפטי שכביכול קשור למקרה שלי. </a:t>
            </a:r>
            <a:endParaRPr lang="en-US" b="1" dirty="0">
              <a:solidFill>
                <a:srgbClr val="7030A0"/>
              </a:solidFill>
              <a:latin typeface="David" panose="020E0502060401010101" pitchFamily="34" charset="-79"/>
              <a:cs typeface="David" panose="020E0502060401010101" pitchFamily="34" charset="-79"/>
            </a:endParaRPr>
          </a:p>
        </p:txBody>
      </p:sp>
    </p:spTree>
    <p:extLst>
      <p:ext uri="{BB962C8B-B14F-4D97-AF65-F5344CB8AC3E}">
        <p14:creationId xmlns:p14="http://schemas.microsoft.com/office/powerpoint/2010/main" val="11990711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14"/>
          <p:cNvPicPr preferRelativeResize="0"/>
          <p:nvPr/>
        </p:nvPicPr>
        <p:blipFill rotWithShape="1">
          <a:blip r:embed="rId3">
            <a:alphaModFix/>
          </a:blip>
          <a:srcRect l="39172" r="34233" b="66411"/>
          <a:stretch/>
        </p:blipFill>
        <p:spPr>
          <a:xfrm>
            <a:off x="4775994" y="0"/>
            <a:ext cx="3241964" cy="1838476"/>
          </a:xfrm>
          <a:prstGeom prst="rect">
            <a:avLst/>
          </a:prstGeom>
          <a:noFill/>
          <a:ln>
            <a:noFill/>
          </a:ln>
        </p:spPr>
      </p:pic>
      <p:sp>
        <p:nvSpPr>
          <p:cNvPr id="331" name="Google Shape;331;p14"/>
          <p:cNvSpPr txBox="1"/>
          <p:nvPr/>
        </p:nvSpPr>
        <p:spPr>
          <a:xfrm>
            <a:off x="1385454" y="3016112"/>
            <a:ext cx="10436297" cy="1815882"/>
          </a:xfrm>
          <a:prstGeom prst="rect">
            <a:avLst/>
          </a:prstGeom>
          <a:noFill/>
          <a:ln>
            <a:noFill/>
          </a:ln>
        </p:spPr>
        <p:txBody>
          <a:bodyPr spcFirstLastPara="1" wrap="square" lIns="91425" tIns="45700" rIns="91425" bIns="45700" anchor="t" anchorCtr="0">
            <a:spAutoFit/>
          </a:bodyPr>
          <a:lstStyle/>
          <a:p>
            <a:pPr marL="895350" marR="0" lvl="0" indent="0" algn="just" rtl="1">
              <a:spcBef>
                <a:spcPts val="0"/>
              </a:spcBef>
              <a:spcAft>
                <a:spcPts val="0"/>
              </a:spcAft>
              <a:buNone/>
            </a:pPr>
            <a:r>
              <a:rPr lang="iw-IL" sz="2800" b="0" i="0" u="none" strike="noStrike" cap="none">
                <a:solidFill>
                  <a:srgbClr val="192A72"/>
                </a:solidFill>
                <a:latin typeface="Varela Round"/>
                <a:ea typeface="Varela Round"/>
                <a:cs typeface="Varela Round"/>
                <a:sym typeface="Varela Round"/>
              </a:rPr>
              <a:t>השימוש ביצירות במהלך שידור זה נעשה לפי סעיף 27א לחוק זכות יוצרים, תשס"ח-2007. אם הינך בעל הזכויות באחת היצירות, באפשרותך לבקש מאיתנו לחדול מהשימוש ביצירה, זאת באמצעות פנייה לדוא"ל rights@education.gov.il</a:t>
            </a:r>
            <a:endParaRPr sz="2800" b="0" i="0" u="none" strike="noStrike" cap="none">
              <a:solidFill>
                <a:srgbClr val="192A72"/>
              </a:solidFill>
              <a:latin typeface="Varela Round"/>
              <a:ea typeface="Varela Round"/>
              <a:cs typeface="Varela Round"/>
              <a:sym typeface="Varela Round"/>
            </a:endParaRPr>
          </a:p>
        </p:txBody>
      </p:sp>
      <p:sp>
        <p:nvSpPr>
          <p:cNvPr id="332" name="Google Shape;332;p14"/>
          <p:cNvSpPr/>
          <p:nvPr/>
        </p:nvSpPr>
        <p:spPr>
          <a:xfrm>
            <a:off x="795" y="1838476"/>
            <a:ext cx="12190413" cy="763286"/>
          </a:xfrm>
          <a:prstGeom prst="rect">
            <a:avLst/>
          </a:prstGeom>
          <a:noFill/>
          <a:ln>
            <a:noFill/>
          </a:ln>
        </p:spPr>
        <p:txBody>
          <a:bodyPr spcFirstLastPara="1" wrap="square" lIns="91425" tIns="45700" rIns="91425" bIns="45700" anchor="t" anchorCtr="0">
            <a:spAutoFit/>
          </a:bodyPr>
          <a:lstStyle/>
          <a:p>
            <a:pPr marL="0" marR="0" lvl="0" indent="0" algn="ctr" rtl="1">
              <a:lnSpc>
                <a:spcPct val="150000"/>
              </a:lnSpc>
              <a:spcBef>
                <a:spcPts val="0"/>
              </a:spcBef>
              <a:spcAft>
                <a:spcPts val="0"/>
              </a:spcAft>
              <a:buNone/>
            </a:pPr>
            <a:r>
              <a:rPr lang="iw-IL" sz="3200" b="1" i="0" u="none" strike="noStrike" cap="none">
                <a:solidFill>
                  <a:srgbClr val="192A72"/>
                </a:solidFill>
                <a:latin typeface="Varela Round"/>
                <a:ea typeface="Varela Round"/>
                <a:cs typeface="Varela Round"/>
                <a:sym typeface="Varela Round"/>
              </a:rPr>
              <a:t>שימוש ביצירות מוגנות בזכויות יוצרים ואיתור בעלי זכויות </a:t>
            </a:r>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679</TotalTime>
  <Words>525</Words>
  <Application>Microsoft Office PowerPoint</Application>
  <PresentationFormat>Widescreen</PresentationFormat>
  <Paragraphs>46</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David</vt:lpstr>
      <vt:lpstr>Varela Round</vt:lpstr>
      <vt:lpstr>Office Theme</vt:lpstr>
      <vt:lpstr> שיעור מס' 6:  תשובות מהירות</vt:lpstr>
      <vt:lpstr>תשובות מהירות – מדוע צריך אותן? </vt:lpstr>
      <vt:lpstr> תשובה מהירה – "לדבר עם המחשב"</vt:lpstr>
      <vt:lpstr>תשובה מהירה – שימוש בכלי META DATA  </vt:lpstr>
      <vt:lpstr>תשובה מהירה – שימוש בכלי  META DATA</vt:lpstr>
      <vt:lpstr>תשובה מהירה - מסע בזמן</vt:lpstr>
      <vt:lpstr>זהירות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שיעור מס' 2:  שכבות רשת האינטרנט: Open, Deep, Dark  </dc:title>
  <dc:creator>nachum shiloh</dc:creator>
  <cp:lastModifiedBy>nachum shiloh</cp:lastModifiedBy>
  <cp:revision>22</cp:revision>
  <dcterms:created xsi:type="dcterms:W3CDTF">2021-08-19T10:06:51Z</dcterms:created>
  <dcterms:modified xsi:type="dcterms:W3CDTF">2021-08-22T14:00:59Z</dcterms:modified>
</cp:coreProperties>
</file>