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84" r:id="rId3"/>
    <p:sldId id="285" r:id="rId4"/>
    <p:sldId id="286" r:id="rId5"/>
    <p:sldId id="287" r:id="rId6"/>
    <p:sldId id="288" r:id="rId7"/>
    <p:sldId id="289"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um shiloh" initials="ns" lastIdx="3" clrIdx="0">
    <p:extLst>
      <p:ext uri="{19B8F6BF-5375-455C-9EA6-DF929625EA0E}">
        <p15:presenceInfo xmlns:p15="http://schemas.microsoft.com/office/powerpoint/2012/main" userId="1cbe791853a73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2T12:31:12.717" idx="3">
    <p:pos x="6580" y="1691"/>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6CEB-FADD-4B2B-8DF5-A8E7362D7C3F}"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C6C6F-729E-457A-BD8C-94B081374C53}" type="slidenum">
              <a:rPr lang="en-US" smtClean="0"/>
              <a:t>‹#›</a:t>
            </a:fld>
            <a:endParaRPr lang="en-US"/>
          </a:p>
        </p:txBody>
      </p:sp>
    </p:spTree>
    <p:extLst>
      <p:ext uri="{BB962C8B-B14F-4D97-AF65-F5344CB8AC3E}">
        <p14:creationId xmlns:p14="http://schemas.microsoft.com/office/powerpoint/2010/main" val="20389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8706-DC6E-4B3A-A86A-3680BB43A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3BAC9-E08D-4FEF-88F9-CBAF59EC6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09F6E-CC7E-41BD-81B2-EEF75588D892}"/>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2CF82818-E0AD-4865-9722-5FC828C30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1DD2-8A63-4390-AB75-ED50CA97DB5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979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338E-5C55-4EA9-8E44-D753A1299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06515-694F-451A-AEC1-0C914800F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6BA0-7CAE-4C7A-8C12-48DA3F987B67}"/>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EEDCBF9A-FBA8-4B0C-9BFC-8C5618BC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0A81-1D9F-4D9D-B370-4CC22A867F1A}"/>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0431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BC1CE-5504-49D4-9416-CF9931EB7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2CD9D-E7A8-44E1-9FD6-3A93CCD10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6309C-3460-41CF-AF79-BA724E484016}"/>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A8B025E8-E06C-4FA8-A813-5461E0442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96000-F65E-4634-9DF5-F31F95583E2B}"/>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034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7004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F74-3D17-49A1-86E3-78CCCE660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6A53B-9141-4D90-A3CC-559B0BF1D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35E7-ADDD-4C9F-BABD-0639816C4B14}"/>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9A0BC769-C13F-4AFE-A68F-C4EEDDCFD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458C-9915-490B-899A-D7ABE335415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30304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CE4-BD7D-4D74-964E-EDBD383FE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5F6B2-D2F5-4639-9D27-272CEC384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320B1-D42E-4D11-9C8D-BA57374B9A5D}"/>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DB5FE312-9513-4244-ADD7-1EF7D9A6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A4389-6A52-40A2-A316-F105D077D6A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17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923-A77A-4E9D-A0E4-FB1E6CBF8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377F4-F1AF-4B26-82B9-4EF697C8F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6DACD-029D-4BD7-A545-41499405FA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5F820-29B9-4BB6-BEC4-783FCBA775AB}"/>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1F8172B2-359B-4FDF-9EDE-562DE7D2A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7C362-DCAF-4761-A5A1-69572A26EEA5}"/>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9742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C3E-07DC-4F5C-9A02-86F7BCB29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F66-6969-46D7-BD47-67C823789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91654-B191-4D5A-8DD2-C2D4EE6FB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D99CC-09E8-4971-928B-0E0B598A5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53823-62AD-457E-B173-16573903C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373E3-D356-417B-A277-A6DC5707CB33}"/>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8" name="Footer Placeholder 7">
            <a:extLst>
              <a:ext uri="{FF2B5EF4-FFF2-40B4-BE49-F238E27FC236}">
                <a16:creationId xmlns:a16="http://schemas.microsoft.com/office/drawing/2014/main" id="{E0424EB8-EA81-4C49-8E19-7099D9428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2727E-BA04-41C6-A402-2388E62971E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1085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0A8E-C446-42BB-BDD9-66E985100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22C62-618D-4E4B-97E0-9E4B8B7D0FA9}"/>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4" name="Footer Placeholder 3">
            <a:extLst>
              <a:ext uri="{FF2B5EF4-FFF2-40B4-BE49-F238E27FC236}">
                <a16:creationId xmlns:a16="http://schemas.microsoft.com/office/drawing/2014/main" id="{4D843EEE-D989-494B-B8AE-624FC2182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D59BF-D328-4496-BD4E-B0253CB4E4ED}"/>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37504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1ACA-F36E-4681-AC72-0C5900D955AC}"/>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3" name="Footer Placeholder 2">
            <a:extLst>
              <a:ext uri="{FF2B5EF4-FFF2-40B4-BE49-F238E27FC236}">
                <a16:creationId xmlns:a16="http://schemas.microsoft.com/office/drawing/2014/main" id="{B22AC618-CAB8-4385-807D-A15BC20A2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3E9C8-E0F2-4CAE-B63A-94F197CC20B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27810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B33F-9E3D-44E7-B4C4-A461C3DF7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9C77E-B953-424F-9B54-1BB0DDD02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8ADA5-65CA-4042-920F-EDFACC69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CEBC9-57FC-4A62-BDAF-5B275574D9C0}"/>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364F2F3F-6DD7-44D8-ADC3-3EDD9AA0C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8660F-C16E-4C2F-B5DC-34E0E80AAE9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367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358-5359-4CE4-B55B-628961028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5BED0-0490-46D2-8E1F-23389CBE7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4B830-24C3-4C5E-ACCB-CD4EBFED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69E37-660C-4580-B84D-EAF2C6D25884}"/>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4B6BF92F-FAD6-4ECA-80D3-6E9B4156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5209E-D618-4E6F-8764-3E96A505EF3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097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0CBC-3980-42F9-8D51-0D7B3774E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A64C9-6C71-4735-8441-5CA2C904D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8E4F4-D795-4B7C-88D6-0B8C5511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2AC858D7-A1C8-4388-93A4-F0852E0F7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2A9CA-0B98-4C0F-98A6-55CE6B65B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287A7-E29A-4AC0-A956-C28722301BAA}" type="slidenum">
              <a:rPr lang="en-US" smtClean="0"/>
              <a:t>‹#›</a:t>
            </a:fld>
            <a:endParaRPr lang="en-US"/>
          </a:p>
        </p:txBody>
      </p:sp>
    </p:spTree>
    <p:extLst>
      <p:ext uri="{BB962C8B-B14F-4D97-AF65-F5344CB8AC3E}">
        <p14:creationId xmlns:p14="http://schemas.microsoft.com/office/powerpoint/2010/main" val="270141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6CC1-849F-4DE3-857C-5EBADF6637C6}"/>
              </a:ext>
            </a:extLst>
          </p:cNvPr>
          <p:cNvSpPr>
            <a:spLocks noGrp="1"/>
          </p:cNvSpPr>
          <p:nvPr>
            <p:ph type="ctrTitle"/>
          </p:nvPr>
        </p:nvSpPr>
        <p:spPr>
          <a:xfrm>
            <a:off x="1524000" y="2210540"/>
            <a:ext cx="9144000" cy="1299423"/>
          </a:xfrm>
        </p:spPr>
        <p:txBody>
          <a:bodyPr>
            <a:normAutofit fontScale="90000"/>
          </a:bodyPr>
          <a:lstStyle/>
          <a:p>
            <a:pPr rtl="1"/>
            <a:r>
              <a:rPr lang="he-IL" sz="4800" dirty="0"/>
              <a:t> </a:t>
            </a:r>
            <a:r>
              <a:rPr lang="he-IL" sz="4400" b="1" dirty="0">
                <a:solidFill>
                  <a:srgbClr val="00B050"/>
                </a:solidFill>
              </a:rPr>
              <a:t>שיעור מס' 5: </a:t>
            </a:r>
            <a:br>
              <a:rPr lang="he-IL" sz="4400" b="1" dirty="0">
                <a:solidFill>
                  <a:srgbClr val="00B050"/>
                </a:solidFill>
              </a:rPr>
            </a:br>
            <a:r>
              <a:rPr lang="he-IL" sz="4400" b="1" dirty="0">
                <a:solidFill>
                  <a:srgbClr val="00B050"/>
                </a:solidFill>
              </a:rPr>
              <a:t>חיפוש מתקדם ברשת</a:t>
            </a:r>
            <a:endParaRPr lang="en-US" sz="4400" b="1" dirty="0">
              <a:solidFill>
                <a:srgbClr val="00B050"/>
              </a:solidFill>
            </a:endParaRPr>
          </a:p>
        </p:txBody>
      </p:sp>
      <p:sp>
        <p:nvSpPr>
          <p:cNvPr id="3" name="Subtitle 2">
            <a:extLst>
              <a:ext uri="{FF2B5EF4-FFF2-40B4-BE49-F238E27FC236}">
                <a16:creationId xmlns:a16="http://schemas.microsoft.com/office/drawing/2014/main" id="{DD8C2B3D-B0CE-4B5A-BA92-1246EFB76D5B}"/>
              </a:ext>
            </a:extLst>
          </p:cNvPr>
          <p:cNvSpPr>
            <a:spLocks noGrp="1"/>
          </p:cNvSpPr>
          <p:nvPr>
            <p:ph type="subTitle" idx="1"/>
          </p:nvPr>
        </p:nvSpPr>
        <p:spPr>
          <a:xfrm>
            <a:off x="2071688" y="3602038"/>
            <a:ext cx="8596312" cy="1646237"/>
          </a:xfrm>
        </p:spPr>
        <p:txBody>
          <a:bodyPr/>
          <a:lstStyle/>
          <a:p>
            <a:endParaRPr lang="he-IL" dirty="0"/>
          </a:p>
          <a:p>
            <a:r>
              <a:rPr lang="he-IL" b="1" dirty="0">
                <a:solidFill>
                  <a:srgbClr val="002060"/>
                </a:solidFill>
                <a:latin typeface="David" panose="020E0502060401010101" pitchFamily="34" charset="-79"/>
                <a:cs typeface="David" panose="020E0502060401010101" pitchFamily="34" charset="-79"/>
              </a:rPr>
              <a:t>הדרכה: ד"ר נחום שילה, מנכ"ל - גלובל אוסינט מודיעין עסקי בע"מ  </a:t>
            </a:r>
          </a:p>
          <a:p>
            <a:r>
              <a:rPr lang="he-IL" b="1" dirty="0">
                <a:solidFill>
                  <a:srgbClr val="00B0F0"/>
                </a:solidFill>
                <a:latin typeface="David" panose="020E0502060401010101" pitchFamily="34" charset="-79"/>
                <a:cs typeface="David" panose="020E0502060401010101" pitchFamily="34" charset="-79"/>
              </a:rPr>
              <a:t>עריכה: גב' רונית נחמיה – </a:t>
            </a:r>
            <a:r>
              <a:rPr lang="he-IL" b="1" dirty="0" err="1">
                <a:solidFill>
                  <a:srgbClr val="00B0F0"/>
                </a:solidFill>
                <a:latin typeface="David" panose="020E0502060401010101" pitchFamily="34" charset="-79"/>
                <a:cs typeface="David" panose="020E0502060401010101" pitchFamily="34" charset="-79"/>
              </a:rPr>
              <a:t>מפמ"רית</a:t>
            </a:r>
            <a:r>
              <a:rPr lang="he-IL" b="1" dirty="0">
                <a:solidFill>
                  <a:srgbClr val="00B0F0"/>
                </a:solidFill>
                <a:latin typeface="David" panose="020E0502060401010101" pitchFamily="34" charset="-79"/>
                <a:cs typeface="David" panose="020E0502060401010101" pitchFamily="34" charset="-79"/>
              </a:rPr>
              <a:t> מגמת מידע ונתונים, משרד החינוך </a:t>
            </a:r>
            <a:endParaRPr lang="en-US" b="1" dirty="0">
              <a:solidFill>
                <a:srgbClr val="00B0F0"/>
              </a:solidFill>
              <a:latin typeface="David" panose="020E0502060401010101" pitchFamily="34" charset="-79"/>
              <a:cs typeface="David" panose="020E0502060401010101" pitchFamily="34" charset="-79"/>
            </a:endParaRPr>
          </a:p>
        </p:txBody>
      </p:sp>
      <p:pic>
        <p:nvPicPr>
          <p:cNvPr id="4" name="תמונה 5">
            <a:extLst>
              <a:ext uri="{FF2B5EF4-FFF2-40B4-BE49-F238E27FC236}">
                <a16:creationId xmlns:a16="http://schemas.microsoft.com/office/drawing/2014/main" id="{71D62342-97A5-4DD2-908C-5E2D2FEFEB12}"/>
              </a:ext>
            </a:extLst>
          </p:cNvPr>
          <p:cNvPicPr/>
          <p:nvPr/>
        </p:nvPicPr>
        <p:blipFill rotWithShape="1">
          <a:blip r:embed="rId2" cstate="print">
            <a:extLst>
              <a:ext uri="{28A0092B-C50C-407E-A947-70E740481C1C}">
                <a14:useLocalDpi xmlns:a14="http://schemas.microsoft.com/office/drawing/2010/main" val="0"/>
              </a:ext>
            </a:extLst>
          </a:blip>
          <a:srcRect t="20468" b="22807"/>
          <a:stretch/>
        </p:blipFill>
        <p:spPr bwMode="auto">
          <a:xfrm>
            <a:off x="3186298" y="182245"/>
            <a:ext cx="5553074" cy="18429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E1F31AB-C1D4-4F83-BAE5-5B9A3825520C}"/>
              </a:ext>
            </a:extLst>
          </p:cNvPr>
          <p:cNvPicPr>
            <a:picLocks noChangeAspect="1"/>
          </p:cNvPicPr>
          <p:nvPr/>
        </p:nvPicPr>
        <p:blipFill rotWithShape="1">
          <a:blip r:embed="rId3"/>
          <a:srcRect l="30590" t="41553" r="31675" b="33131"/>
          <a:stretch/>
        </p:blipFill>
        <p:spPr>
          <a:xfrm>
            <a:off x="4399024" y="5248275"/>
            <a:ext cx="3941640" cy="1081835"/>
          </a:xfrm>
          <a:prstGeom prst="rect">
            <a:avLst/>
          </a:prstGeom>
        </p:spPr>
      </p:pic>
    </p:spTree>
    <p:extLst>
      <p:ext uri="{BB962C8B-B14F-4D97-AF65-F5344CB8AC3E}">
        <p14:creationId xmlns:p14="http://schemas.microsoft.com/office/powerpoint/2010/main" val="19400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C126-B091-4CFB-8EF5-357438644A8C}"/>
              </a:ext>
            </a:extLst>
          </p:cNvPr>
          <p:cNvSpPr>
            <a:spLocks noGrp="1"/>
          </p:cNvSpPr>
          <p:nvPr>
            <p:ph type="title"/>
          </p:nvPr>
        </p:nvSpPr>
        <p:spPr>
          <a:xfrm>
            <a:off x="838200" y="365126"/>
            <a:ext cx="10515600" cy="1064180"/>
          </a:xfrm>
        </p:spPr>
        <p:txBody>
          <a:bodyPr/>
          <a:lstStyle/>
          <a:p>
            <a:pPr algn="ctr"/>
            <a:r>
              <a:rPr lang="he-IL" b="1" dirty="0">
                <a:solidFill>
                  <a:srgbClr val="00B0F0"/>
                </a:solidFill>
              </a:rPr>
              <a:t>מסך "חיפוש מתקדם"</a:t>
            </a:r>
            <a:endParaRPr lang="en-US" b="1" dirty="0">
              <a:solidFill>
                <a:srgbClr val="00B0F0"/>
              </a:solidFill>
            </a:endParaRPr>
          </a:p>
        </p:txBody>
      </p:sp>
      <p:sp>
        <p:nvSpPr>
          <p:cNvPr id="3" name="Content Placeholder 2">
            <a:extLst>
              <a:ext uri="{FF2B5EF4-FFF2-40B4-BE49-F238E27FC236}">
                <a16:creationId xmlns:a16="http://schemas.microsoft.com/office/drawing/2014/main" id="{D27699B5-0F08-4C80-86AC-02571AD7101E}"/>
              </a:ext>
            </a:extLst>
          </p:cNvPr>
          <p:cNvSpPr>
            <a:spLocks noGrp="1"/>
          </p:cNvSpPr>
          <p:nvPr>
            <p:ph idx="1"/>
          </p:nvPr>
        </p:nvSpPr>
        <p:spPr/>
        <p:txBody>
          <a:bodyPr>
            <a:normAutofit/>
          </a:bodyPr>
          <a:lstStyle/>
          <a:p>
            <a:pPr algn="just" rtl="1"/>
            <a:r>
              <a:rPr lang="he-IL" sz="2400" b="1"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במנועי החיפוש הגדולים, כולל בגוגל, יש קישור ל"חיפוש מתקדם" שבו אפשר גם כן לבצע את החיפושים באופן הדומה לחיפוש הבוליאני, אלא שבמסך זה מנוע החיפוש כבר יוצר מספק לנו את האופרטורים הבוליאניים</a:t>
            </a:r>
            <a:endParaRPr lang="en-US" sz="2400" dirty="0">
              <a:latin typeface="David" panose="020E0502060401010101" pitchFamily="34" charset="-79"/>
              <a:cs typeface="David" panose="020E0502060401010101" pitchFamily="34" charset="-79"/>
            </a:endParaRPr>
          </a:p>
        </p:txBody>
      </p:sp>
      <p:pic>
        <p:nvPicPr>
          <p:cNvPr id="5" name="Picture 4" descr="Graphical user interface, text, application, email&#10;&#10;Description automatically generated">
            <a:extLst>
              <a:ext uri="{FF2B5EF4-FFF2-40B4-BE49-F238E27FC236}">
                <a16:creationId xmlns:a16="http://schemas.microsoft.com/office/drawing/2014/main" id="{E7A458D1-5907-474C-9730-C976E6C451F3}"/>
              </a:ext>
            </a:extLst>
          </p:cNvPr>
          <p:cNvPicPr>
            <a:picLocks noChangeAspect="1"/>
          </p:cNvPicPr>
          <p:nvPr/>
        </p:nvPicPr>
        <p:blipFill rotWithShape="1">
          <a:blip r:embed="rId2"/>
          <a:srcRect t="9077" r="6017" b="21893"/>
          <a:stretch/>
        </p:blipFill>
        <p:spPr>
          <a:xfrm>
            <a:off x="638175" y="3299450"/>
            <a:ext cx="8308901" cy="3273832"/>
          </a:xfrm>
          <a:prstGeom prst="rect">
            <a:avLst/>
          </a:prstGeom>
        </p:spPr>
      </p:pic>
    </p:spTree>
    <p:extLst>
      <p:ext uri="{BB962C8B-B14F-4D97-AF65-F5344CB8AC3E}">
        <p14:creationId xmlns:p14="http://schemas.microsoft.com/office/powerpoint/2010/main" val="26354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CEBB-5FEF-487B-A525-3C5169D4F615}"/>
              </a:ext>
            </a:extLst>
          </p:cNvPr>
          <p:cNvSpPr>
            <a:spLocks noGrp="1"/>
          </p:cNvSpPr>
          <p:nvPr>
            <p:ph type="title"/>
          </p:nvPr>
        </p:nvSpPr>
        <p:spPr/>
        <p:txBody>
          <a:bodyPr/>
          <a:lstStyle/>
          <a:p>
            <a:pPr algn="ctr"/>
            <a:r>
              <a:rPr lang="he-IL" dirty="0">
                <a:solidFill>
                  <a:srgbClr val="00B0F0"/>
                </a:solidFill>
              </a:rPr>
              <a:t>מסך החיפוש המתקדם</a:t>
            </a:r>
            <a:endParaRPr lang="en-US" dirty="0">
              <a:solidFill>
                <a:srgbClr val="00B0F0"/>
              </a:solidFill>
            </a:endParaRPr>
          </a:p>
        </p:txBody>
      </p:sp>
      <p:sp>
        <p:nvSpPr>
          <p:cNvPr id="3" name="Content Placeholder 2">
            <a:extLst>
              <a:ext uri="{FF2B5EF4-FFF2-40B4-BE49-F238E27FC236}">
                <a16:creationId xmlns:a16="http://schemas.microsoft.com/office/drawing/2014/main" id="{05A2712A-7CEF-44A5-B07C-4A2382A6845A}"/>
              </a:ext>
            </a:extLst>
          </p:cNvPr>
          <p:cNvSpPr>
            <a:spLocks noGrp="1"/>
          </p:cNvSpPr>
          <p:nvPr>
            <p:ph idx="1"/>
          </p:nvPr>
        </p:nvSpPr>
        <p:spPr/>
        <p:txBody>
          <a:bodyPr>
            <a:normAutofit/>
          </a:bodyPr>
          <a:lstStyle/>
          <a:p>
            <a:pPr marL="0" indent="0" algn="just" rtl="1">
              <a:buNone/>
            </a:pPr>
            <a:r>
              <a:rPr lang="he-IL" sz="2400" b="1" dirty="0">
                <a:solidFill>
                  <a:srgbClr val="002060"/>
                </a:solidFill>
                <a:latin typeface="David" panose="020E0502060401010101" pitchFamily="34" charset="-79"/>
                <a:cs typeface="David" panose="020E0502060401010101" pitchFamily="34" charset="-79"/>
              </a:rPr>
              <a:t>בהמשך מסך החיפוש המתקדם יש אפשרות "לחתוך" תוצאות על פי שפת חיפוש, אזור חיפוש, אתרים ספציפיים, טווחי זמן וכן יש אפשרות לחפש תכנים שמופיעים רק בכותרת, רק בגוף הטקסט או רק בקישור עצמו (ה-</a:t>
            </a:r>
            <a:r>
              <a:rPr lang="en-US" sz="2400" b="1" dirty="0">
                <a:solidFill>
                  <a:srgbClr val="002060"/>
                </a:solidFill>
                <a:latin typeface="David" panose="020E0502060401010101" pitchFamily="34" charset="-79"/>
                <a:cs typeface="David" panose="020E0502060401010101" pitchFamily="34" charset="-79"/>
              </a:rPr>
              <a:t>URL</a:t>
            </a:r>
            <a:r>
              <a:rPr lang="he-IL" sz="2400" b="1" dirty="0">
                <a:solidFill>
                  <a:srgbClr val="002060"/>
                </a:solidFill>
                <a:latin typeface="David" panose="020E0502060401010101" pitchFamily="34" charset="-79"/>
                <a:cs typeface="David" panose="020E0502060401010101" pitchFamily="34" charset="-79"/>
              </a:rPr>
              <a:t>). כמובן שאפשר וצריך להצליב עם האפשרויות הקיימות בחלקו העליון של מסך החיפוש המתקדם</a:t>
            </a:r>
          </a:p>
          <a:p>
            <a:pPr marL="0" indent="0" algn="just" rtl="1">
              <a:buNone/>
            </a:pPr>
            <a:endParaRPr lang="he-IL" sz="2400" b="1" dirty="0">
              <a:solidFill>
                <a:srgbClr val="002060"/>
              </a:solidFill>
              <a:latin typeface="David" panose="020E0502060401010101" pitchFamily="34" charset="-79"/>
              <a:cs typeface="David" panose="020E0502060401010101" pitchFamily="34" charset="-79"/>
            </a:endParaRPr>
          </a:p>
          <a:p>
            <a:pPr marL="0" indent="0" algn="just" rtl="1">
              <a:buNone/>
            </a:pPr>
            <a:endParaRPr lang="en-US" sz="2400" b="1" dirty="0">
              <a:solidFill>
                <a:srgbClr val="002060"/>
              </a:solidFill>
              <a:latin typeface="David" panose="020E0502060401010101" pitchFamily="34" charset="-79"/>
              <a:cs typeface="David" panose="020E0502060401010101" pitchFamily="34" charset="-79"/>
            </a:endParaRPr>
          </a:p>
        </p:txBody>
      </p:sp>
      <p:pic>
        <p:nvPicPr>
          <p:cNvPr id="5" name="Picture 4" descr="Graphical user interface, application, email&#10;&#10;Description automatically generated">
            <a:extLst>
              <a:ext uri="{FF2B5EF4-FFF2-40B4-BE49-F238E27FC236}">
                <a16:creationId xmlns:a16="http://schemas.microsoft.com/office/drawing/2014/main" id="{03515478-83B2-4DB6-916A-5BB756E474FB}"/>
              </a:ext>
            </a:extLst>
          </p:cNvPr>
          <p:cNvPicPr>
            <a:picLocks noChangeAspect="1"/>
          </p:cNvPicPr>
          <p:nvPr/>
        </p:nvPicPr>
        <p:blipFill rotWithShape="1">
          <a:blip r:embed="rId2"/>
          <a:srcRect t="20919" r="2114" b="37969"/>
          <a:stretch/>
        </p:blipFill>
        <p:spPr>
          <a:xfrm>
            <a:off x="399495" y="3576446"/>
            <a:ext cx="10857390" cy="2353837"/>
          </a:xfrm>
          <a:prstGeom prst="rect">
            <a:avLst/>
          </a:prstGeom>
        </p:spPr>
      </p:pic>
    </p:spTree>
    <p:extLst>
      <p:ext uri="{BB962C8B-B14F-4D97-AF65-F5344CB8AC3E}">
        <p14:creationId xmlns:p14="http://schemas.microsoft.com/office/powerpoint/2010/main" val="284610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3F023-B81A-4C82-8F68-F9F51DB02153}"/>
              </a:ext>
            </a:extLst>
          </p:cNvPr>
          <p:cNvSpPr>
            <a:spLocks noGrp="1"/>
          </p:cNvSpPr>
          <p:nvPr>
            <p:ph type="title"/>
          </p:nvPr>
        </p:nvSpPr>
        <p:spPr>
          <a:xfrm>
            <a:off x="838200" y="365125"/>
            <a:ext cx="10515600" cy="1009651"/>
          </a:xfrm>
        </p:spPr>
        <p:txBody>
          <a:bodyPr/>
          <a:lstStyle/>
          <a:p>
            <a:pPr algn="ctr"/>
            <a:r>
              <a:rPr lang="he-IL" dirty="0">
                <a:solidFill>
                  <a:srgbClr val="0070C0"/>
                </a:solidFill>
              </a:rPr>
              <a:t>מסך החיפוש המתקדם</a:t>
            </a:r>
            <a:endParaRPr lang="en-US" dirty="0">
              <a:solidFill>
                <a:srgbClr val="0070C0"/>
              </a:solidFill>
            </a:endParaRPr>
          </a:p>
        </p:txBody>
      </p:sp>
      <p:sp>
        <p:nvSpPr>
          <p:cNvPr id="3" name="Content Placeholder 2">
            <a:extLst>
              <a:ext uri="{FF2B5EF4-FFF2-40B4-BE49-F238E27FC236}">
                <a16:creationId xmlns:a16="http://schemas.microsoft.com/office/drawing/2014/main" id="{6AA48338-1780-4981-A689-11B8411D6CB7}"/>
              </a:ext>
            </a:extLst>
          </p:cNvPr>
          <p:cNvSpPr>
            <a:spLocks noGrp="1"/>
          </p:cNvSpPr>
          <p:nvPr>
            <p:ph idx="1"/>
          </p:nvPr>
        </p:nvSpPr>
        <p:spPr>
          <a:xfrm>
            <a:off x="838200" y="1374776"/>
            <a:ext cx="10515600" cy="4802187"/>
          </a:xfrm>
        </p:spPr>
        <p:txBody>
          <a:bodyPr>
            <a:normAutofit/>
          </a:bodyPr>
          <a:lstStyle/>
          <a:p>
            <a:pPr marL="0" indent="0" algn="r" rtl="1">
              <a:buNone/>
            </a:pPr>
            <a:r>
              <a:rPr lang="he-IL" sz="2000" dirty="0">
                <a:latin typeface="David" panose="020E0502060401010101" pitchFamily="34" charset="-79"/>
                <a:cs typeface="David" panose="020E0502060401010101" pitchFamily="34" charset="-79"/>
              </a:rPr>
              <a:t>דוגמא: אם ברצוננו לחפש אתרים ממשלתיים ישראלים שבהם מופיע הצירוף "פלפל אדום", במסך החיפוש המתקדם נכניס את הצירוף תחת השדה של </a:t>
            </a:r>
            <a:r>
              <a:rPr lang="en-US" sz="2000" b="1" dirty="0">
                <a:latin typeface="David" panose="020E0502060401010101" pitchFamily="34" charset="-79"/>
                <a:cs typeface="David" panose="020E0502060401010101" pitchFamily="34" charset="-79"/>
              </a:rPr>
              <a:t>exact word or phrase</a:t>
            </a:r>
            <a:r>
              <a:rPr lang="he-IL" sz="2000" b="1"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ועל זה נוסיף בשדה </a:t>
            </a:r>
            <a:r>
              <a:rPr lang="en-US" sz="2000" b="1" dirty="0">
                <a:latin typeface="David" panose="020E0502060401010101" pitchFamily="34" charset="-79"/>
                <a:cs typeface="David" panose="020E0502060401010101" pitchFamily="34" charset="-79"/>
              </a:rPr>
              <a:t>site or domain</a:t>
            </a:r>
            <a:r>
              <a:rPr lang="he-IL" sz="2000" b="1" dirty="0">
                <a:latin typeface="David" panose="020E0502060401010101" pitchFamily="34" charset="-79"/>
                <a:cs typeface="David" panose="020E0502060401010101" pitchFamily="34" charset="-79"/>
              </a:rPr>
              <a:t> </a:t>
            </a:r>
            <a:r>
              <a:rPr lang="he-IL" sz="2000" dirty="0">
                <a:latin typeface="David" panose="020E0502060401010101" pitchFamily="34" charset="-79"/>
                <a:cs typeface="David" panose="020E0502060401010101" pitchFamily="34" charset="-79"/>
              </a:rPr>
              <a:t>הוראה להביא רק את התוצאות מאתרים שהסיומת שלהם היא </a:t>
            </a:r>
            <a:r>
              <a:rPr lang="en-US" sz="2000" b="1" dirty="0">
                <a:latin typeface="David" panose="020E0502060401010101" pitchFamily="34" charset="-79"/>
                <a:cs typeface="David" panose="020E0502060401010101" pitchFamily="34" charset="-79"/>
              </a:rPr>
              <a:t>gov.il</a:t>
            </a:r>
            <a:r>
              <a:rPr lang="he-IL" sz="2000" dirty="0">
                <a:latin typeface="David" panose="020E0502060401010101" pitchFamily="34" charset="-79"/>
                <a:cs typeface="David" panose="020E0502060401010101" pitchFamily="34" charset="-79"/>
              </a:rPr>
              <a:t> ונקבל כמות קטנה וממוקדת של תוצאות. </a:t>
            </a:r>
            <a:endParaRPr lang="en-US" sz="2000" dirty="0">
              <a:latin typeface="David" panose="020E0502060401010101" pitchFamily="34" charset="-79"/>
              <a:cs typeface="David" panose="020E0502060401010101" pitchFamily="34" charset="-79"/>
            </a:endParaRPr>
          </a:p>
          <a:p>
            <a:pPr marL="0" indent="0" algn="r" rtl="1">
              <a:buNone/>
            </a:pPr>
            <a:endParaRPr lang="en-US" sz="2400" dirty="0">
              <a:latin typeface="David" panose="020E0502060401010101" pitchFamily="34" charset="-79"/>
              <a:cs typeface="David" panose="020E0502060401010101" pitchFamily="34" charset="-79"/>
            </a:endParaRPr>
          </a:p>
          <a:p>
            <a:pPr marL="0" indent="0" algn="r" rtl="1">
              <a:buNone/>
            </a:pPr>
            <a:endParaRPr lang="he-IL" sz="2400" dirty="0">
              <a:latin typeface="David" panose="020E0502060401010101" pitchFamily="34" charset="-79"/>
              <a:cs typeface="David" panose="020E0502060401010101" pitchFamily="34" charset="-79"/>
            </a:endParaRPr>
          </a:p>
        </p:txBody>
      </p:sp>
      <p:pic>
        <p:nvPicPr>
          <p:cNvPr id="5" name="Picture 4" descr="Graphical user interface, application, email&#10;&#10;Description automatically generated">
            <a:extLst>
              <a:ext uri="{FF2B5EF4-FFF2-40B4-BE49-F238E27FC236}">
                <a16:creationId xmlns:a16="http://schemas.microsoft.com/office/drawing/2014/main" id="{BF0A216F-F234-4B0B-BAA7-ADA5B3E4E7A4}"/>
              </a:ext>
            </a:extLst>
          </p:cNvPr>
          <p:cNvPicPr>
            <a:picLocks noChangeAspect="1"/>
          </p:cNvPicPr>
          <p:nvPr/>
        </p:nvPicPr>
        <p:blipFill>
          <a:blip r:embed="rId2"/>
          <a:stretch>
            <a:fillRect/>
          </a:stretch>
        </p:blipFill>
        <p:spPr>
          <a:xfrm>
            <a:off x="666749" y="2488318"/>
            <a:ext cx="5686425" cy="4004557"/>
          </a:xfrm>
          <a:prstGeom prst="rect">
            <a:avLst/>
          </a:prstGeom>
        </p:spPr>
      </p:pic>
      <p:cxnSp>
        <p:nvCxnSpPr>
          <p:cNvPr id="7" name="Straight Arrow Connector 6">
            <a:extLst>
              <a:ext uri="{FF2B5EF4-FFF2-40B4-BE49-F238E27FC236}">
                <a16:creationId xmlns:a16="http://schemas.microsoft.com/office/drawing/2014/main" id="{6706C616-F7C8-446D-AB75-3A754129A0B7}"/>
              </a:ext>
            </a:extLst>
          </p:cNvPr>
          <p:cNvCxnSpPr/>
          <p:nvPr/>
        </p:nvCxnSpPr>
        <p:spPr>
          <a:xfrm flipH="1">
            <a:off x="2192784" y="1961965"/>
            <a:ext cx="6471822" cy="159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6DD6C6A-A3F2-43BD-8934-1B1877D88D7C}"/>
              </a:ext>
            </a:extLst>
          </p:cNvPr>
          <p:cNvCxnSpPr/>
          <p:nvPr/>
        </p:nvCxnSpPr>
        <p:spPr>
          <a:xfrm flipH="1">
            <a:off x="2041864" y="2290439"/>
            <a:ext cx="3625511" cy="3506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application&#10;&#10;Description automatically generated">
            <a:extLst>
              <a:ext uri="{FF2B5EF4-FFF2-40B4-BE49-F238E27FC236}">
                <a16:creationId xmlns:a16="http://schemas.microsoft.com/office/drawing/2014/main" id="{487835BD-A548-4301-92D8-519D78260A26}"/>
              </a:ext>
            </a:extLst>
          </p:cNvPr>
          <p:cNvPicPr>
            <a:picLocks noChangeAspect="1"/>
          </p:cNvPicPr>
          <p:nvPr/>
        </p:nvPicPr>
        <p:blipFill rotWithShape="1">
          <a:blip r:embed="rId3"/>
          <a:srcRect r="4400" b="20905"/>
          <a:stretch/>
        </p:blipFill>
        <p:spPr>
          <a:xfrm>
            <a:off x="6353174" y="2488318"/>
            <a:ext cx="5686425" cy="4004557"/>
          </a:xfrm>
          <a:prstGeom prst="rect">
            <a:avLst/>
          </a:prstGeom>
        </p:spPr>
      </p:pic>
      <p:cxnSp>
        <p:nvCxnSpPr>
          <p:cNvPr id="13" name="Straight Arrow Connector 12">
            <a:extLst>
              <a:ext uri="{FF2B5EF4-FFF2-40B4-BE49-F238E27FC236}">
                <a16:creationId xmlns:a16="http://schemas.microsoft.com/office/drawing/2014/main" id="{FE6D7605-D74F-4075-8214-A3868F8F5E4C}"/>
              </a:ext>
            </a:extLst>
          </p:cNvPr>
          <p:cNvCxnSpPr/>
          <p:nvPr/>
        </p:nvCxnSpPr>
        <p:spPr>
          <a:xfrm>
            <a:off x="4030462" y="2290439"/>
            <a:ext cx="3187084" cy="176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5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07FB-E700-4671-AA0C-C20040F6995F}"/>
              </a:ext>
            </a:extLst>
          </p:cNvPr>
          <p:cNvSpPr>
            <a:spLocks noGrp="1"/>
          </p:cNvSpPr>
          <p:nvPr>
            <p:ph type="title"/>
          </p:nvPr>
        </p:nvSpPr>
        <p:spPr/>
        <p:txBody>
          <a:bodyPr/>
          <a:lstStyle/>
          <a:p>
            <a:pPr algn="ctr"/>
            <a:r>
              <a:rPr lang="he-IL" b="1" dirty="0">
                <a:solidFill>
                  <a:srgbClr val="0070C0"/>
                </a:solidFill>
              </a:rPr>
              <a:t>חיפוש מתקדם – איתור מסמכי מקור</a:t>
            </a:r>
            <a:endParaRPr lang="en-US" b="1" dirty="0">
              <a:solidFill>
                <a:srgbClr val="0070C0"/>
              </a:solidFill>
            </a:endParaRPr>
          </a:p>
        </p:txBody>
      </p:sp>
      <p:sp>
        <p:nvSpPr>
          <p:cNvPr id="3" name="Content Placeholder 2">
            <a:extLst>
              <a:ext uri="{FF2B5EF4-FFF2-40B4-BE49-F238E27FC236}">
                <a16:creationId xmlns:a16="http://schemas.microsoft.com/office/drawing/2014/main" id="{3005B1E2-1671-4FCE-AC97-0902BBD655DB}"/>
              </a:ext>
            </a:extLst>
          </p:cNvPr>
          <p:cNvSpPr>
            <a:spLocks noGrp="1"/>
          </p:cNvSpPr>
          <p:nvPr>
            <p:ph idx="1"/>
          </p:nvPr>
        </p:nvSpPr>
        <p:spPr>
          <a:xfrm>
            <a:off x="838200" y="1606858"/>
            <a:ext cx="10515600" cy="4570105"/>
          </a:xfrm>
        </p:spPr>
        <p:txBody>
          <a:bodyPr>
            <a:normAutofit/>
          </a:bodyPr>
          <a:lstStyle/>
          <a:p>
            <a:pPr marL="0" indent="0" algn="just" rtl="1">
              <a:buNone/>
            </a:pPr>
            <a:r>
              <a:rPr lang="he-IL" sz="2000" dirty="0">
                <a:solidFill>
                  <a:srgbClr val="002060"/>
                </a:solidFill>
                <a:latin typeface="David" panose="020E0502060401010101" pitchFamily="34" charset="-79"/>
                <a:cs typeface="David" panose="020E0502060401010101" pitchFamily="34" charset="-79"/>
              </a:rPr>
              <a:t>באופציית החיפוש המתקדם של </a:t>
            </a:r>
            <a:r>
              <a:rPr lang="en-US" sz="2000" b="1" dirty="0">
                <a:solidFill>
                  <a:srgbClr val="002060"/>
                </a:solidFill>
                <a:latin typeface="David" panose="020E0502060401010101" pitchFamily="34" charset="-79"/>
                <a:cs typeface="David" panose="020E0502060401010101" pitchFamily="34" charset="-79"/>
              </a:rPr>
              <a:t>Google Advanced Search</a:t>
            </a:r>
            <a:r>
              <a:rPr lang="he-IL" sz="2000" b="1" dirty="0">
                <a:solidFill>
                  <a:srgbClr val="002060"/>
                </a:solidFill>
                <a:latin typeface="David" panose="020E0502060401010101" pitchFamily="34" charset="-79"/>
                <a:cs typeface="David" panose="020E0502060401010101" pitchFamily="34" charset="-79"/>
              </a:rPr>
              <a:t> </a:t>
            </a:r>
            <a:r>
              <a:rPr lang="he-IL" sz="2000" dirty="0">
                <a:solidFill>
                  <a:srgbClr val="002060"/>
                </a:solidFill>
                <a:latin typeface="David" panose="020E0502060401010101" pitchFamily="34" charset="-79"/>
                <a:cs typeface="David" panose="020E0502060401010101" pitchFamily="34" charset="-79"/>
              </a:rPr>
              <a:t>קיימת אפשרות לסנן את התשובות לפי סוג המסמך. באופן כזה, אנו יכולים למצוא </a:t>
            </a:r>
            <a:r>
              <a:rPr lang="he-IL" sz="2000" b="1" dirty="0">
                <a:solidFill>
                  <a:srgbClr val="002060"/>
                </a:solidFill>
                <a:latin typeface="David" panose="020E0502060401010101" pitchFamily="34" charset="-79"/>
                <a:cs typeface="David" panose="020E0502060401010101" pitchFamily="34" charset="-79"/>
              </a:rPr>
              <a:t>מסמכי מקור </a:t>
            </a:r>
            <a:r>
              <a:rPr lang="he-IL" sz="2000" dirty="0">
                <a:solidFill>
                  <a:srgbClr val="002060"/>
                </a:solidFill>
                <a:latin typeface="David" panose="020E0502060401010101" pitchFamily="34" charset="-79"/>
                <a:cs typeface="David" panose="020E0502060401010101" pitchFamily="34" charset="-79"/>
              </a:rPr>
              <a:t>בפורמטים שונים:</a:t>
            </a:r>
            <a:r>
              <a:rPr lang="en-US" sz="2000" dirty="0">
                <a:solidFill>
                  <a:srgbClr val="002060"/>
                </a:solidFill>
                <a:latin typeface="David" panose="020E0502060401010101" pitchFamily="34" charset="-79"/>
                <a:cs typeface="David" panose="020E0502060401010101" pitchFamily="34" charset="-79"/>
              </a:rPr>
              <a:t> </a:t>
            </a:r>
            <a:r>
              <a:rPr lang="he-IL" sz="2000" b="1" dirty="0" err="1">
                <a:solidFill>
                  <a:srgbClr val="002060"/>
                </a:solidFill>
                <a:latin typeface="David" panose="020E0502060401010101" pitchFamily="34" charset="-79"/>
                <a:cs typeface="David" panose="020E0502060401010101" pitchFamily="34" charset="-79"/>
              </a:rPr>
              <a:t>פאוור</a:t>
            </a:r>
            <a:r>
              <a:rPr lang="he-IL" sz="2000" b="1" dirty="0">
                <a:solidFill>
                  <a:srgbClr val="002060"/>
                </a:solidFill>
                <a:latin typeface="David" panose="020E0502060401010101" pitchFamily="34" charset="-79"/>
                <a:cs typeface="David" panose="020E0502060401010101" pitchFamily="34" charset="-79"/>
              </a:rPr>
              <a:t> פוינט (</a:t>
            </a:r>
            <a:r>
              <a:rPr lang="en-US" sz="2000" b="1" dirty="0">
                <a:solidFill>
                  <a:srgbClr val="002060"/>
                </a:solidFill>
                <a:latin typeface="David" panose="020E0502060401010101" pitchFamily="34" charset="-79"/>
                <a:cs typeface="David" panose="020E0502060401010101" pitchFamily="34" charset="-79"/>
              </a:rPr>
              <a:t>ppt</a:t>
            </a:r>
            <a:r>
              <a:rPr lang="he-IL" sz="2000" b="1" dirty="0">
                <a:solidFill>
                  <a:srgbClr val="002060"/>
                </a:solidFill>
                <a:latin typeface="David" panose="020E0502060401010101" pitchFamily="34" charset="-79"/>
                <a:cs typeface="David" panose="020E0502060401010101" pitchFamily="34" charset="-79"/>
              </a:rPr>
              <a:t>), אקסל (</a:t>
            </a:r>
            <a:r>
              <a:rPr lang="en-US" sz="2000" b="1" dirty="0" err="1">
                <a:solidFill>
                  <a:srgbClr val="002060"/>
                </a:solidFill>
                <a:latin typeface="David" panose="020E0502060401010101" pitchFamily="34" charset="-79"/>
                <a:cs typeface="David" panose="020E0502060401010101" pitchFamily="34" charset="-79"/>
              </a:rPr>
              <a:t>xls</a:t>
            </a:r>
            <a:r>
              <a:rPr lang="he-IL" sz="2000" b="1" dirty="0">
                <a:solidFill>
                  <a:srgbClr val="002060"/>
                </a:solidFill>
                <a:latin typeface="David" panose="020E0502060401010101" pitchFamily="34" charset="-79"/>
                <a:cs typeface="David" panose="020E0502060401010101" pitchFamily="34" charset="-79"/>
              </a:rPr>
              <a:t>), פי. די. אף (</a:t>
            </a:r>
            <a:r>
              <a:rPr lang="en-US" sz="2000" b="1" dirty="0">
                <a:solidFill>
                  <a:srgbClr val="002060"/>
                </a:solidFill>
                <a:latin typeface="David" panose="020E0502060401010101" pitchFamily="34" charset="-79"/>
                <a:cs typeface="David" panose="020E0502060401010101" pitchFamily="34" charset="-79"/>
              </a:rPr>
              <a:t>pdf</a:t>
            </a:r>
            <a:r>
              <a:rPr lang="he-IL" sz="2000" b="1" dirty="0">
                <a:solidFill>
                  <a:srgbClr val="002060"/>
                </a:solidFill>
                <a:latin typeface="David" panose="020E0502060401010101" pitchFamily="34" charset="-79"/>
                <a:cs typeface="David" panose="020E0502060401010101" pitchFamily="34" charset="-79"/>
              </a:rPr>
              <a:t>), ו-וורד (</a:t>
            </a:r>
            <a:r>
              <a:rPr lang="en-US" sz="2000" b="1" dirty="0">
                <a:solidFill>
                  <a:srgbClr val="002060"/>
                </a:solidFill>
                <a:latin typeface="David" panose="020E0502060401010101" pitchFamily="34" charset="-79"/>
                <a:cs typeface="David" panose="020E0502060401010101" pitchFamily="34" charset="-79"/>
              </a:rPr>
              <a:t>doc</a:t>
            </a:r>
            <a:r>
              <a:rPr lang="he-IL" sz="2000" b="1" dirty="0">
                <a:solidFill>
                  <a:srgbClr val="002060"/>
                </a:solidFill>
                <a:latin typeface="David" panose="020E0502060401010101" pitchFamily="34" charset="-79"/>
                <a:cs typeface="David" panose="020E0502060401010101" pitchFamily="34" charset="-79"/>
              </a:rPr>
              <a:t>) </a:t>
            </a:r>
            <a:r>
              <a:rPr lang="he-IL" sz="2000" dirty="0">
                <a:solidFill>
                  <a:srgbClr val="002060"/>
                </a:solidFill>
                <a:latin typeface="David" panose="020E0502060401010101" pitchFamily="34" charset="-79"/>
                <a:cs typeface="David" panose="020E0502060401010101" pitchFamily="34" charset="-79"/>
              </a:rPr>
              <a:t>שהופקו על-ידי </a:t>
            </a:r>
            <a:r>
              <a:rPr lang="he-IL" sz="2000" b="1" dirty="0">
                <a:solidFill>
                  <a:srgbClr val="002060"/>
                </a:solidFill>
                <a:latin typeface="David" panose="020E0502060401010101" pitchFamily="34" charset="-79"/>
                <a:cs typeface="David" panose="020E0502060401010101" pitchFamily="34" charset="-79"/>
              </a:rPr>
              <a:t>רשויות, גופים שונים, חברות וכיו"ב</a:t>
            </a:r>
            <a:r>
              <a:rPr lang="he-IL" sz="2000" dirty="0">
                <a:solidFill>
                  <a:srgbClr val="002060"/>
                </a:solidFill>
                <a:latin typeface="David" panose="020E0502060401010101" pitchFamily="34" charset="-79"/>
                <a:cs typeface="David" panose="020E0502060401010101" pitchFamily="34" charset="-79"/>
              </a:rPr>
              <a:t>. עושים זאת על-ידי </a:t>
            </a:r>
            <a:r>
              <a:rPr lang="he-IL" sz="2000" b="1" dirty="0">
                <a:solidFill>
                  <a:srgbClr val="002060"/>
                </a:solidFill>
                <a:latin typeface="David" panose="020E0502060401010101" pitchFamily="34" charset="-79"/>
                <a:cs typeface="David" panose="020E0502060401010101" pitchFamily="34" charset="-79"/>
              </a:rPr>
              <a:t>שינוי ברירת המחדל (</a:t>
            </a:r>
            <a:r>
              <a:rPr lang="en-US" sz="2000" b="1" dirty="0">
                <a:solidFill>
                  <a:srgbClr val="002060"/>
                </a:solidFill>
                <a:latin typeface="David" panose="020E0502060401010101" pitchFamily="34" charset="-79"/>
                <a:cs typeface="David" panose="020E0502060401010101" pitchFamily="34" charset="-79"/>
              </a:rPr>
              <a:t>Any format</a:t>
            </a:r>
            <a:r>
              <a:rPr lang="he-IL" sz="2000" b="1" dirty="0">
                <a:solidFill>
                  <a:srgbClr val="002060"/>
                </a:solidFill>
                <a:latin typeface="David" panose="020E0502060401010101" pitchFamily="34" charset="-79"/>
                <a:cs typeface="David" panose="020E0502060401010101" pitchFamily="34" charset="-79"/>
              </a:rPr>
              <a:t>) לבחירה הרצויה.</a:t>
            </a:r>
            <a:r>
              <a:rPr lang="he-IL" sz="2000" dirty="0">
                <a:solidFill>
                  <a:srgbClr val="002060"/>
                </a:solidFill>
                <a:latin typeface="David" panose="020E0502060401010101" pitchFamily="34" charset="-79"/>
                <a:cs typeface="David" panose="020E0502060401010101" pitchFamily="34" charset="-79"/>
              </a:rPr>
              <a:t> במסמכים אלו אפשר למצוא הרבה שמות, טלפונים, כתובות דוא"ל וכיו"ב. </a:t>
            </a:r>
          </a:p>
          <a:p>
            <a:pPr marL="0" indent="0" algn="just" rtl="1">
              <a:buNone/>
            </a:pPr>
            <a:endParaRPr lang="he-IL" sz="2000" dirty="0">
              <a:latin typeface="David" panose="020E0502060401010101" pitchFamily="34" charset="-79"/>
              <a:cs typeface="David" panose="020E0502060401010101" pitchFamily="34" charset="-79"/>
            </a:endParaRPr>
          </a:p>
          <a:p>
            <a:pPr marL="0" indent="0" algn="just" rtl="1">
              <a:buNone/>
            </a:pPr>
            <a:endParaRPr lang="he-IL" sz="2000" dirty="0">
              <a:latin typeface="David" panose="020E0502060401010101" pitchFamily="34" charset="-79"/>
              <a:cs typeface="David" panose="020E0502060401010101" pitchFamily="34" charset="-79"/>
            </a:endParaRPr>
          </a:p>
          <a:p>
            <a:pPr marL="0" indent="0" algn="just" rtl="1">
              <a:buNone/>
            </a:pPr>
            <a:endParaRPr lang="en-US" sz="2000" dirty="0">
              <a:latin typeface="David" panose="020E0502060401010101" pitchFamily="34" charset="-79"/>
              <a:cs typeface="David" panose="020E0502060401010101" pitchFamily="34" charset="-79"/>
            </a:endParaRPr>
          </a:p>
        </p:txBody>
      </p:sp>
      <p:pic>
        <p:nvPicPr>
          <p:cNvPr id="5" name="Picture 4" descr="Graphical user interface, application, email&#10;&#10;Description automatically generated">
            <a:extLst>
              <a:ext uri="{FF2B5EF4-FFF2-40B4-BE49-F238E27FC236}">
                <a16:creationId xmlns:a16="http://schemas.microsoft.com/office/drawing/2014/main" id="{AF7CE525-752F-488E-A3F8-1D5AB2C4FDA8}"/>
              </a:ext>
            </a:extLst>
          </p:cNvPr>
          <p:cNvPicPr>
            <a:picLocks noChangeAspect="1"/>
          </p:cNvPicPr>
          <p:nvPr/>
        </p:nvPicPr>
        <p:blipFill rotWithShape="1">
          <a:blip r:embed="rId2"/>
          <a:srcRect t="27136" r="1250"/>
          <a:stretch/>
        </p:blipFill>
        <p:spPr>
          <a:xfrm>
            <a:off x="692459" y="2932421"/>
            <a:ext cx="9516196" cy="3766828"/>
          </a:xfrm>
          <a:prstGeom prst="rect">
            <a:avLst/>
          </a:prstGeom>
        </p:spPr>
      </p:pic>
    </p:spTree>
    <p:extLst>
      <p:ext uri="{BB962C8B-B14F-4D97-AF65-F5344CB8AC3E}">
        <p14:creationId xmlns:p14="http://schemas.microsoft.com/office/powerpoint/2010/main" val="363843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D789-8C1F-4FB3-B639-0EC74DBF2493}"/>
              </a:ext>
            </a:extLst>
          </p:cNvPr>
          <p:cNvSpPr>
            <a:spLocks noGrp="1"/>
          </p:cNvSpPr>
          <p:nvPr>
            <p:ph type="title"/>
          </p:nvPr>
        </p:nvSpPr>
        <p:spPr/>
        <p:txBody>
          <a:bodyPr>
            <a:normAutofit/>
          </a:bodyPr>
          <a:lstStyle/>
          <a:p>
            <a:pPr algn="ctr"/>
            <a:r>
              <a:rPr lang="he-IL" sz="4000" dirty="0">
                <a:solidFill>
                  <a:srgbClr val="0070C0"/>
                </a:solidFill>
              </a:rPr>
              <a:t>חיפוש מתקדם – מסמכי מקור</a:t>
            </a:r>
            <a:endParaRPr lang="en-US" sz="4000" dirty="0">
              <a:solidFill>
                <a:srgbClr val="0070C0"/>
              </a:solidFill>
            </a:endParaRPr>
          </a:p>
        </p:txBody>
      </p:sp>
      <p:sp>
        <p:nvSpPr>
          <p:cNvPr id="3" name="Content Placeholder 2">
            <a:extLst>
              <a:ext uri="{FF2B5EF4-FFF2-40B4-BE49-F238E27FC236}">
                <a16:creationId xmlns:a16="http://schemas.microsoft.com/office/drawing/2014/main" id="{7D1C8A0B-8BFC-4FD6-A684-1D64D7E1E5F8}"/>
              </a:ext>
            </a:extLst>
          </p:cNvPr>
          <p:cNvSpPr>
            <a:spLocks noGrp="1"/>
          </p:cNvSpPr>
          <p:nvPr>
            <p:ph idx="1"/>
          </p:nvPr>
        </p:nvSpPr>
        <p:spPr>
          <a:xfrm>
            <a:off x="838200" y="1553592"/>
            <a:ext cx="10515600" cy="5024761"/>
          </a:xfrm>
        </p:spPr>
        <p:txBody>
          <a:bodyPr>
            <a:normAutofit/>
          </a:bodyPr>
          <a:lstStyle/>
          <a:p>
            <a:pPr marL="0" indent="0" algn="r" rtl="1">
              <a:buNone/>
            </a:pPr>
            <a:r>
              <a:rPr lang="he-IL" sz="2000" dirty="0">
                <a:latin typeface="David" panose="020E0502060401010101" pitchFamily="34" charset="-79"/>
                <a:cs typeface="David" panose="020E0502060401010101" pitchFamily="34" charset="-79"/>
              </a:rPr>
              <a:t>אנו מחפשים מסמכים רשמיים שהופקו על ידי עיריית רמת גן בחודש האחרון. אם נבצע </a:t>
            </a:r>
            <a:r>
              <a:rPr lang="he-IL" sz="2000" b="1" dirty="0">
                <a:latin typeface="David" panose="020E0502060401010101" pitchFamily="34" charset="-79"/>
                <a:cs typeface="David" panose="020E0502060401010101" pitchFamily="34" charset="-79"/>
              </a:rPr>
              <a:t>חיפוש רגיל </a:t>
            </a:r>
            <a:r>
              <a:rPr lang="he-IL" sz="2000" dirty="0">
                <a:latin typeface="David" panose="020E0502060401010101" pitchFamily="34" charset="-79"/>
                <a:cs typeface="David" panose="020E0502060401010101" pitchFamily="34" charset="-79"/>
              </a:rPr>
              <a:t>שבו נצליב  את הצירוף </a:t>
            </a:r>
            <a:r>
              <a:rPr lang="he-IL" sz="2000" b="1" dirty="0">
                <a:latin typeface="David" panose="020E0502060401010101" pitchFamily="34" charset="-79"/>
                <a:cs typeface="David" panose="020E0502060401010101" pitchFamily="34" charset="-79"/>
              </a:rPr>
              <a:t>"עיריית רמת גן" </a:t>
            </a:r>
            <a:r>
              <a:rPr lang="he-IL" sz="2000" dirty="0">
                <a:latin typeface="David" panose="020E0502060401010101" pitchFamily="34" charset="-79"/>
                <a:cs typeface="David" panose="020E0502060401010101" pitchFamily="34" charset="-79"/>
              </a:rPr>
              <a:t>עם </a:t>
            </a:r>
            <a:r>
              <a:rPr lang="he-IL" sz="2000" b="1" dirty="0">
                <a:latin typeface="David" panose="020E0502060401010101" pitchFamily="34" charset="-79"/>
                <a:cs typeface="David" panose="020E0502060401010101" pitchFamily="34" charset="-79"/>
              </a:rPr>
              <a:t>זמן פרסום של חודש</a:t>
            </a:r>
            <a:r>
              <a:rPr lang="he-IL" sz="2000" dirty="0">
                <a:latin typeface="David" panose="020E0502060401010101" pitchFamily="34" charset="-79"/>
                <a:cs typeface="David" panose="020E0502060401010101" pitchFamily="34" charset="-79"/>
              </a:rPr>
              <a:t>, נקבל כ-2,500 תוצאות .אולם, אם נוסיף הגדרה שאנו מעוניינים רק בפורמט </a:t>
            </a:r>
            <a:r>
              <a:rPr lang="en-US" sz="2000" dirty="0">
                <a:latin typeface="David" panose="020E0502060401010101" pitchFamily="34" charset="-79"/>
                <a:cs typeface="David" panose="020E0502060401010101" pitchFamily="34" charset="-79"/>
              </a:rPr>
              <a:t>PDF</a:t>
            </a:r>
            <a:r>
              <a:rPr lang="he-IL" sz="2000" dirty="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נקבל 9 תוצאות בלבד !!!</a:t>
            </a:r>
            <a:endParaRPr lang="en-US" sz="2000" b="1" dirty="0">
              <a:latin typeface="David" panose="020E0502060401010101" pitchFamily="34" charset="-79"/>
              <a:cs typeface="David" panose="020E0502060401010101" pitchFamily="34" charset="-79"/>
            </a:endParaRPr>
          </a:p>
        </p:txBody>
      </p:sp>
      <p:pic>
        <p:nvPicPr>
          <p:cNvPr id="7" name="Picture 6" descr="Graphical user interface, text, application, email&#10;&#10;Description automatically generated">
            <a:extLst>
              <a:ext uri="{FF2B5EF4-FFF2-40B4-BE49-F238E27FC236}">
                <a16:creationId xmlns:a16="http://schemas.microsoft.com/office/drawing/2014/main" id="{D93BA7A4-A2CF-4ED2-9945-915A0B98B82A}"/>
              </a:ext>
            </a:extLst>
          </p:cNvPr>
          <p:cNvPicPr>
            <a:picLocks noChangeAspect="1"/>
          </p:cNvPicPr>
          <p:nvPr/>
        </p:nvPicPr>
        <p:blipFill rotWithShape="1">
          <a:blip r:embed="rId2"/>
          <a:srcRect t="10196" r="35922"/>
          <a:stretch/>
        </p:blipFill>
        <p:spPr>
          <a:xfrm>
            <a:off x="751644" y="2640059"/>
            <a:ext cx="4663736" cy="3506377"/>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F780D996-6AC1-49AB-BBFD-C9832391C740}"/>
              </a:ext>
            </a:extLst>
          </p:cNvPr>
          <p:cNvPicPr>
            <a:picLocks noChangeAspect="1"/>
          </p:cNvPicPr>
          <p:nvPr/>
        </p:nvPicPr>
        <p:blipFill rotWithShape="1">
          <a:blip r:embed="rId3"/>
          <a:srcRect l="1123" t="9129" r="39248" b="3094"/>
          <a:stretch/>
        </p:blipFill>
        <p:spPr>
          <a:xfrm>
            <a:off x="6934962" y="2580135"/>
            <a:ext cx="3473735" cy="3441746"/>
          </a:xfrm>
          <a:prstGeom prst="rect">
            <a:avLst/>
          </a:prstGeom>
        </p:spPr>
      </p:pic>
      <p:cxnSp>
        <p:nvCxnSpPr>
          <p:cNvPr id="11" name="Straight Arrow Connector 10">
            <a:extLst>
              <a:ext uri="{FF2B5EF4-FFF2-40B4-BE49-F238E27FC236}">
                <a16:creationId xmlns:a16="http://schemas.microsoft.com/office/drawing/2014/main" id="{DB2774AA-4E0F-43DB-98B4-089783EBCF58}"/>
              </a:ext>
            </a:extLst>
          </p:cNvPr>
          <p:cNvCxnSpPr/>
          <p:nvPr/>
        </p:nvCxnSpPr>
        <p:spPr>
          <a:xfrm flipH="1">
            <a:off x="2130641" y="2104008"/>
            <a:ext cx="3187083" cy="1207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F68DA-F21B-491C-8BD8-206AC7EC4D28}"/>
              </a:ext>
            </a:extLst>
          </p:cNvPr>
          <p:cNvCxnSpPr>
            <a:cxnSpLocks/>
          </p:cNvCxnSpPr>
          <p:nvPr/>
        </p:nvCxnSpPr>
        <p:spPr>
          <a:xfrm>
            <a:off x="7750206" y="2290439"/>
            <a:ext cx="0" cy="1020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7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6B5A-4BE8-40F8-8B4B-65543459CE37}"/>
              </a:ext>
            </a:extLst>
          </p:cNvPr>
          <p:cNvSpPr>
            <a:spLocks noGrp="1"/>
          </p:cNvSpPr>
          <p:nvPr>
            <p:ph type="title"/>
          </p:nvPr>
        </p:nvSpPr>
        <p:spPr/>
        <p:txBody>
          <a:bodyPr/>
          <a:lstStyle/>
          <a:p>
            <a:pPr algn="ctr"/>
            <a:r>
              <a:rPr lang="he-IL" dirty="0">
                <a:solidFill>
                  <a:srgbClr val="0070C0"/>
                </a:solidFill>
              </a:rPr>
              <a:t>סוגים נוספים של חיפושים מתקדמים</a:t>
            </a:r>
            <a:endParaRPr lang="en-US" dirty="0">
              <a:solidFill>
                <a:srgbClr val="0070C0"/>
              </a:solidFill>
            </a:endParaRPr>
          </a:p>
        </p:txBody>
      </p:sp>
      <p:sp>
        <p:nvSpPr>
          <p:cNvPr id="3" name="Content Placeholder 2">
            <a:extLst>
              <a:ext uri="{FF2B5EF4-FFF2-40B4-BE49-F238E27FC236}">
                <a16:creationId xmlns:a16="http://schemas.microsoft.com/office/drawing/2014/main" id="{20BA1C22-40BE-40F1-AB59-065CF7F7E56A}"/>
              </a:ext>
            </a:extLst>
          </p:cNvPr>
          <p:cNvSpPr>
            <a:spLocks noGrp="1"/>
          </p:cNvSpPr>
          <p:nvPr>
            <p:ph idx="1"/>
          </p:nvPr>
        </p:nvSpPr>
        <p:spPr/>
        <p:txBody>
          <a:bodyPr>
            <a:normAutofit/>
          </a:bodyPr>
          <a:lstStyle/>
          <a:p>
            <a:pPr algn="r" rtl="1"/>
            <a:r>
              <a:rPr lang="he-IL" sz="2400" dirty="0">
                <a:latin typeface="David" panose="020E0502060401010101" pitchFamily="34" charset="-79"/>
                <a:cs typeface="David" panose="020E0502060401010101" pitchFamily="34" charset="-79"/>
              </a:rPr>
              <a:t> חיפושים מתקדמים ניתן לבצע לא רק בגוגל אלא בהרבה אתרים שבהם יש אופציות של </a:t>
            </a:r>
            <a:r>
              <a:rPr lang="en-US" sz="2400" dirty="0">
                <a:latin typeface="David" panose="020E0502060401010101" pitchFamily="34" charset="-79"/>
                <a:cs typeface="David" panose="020E0502060401010101" pitchFamily="34" charset="-79"/>
              </a:rPr>
              <a:t>advanced search </a:t>
            </a:r>
            <a:r>
              <a:rPr lang="he-IL" sz="2400" dirty="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filters</a:t>
            </a:r>
            <a:r>
              <a:rPr lang="he-IL" sz="2400" dirty="0">
                <a:latin typeface="David" panose="020E0502060401010101" pitchFamily="34" charset="-79"/>
                <a:cs typeface="David" panose="020E0502060401010101" pitchFamily="34" charset="-79"/>
              </a:rPr>
              <a:t> או </a:t>
            </a:r>
            <a:r>
              <a:rPr lang="en-US" sz="2400" dirty="0">
                <a:latin typeface="David" panose="020E0502060401010101" pitchFamily="34" charset="-79"/>
                <a:cs typeface="David" panose="020E0502060401010101" pitchFamily="34" charset="-79"/>
              </a:rPr>
              <a:t>tools</a:t>
            </a:r>
            <a:r>
              <a:rPr lang="he-IL" sz="2400" dirty="0">
                <a:latin typeface="David" panose="020E0502060401010101" pitchFamily="34" charset="-79"/>
                <a:cs typeface="David" panose="020E0502060401010101" pitchFamily="34" charset="-79"/>
              </a:rPr>
              <a:t> </a:t>
            </a:r>
          </a:p>
          <a:p>
            <a:pPr algn="r" rtl="1"/>
            <a:r>
              <a:rPr lang="he-IL" sz="2400" dirty="0">
                <a:latin typeface="David" panose="020E0502060401010101" pitchFamily="34" charset="-79"/>
                <a:cs typeface="David" panose="020E0502060401010101" pitchFamily="34" charset="-79"/>
              </a:rPr>
              <a:t> לדוגמא, ברשת הסרטונים </a:t>
            </a:r>
            <a:r>
              <a:rPr lang="en-US" sz="2400" dirty="0">
                <a:latin typeface="David" panose="020E0502060401010101" pitchFamily="34" charset="-79"/>
                <a:cs typeface="David" panose="020E0502060401010101" pitchFamily="34" charset="-79"/>
              </a:rPr>
              <a:t>YouTube</a:t>
            </a:r>
            <a:r>
              <a:rPr lang="he-IL" sz="2400" dirty="0">
                <a:latin typeface="David" panose="020E0502060401010101" pitchFamily="34" charset="-79"/>
                <a:cs typeface="David" panose="020E0502060401010101" pitchFamily="34" charset="-79"/>
              </a:rPr>
              <a:t>, ניתן לזקק את החיפוש באמצעות הגדרות של ה- </a:t>
            </a:r>
            <a:r>
              <a:rPr lang="en-US" sz="2400" dirty="0">
                <a:latin typeface="David" panose="020E0502060401010101" pitchFamily="34" charset="-79"/>
                <a:cs typeface="David" panose="020E0502060401010101" pitchFamily="34" charset="-79"/>
              </a:rPr>
              <a:t>filters</a:t>
            </a:r>
            <a:r>
              <a:rPr lang="he-IL" sz="2400" dirty="0">
                <a:latin typeface="David" panose="020E0502060401010101" pitchFamily="34" charset="-79"/>
                <a:cs typeface="David" panose="020E0502060401010101" pitchFamily="34" charset="-79"/>
              </a:rPr>
              <a:t> </a:t>
            </a:r>
          </a:p>
          <a:p>
            <a:pPr algn="r" rtl="1"/>
            <a:endParaRPr lang="he-IL" sz="2400" dirty="0">
              <a:latin typeface="David" panose="020E0502060401010101" pitchFamily="34" charset="-79"/>
              <a:cs typeface="David" panose="020E0502060401010101" pitchFamily="34" charset="-79"/>
            </a:endParaRPr>
          </a:p>
          <a:p>
            <a:pPr algn="r" rtl="1"/>
            <a:endParaRPr lang="he-IL" sz="2400" dirty="0">
              <a:latin typeface="David" panose="020E0502060401010101" pitchFamily="34" charset="-79"/>
              <a:cs typeface="David" panose="020E0502060401010101" pitchFamily="34" charset="-79"/>
            </a:endParaRPr>
          </a:p>
          <a:p>
            <a:pPr marL="0" indent="0" algn="r" rtl="1">
              <a:buNone/>
            </a:pPr>
            <a:endParaRPr lang="en-US" sz="2400" dirty="0">
              <a:latin typeface="David" panose="020E0502060401010101" pitchFamily="34" charset="-79"/>
              <a:cs typeface="David" panose="020E0502060401010101" pitchFamily="34" charset="-79"/>
            </a:endParaRPr>
          </a:p>
        </p:txBody>
      </p:sp>
      <p:pic>
        <p:nvPicPr>
          <p:cNvPr id="5" name="Picture 4" descr="Graphical user interface, text, application, email&#10;&#10;Description automatically generated">
            <a:extLst>
              <a:ext uri="{FF2B5EF4-FFF2-40B4-BE49-F238E27FC236}">
                <a16:creationId xmlns:a16="http://schemas.microsoft.com/office/drawing/2014/main" id="{BBA803BE-A220-48D1-922F-1F81BBECB7A6}"/>
              </a:ext>
            </a:extLst>
          </p:cNvPr>
          <p:cNvPicPr>
            <a:picLocks noChangeAspect="1"/>
          </p:cNvPicPr>
          <p:nvPr/>
        </p:nvPicPr>
        <p:blipFill rotWithShape="1">
          <a:blip r:embed="rId2"/>
          <a:srcRect t="4425" r="13012" b="24405"/>
          <a:stretch/>
        </p:blipFill>
        <p:spPr>
          <a:xfrm>
            <a:off x="733425" y="3429000"/>
            <a:ext cx="7869037" cy="3063874"/>
          </a:xfrm>
          <a:prstGeom prst="rect">
            <a:avLst/>
          </a:prstGeom>
        </p:spPr>
      </p:pic>
    </p:spTree>
    <p:extLst>
      <p:ext uri="{BB962C8B-B14F-4D97-AF65-F5344CB8AC3E}">
        <p14:creationId xmlns:p14="http://schemas.microsoft.com/office/powerpoint/2010/main" val="375000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432</Words>
  <Application>Microsoft Office PowerPoint</Application>
  <PresentationFormat>Widescreen</PresentationFormat>
  <Paragraphs>21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David</vt:lpstr>
      <vt:lpstr>Varela Round</vt:lpstr>
      <vt:lpstr>Office Theme</vt:lpstr>
      <vt:lpstr> שיעור מס' 5:  חיפוש מתקדם ברשת</vt:lpstr>
      <vt:lpstr>מסך "חיפוש מתקדם"</vt:lpstr>
      <vt:lpstr>מסך החיפוש המתקדם</vt:lpstr>
      <vt:lpstr>מסך החיפוש המתקדם</vt:lpstr>
      <vt:lpstr>חיפוש מתקדם – איתור מסמכי מקור</vt:lpstr>
      <vt:lpstr>חיפוש מתקדם – מסמכי מקור</vt:lpstr>
      <vt:lpstr>סוגים נוספים של חיפושים מתקדמים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שיעור מס' 2:  שכבות רשת האינטרנט: Open, Deep, Dark  </dc:title>
  <dc:creator>nachum shiloh</dc:creator>
  <cp:lastModifiedBy>nachum shiloh</cp:lastModifiedBy>
  <cp:revision>16</cp:revision>
  <dcterms:created xsi:type="dcterms:W3CDTF">2021-08-19T10:06:51Z</dcterms:created>
  <dcterms:modified xsi:type="dcterms:W3CDTF">2021-08-22T10:25:01Z</dcterms:modified>
</cp:coreProperties>
</file>