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84" r:id="rId3"/>
    <p:sldId id="285" r:id="rId4"/>
    <p:sldId id="287" r:id="rId5"/>
    <p:sldId id="286" r:id="rId6"/>
    <p:sldId id="2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um shiloh" initials="ns" lastIdx="6" clrIdx="0">
    <p:extLst>
      <p:ext uri="{19B8F6BF-5375-455C-9EA6-DF929625EA0E}">
        <p15:presenceInfo xmlns:p15="http://schemas.microsoft.com/office/powerpoint/2012/main" userId="1cbe791853a73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6CEB-FADD-4B2B-8DF5-A8E7362D7C3F}"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C6C6F-729E-457A-BD8C-94B081374C53}" type="slidenum">
              <a:rPr lang="en-US" smtClean="0"/>
              <a:t>‹#›</a:t>
            </a:fld>
            <a:endParaRPr lang="en-US"/>
          </a:p>
        </p:txBody>
      </p:sp>
    </p:spTree>
    <p:extLst>
      <p:ext uri="{BB962C8B-B14F-4D97-AF65-F5344CB8AC3E}">
        <p14:creationId xmlns:p14="http://schemas.microsoft.com/office/powerpoint/2010/main" val="20389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8706-DC6E-4B3A-A86A-3680BB43A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3BAC9-E08D-4FEF-88F9-CBAF59EC6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09F6E-CC7E-41BD-81B2-EEF75588D892}"/>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2CF82818-E0AD-4865-9722-5FC828C30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1DD2-8A63-4390-AB75-ED50CA97DB5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979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338E-5C55-4EA9-8E44-D753A1299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06515-694F-451A-AEC1-0C914800F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6BA0-7CAE-4C7A-8C12-48DA3F987B67}"/>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EEDCBF9A-FBA8-4B0C-9BFC-8C5618BC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0A81-1D9F-4D9D-B370-4CC22A867F1A}"/>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0431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BC1CE-5504-49D4-9416-CF9931EB7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2CD9D-E7A8-44E1-9FD6-3A93CCD10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6309C-3460-41CF-AF79-BA724E484016}"/>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A8B025E8-E06C-4FA8-A813-5461E0442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96000-F65E-4634-9DF5-F31F95583E2B}"/>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034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7004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F74-3D17-49A1-86E3-78CCCE660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6A53B-9141-4D90-A3CC-559B0BF1D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35E7-ADDD-4C9F-BABD-0639816C4B14}"/>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9A0BC769-C13F-4AFE-A68F-C4EEDDCFD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458C-9915-490B-899A-D7ABE335415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30304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CE4-BD7D-4D74-964E-EDBD383FE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5F6B2-D2F5-4639-9D27-272CEC384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320B1-D42E-4D11-9C8D-BA57374B9A5D}"/>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DB5FE312-9513-4244-ADD7-1EF7D9A6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A4389-6A52-40A2-A316-F105D077D6A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17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923-A77A-4E9D-A0E4-FB1E6CBF8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377F4-F1AF-4B26-82B9-4EF697C8F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6DACD-029D-4BD7-A545-41499405FA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5F820-29B9-4BB6-BEC4-783FCBA775AB}"/>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6" name="Footer Placeholder 5">
            <a:extLst>
              <a:ext uri="{FF2B5EF4-FFF2-40B4-BE49-F238E27FC236}">
                <a16:creationId xmlns:a16="http://schemas.microsoft.com/office/drawing/2014/main" id="{1F8172B2-359B-4FDF-9EDE-562DE7D2A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7C362-DCAF-4761-A5A1-69572A26EEA5}"/>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9742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C3E-07DC-4F5C-9A02-86F7BCB29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F66-6969-46D7-BD47-67C823789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91654-B191-4D5A-8DD2-C2D4EE6FB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D99CC-09E8-4971-928B-0E0B598A5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53823-62AD-457E-B173-16573903C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373E3-D356-417B-A277-A6DC5707CB33}"/>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8" name="Footer Placeholder 7">
            <a:extLst>
              <a:ext uri="{FF2B5EF4-FFF2-40B4-BE49-F238E27FC236}">
                <a16:creationId xmlns:a16="http://schemas.microsoft.com/office/drawing/2014/main" id="{E0424EB8-EA81-4C49-8E19-7099D9428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2727E-BA04-41C6-A402-2388E62971E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1085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0A8E-C446-42BB-BDD9-66E985100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22C62-618D-4E4B-97E0-9E4B8B7D0FA9}"/>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4" name="Footer Placeholder 3">
            <a:extLst>
              <a:ext uri="{FF2B5EF4-FFF2-40B4-BE49-F238E27FC236}">
                <a16:creationId xmlns:a16="http://schemas.microsoft.com/office/drawing/2014/main" id="{4D843EEE-D989-494B-B8AE-624FC2182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D59BF-D328-4496-BD4E-B0253CB4E4ED}"/>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37504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1ACA-F36E-4681-AC72-0C5900D955AC}"/>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3" name="Footer Placeholder 2">
            <a:extLst>
              <a:ext uri="{FF2B5EF4-FFF2-40B4-BE49-F238E27FC236}">
                <a16:creationId xmlns:a16="http://schemas.microsoft.com/office/drawing/2014/main" id="{B22AC618-CAB8-4385-807D-A15BC20A2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3E9C8-E0F2-4CAE-B63A-94F197CC20B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27810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B33F-9E3D-44E7-B4C4-A461C3DF7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9C77E-B953-424F-9B54-1BB0DDD02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8ADA5-65CA-4042-920F-EDFACC69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CEBC9-57FC-4A62-BDAF-5B275574D9C0}"/>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6" name="Footer Placeholder 5">
            <a:extLst>
              <a:ext uri="{FF2B5EF4-FFF2-40B4-BE49-F238E27FC236}">
                <a16:creationId xmlns:a16="http://schemas.microsoft.com/office/drawing/2014/main" id="{364F2F3F-6DD7-44D8-ADC3-3EDD9AA0C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8660F-C16E-4C2F-B5DC-34E0E80AAE9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367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358-5359-4CE4-B55B-628961028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5BED0-0490-46D2-8E1F-23389CBE7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4B830-24C3-4C5E-ACCB-CD4EBFED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69E37-660C-4580-B84D-EAF2C6D25884}"/>
              </a:ext>
            </a:extLst>
          </p:cNvPr>
          <p:cNvSpPr>
            <a:spLocks noGrp="1"/>
          </p:cNvSpPr>
          <p:nvPr>
            <p:ph type="dt" sz="half" idx="10"/>
          </p:nvPr>
        </p:nvSpPr>
        <p:spPr/>
        <p:txBody>
          <a:bodyPr/>
          <a:lstStyle/>
          <a:p>
            <a:fld id="{7963BFDC-387E-4794-A8EC-3E39A0D0A08E}" type="datetimeFigureOut">
              <a:rPr lang="en-US" smtClean="0"/>
              <a:t>8/24/2021</a:t>
            </a:fld>
            <a:endParaRPr lang="en-US"/>
          </a:p>
        </p:txBody>
      </p:sp>
      <p:sp>
        <p:nvSpPr>
          <p:cNvPr id="6" name="Footer Placeholder 5">
            <a:extLst>
              <a:ext uri="{FF2B5EF4-FFF2-40B4-BE49-F238E27FC236}">
                <a16:creationId xmlns:a16="http://schemas.microsoft.com/office/drawing/2014/main" id="{4B6BF92F-FAD6-4ECA-80D3-6E9B4156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5209E-D618-4E6F-8764-3E96A505EF3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097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0CBC-3980-42F9-8D51-0D7B3774E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A64C9-6C71-4735-8441-5CA2C904D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8E4F4-D795-4B7C-88D6-0B8C5511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BFDC-387E-4794-A8EC-3E39A0D0A08E}" type="datetimeFigureOut">
              <a:rPr lang="en-US" smtClean="0"/>
              <a:t>8/24/2021</a:t>
            </a:fld>
            <a:endParaRPr lang="en-US"/>
          </a:p>
        </p:txBody>
      </p:sp>
      <p:sp>
        <p:nvSpPr>
          <p:cNvPr id="5" name="Footer Placeholder 4">
            <a:extLst>
              <a:ext uri="{FF2B5EF4-FFF2-40B4-BE49-F238E27FC236}">
                <a16:creationId xmlns:a16="http://schemas.microsoft.com/office/drawing/2014/main" id="{2AC858D7-A1C8-4388-93A4-F0852E0F7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2A9CA-0B98-4C0F-98A6-55CE6B65B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287A7-E29A-4AC0-A956-C28722301BAA}" type="slidenum">
              <a:rPr lang="en-US" smtClean="0"/>
              <a:t>‹#›</a:t>
            </a:fld>
            <a:endParaRPr lang="en-US"/>
          </a:p>
        </p:txBody>
      </p:sp>
    </p:spTree>
    <p:extLst>
      <p:ext uri="{BB962C8B-B14F-4D97-AF65-F5344CB8AC3E}">
        <p14:creationId xmlns:p14="http://schemas.microsoft.com/office/powerpoint/2010/main" val="270141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6CC1-849F-4DE3-857C-5EBADF6637C6}"/>
              </a:ext>
            </a:extLst>
          </p:cNvPr>
          <p:cNvSpPr>
            <a:spLocks noGrp="1"/>
          </p:cNvSpPr>
          <p:nvPr>
            <p:ph type="ctrTitle"/>
          </p:nvPr>
        </p:nvSpPr>
        <p:spPr>
          <a:xfrm>
            <a:off x="1524000" y="2210540"/>
            <a:ext cx="9144000" cy="1299423"/>
          </a:xfrm>
        </p:spPr>
        <p:txBody>
          <a:bodyPr>
            <a:normAutofit fontScale="90000"/>
          </a:bodyPr>
          <a:lstStyle/>
          <a:p>
            <a:pPr rtl="1"/>
            <a:r>
              <a:rPr lang="he-IL" sz="4800" dirty="0"/>
              <a:t> </a:t>
            </a:r>
            <a:r>
              <a:rPr lang="he-IL" sz="4400" b="1" dirty="0">
                <a:solidFill>
                  <a:srgbClr val="00B050"/>
                </a:solidFill>
              </a:rPr>
              <a:t>שיעור מס' </a:t>
            </a:r>
            <a:r>
              <a:rPr lang="he-IL" sz="4400" b="1" dirty="0">
                <a:solidFill>
                  <a:srgbClr val="00B050"/>
                </a:solidFill>
                <a:latin typeface="David" panose="020E0502060401010101" pitchFamily="34" charset="-79"/>
                <a:cs typeface="David" panose="020E0502060401010101" pitchFamily="34" charset="-79"/>
              </a:rPr>
              <a:t>10</a:t>
            </a:r>
            <a:r>
              <a:rPr lang="he-IL" sz="4400" b="1" dirty="0">
                <a:solidFill>
                  <a:srgbClr val="00B050"/>
                </a:solidFill>
              </a:rPr>
              <a:t>: </a:t>
            </a:r>
            <a:br>
              <a:rPr lang="he-IL" sz="4400" b="1" dirty="0">
                <a:solidFill>
                  <a:srgbClr val="00B050"/>
                </a:solidFill>
              </a:rPr>
            </a:br>
            <a:r>
              <a:rPr lang="he-IL" sz="4400" b="1" dirty="0">
                <a:solidFill>
                  <a:srgbClr val="00B050"/>
                </a:solidFill>
              </a:rPr>
              <a:t>מגדל בבל המודרני – מי שיודע שפות, יצליח</a:t>
            </a:r>
            <a:endParaRPr lang="en-US" sz="4400" b="1" dirty="0">
              <a:solidFill>
                <a:srgbClr val="00B050"/>
              </a:solidFill>
            </a:endParaRPr>
          </a:p>
        </p:txBody>
      </p:sp>
      <p:sp>
        <p:nvSpPr>
          <p:cNvPr id="3" name="Subtitle 2">
            <a:extLst>
              <a:ext uri="{FF2B5EF4-FFF2-40B4-BE49-F238E27FC236}">
                <a16:creationId xmlns:a16="http://schemas.microsoft.com/office/drawing/2014/main" id="{DD8C2B3D-B0CE-4B5A-BA92-1246EFB76D5B}"/>
              </a:ext>
            </a:extLst>
          </p:cNvPr>
          <p:cNvSpPr>
            <a:spLocks noGrp="1"/>
          </p:cNvSpPr>
          <p:nvPr>
            <p:ph type="subTitle" idx="1"/>
          </p:nvPr>
        </p:nvSpPr>
        <p:spPr>
          <a:xfrm>
            <a:off x="2071688" y="3602038"/>
            <a:ext cx="8596312" cy="1646237"/>
          </a:xfrm>
        </p:spPr>
        <p:txBody>
          <a:bodyPr/>
          <a:lstStyle/>
          <a:p>
            <a:endParaRPr lang="he-IL" dirty="0"/>
          </a:p>
          <a:p>
            <a:r>
              <a:rPr lang="he-IL" b="1" dirty="0">
                <a:solidFill>
                  <a:srgbClr val="002060"/>
                </a:solidFill>
                <a:latin typeface="David" panose="020E0502060401010101" pitchFamily="34" charset="-79"/>
                <a:cs typeface="David" panose="020E0502060401010101" pitchFamily="34" charset="-79"/>
              </a:rPr>
              <a:t>הדרכה: ד"ר נחום שילה, מנכ"ל - גלובל אוסינט מודיעין עסקי בע"מ  </a:t>
            </a:r>
          </a:p>
          <a:p>
            <a:r>
              <a:rPr lang="he-IL" b="1" dirty="0">
                <a:solidFill>
                  <a:srgbClr val="00B0F0"/>
                </a:solidFill>
                <a:latin typeface="David" panose="020E0502060401010101" pitchFamily="34" charset="-79"/>
                <a:cs typeface="David" panose="020E0502060401010101" pitchFamily="34" charset="-79"/>
              </a:rPr>
              <a:t>עריכה: גב' רונית נחמיה – </a:t>
            </a:r>
            <a:r>
              <a:rPr lang="he-IL" b="1" dirty="0" err="1">
                <a:solidFill>
                  <a:srgbClr val="00B0F0"/>
                </a:solidFill>
                <a:latin typeface="David" panose="020E0502060401010101" pitchFamily="34" charset="-79"/>
                <a:cs typeface="David" panose="020E0502060401010101" pitchFamily="34" charset="-79"/>
              </a:rPr>
              <a:t>מפמ"רית</a:t>
            </a:r>
            <a:r>
              <a:rPr lang="he-IL" b="1" dirty="0">
                <a:solidFill>
                  <a:srgbClr val="00B0F0"/>
                </a:solidFill>
                <a:latin typeface="David" panose="020E0502060401010101" pitchFamily="34" charset="-79"/>
                <a:cs typeface="David" panose="020E0502060401010101" pitchFamily="34" charset="-79"/>
              </a:rPr>
              <a:t> מגמת מידע ונתונים, משרד החינוך </a:t>
            </a:r>
            <a:endParaRPr lang="en-US" b="1" dirty="0">
              <a:solidFill>
                <a:srgbClr val="00B0F0"/>
              </a:solidFill>
              <a:latin typeface="David" panose="020E0502060401010101" pitchFamily="34" charset="-79"/>
              <a:cs typeface="David" panose="020E0502060401010101" pitchFamily="34" charset="-79"/>
            </a:endParaRPr>
          </a:p>
        </p:txBody>
      </p:sp>
      <p:pic>
        <p:nvPicPr>
          <p:cNvPr id="4" name="תמונה 5">
            <a:extLst>
              <a:ext uri="{FF2B5EF4-FFF2-40B4-BE49-F238E27FC236}">
                <a16:creationId xmlns:a16="http://schemas.microsoft.com/office/drawing/2014/main" id="{71D62342-97A5-4DD2-908C-5E2D2FEFEB12}"/>
              </a:ext>
            </a:extLst>
          </p:cNvPr>
          <p:cNvPicPr/>
          <p:nvPr/>
        </p:nvPicPr>
        <p:blipFill rotWithShape="1">
          <a:blip r:embed="rId2" cstate="print">
            <a:extLst>
              <a:ext uri="{28A0092B-C50C-407E-A947-70E740481C1C}">
                <a14:useLocalDpi xmlns:a14="http://schemas.microsoft.com/office/drawing/2010/main" val="0"/>
              </a:ext>
            </a:extLst>
          </a:blip>
          <a:srcRect t="20468" b="22807"/>
          <a:stretch/>
        </p:blipFill>
        <p:spPr bwMode="auto">
          <a:xfrm>
            <a:off x="3186298" y="182245"/>
            <a:ext cx="5553074" cy="18429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E1F31AB-C1D4-4F83-BAE5-5B9A3825520C}"/>
              </a:ext>
            </a:extLst>
          </p:cNvPr>
          <p:cNvPicPr>
            <a:picLocks noChangeAspect="1"/>
          </p:cNvPicPr>
          <p:nvPr/>
        </p:nvPicPr>
        <p:blipFill rotWithShape="1">
          <a:blip r:embed="rId3"/>
          <a:srcRect l="30590" t="41553" r="31675" b="33131"/>
          <a:stretch/>
        </p:blipFill>
        <p:spPr>
          <a:xfrm>
            <a:off x="4399024" y="5248275"/>
            <a:ext cx="3941640" cy="1081835"/>
          </a:xfrm>
          <a:prstGeom prst="rect">
            <a:avLst/>
          </a:prstGeom>
        </p:spPr>
      </p:pic>
    </p:spTree>
    <p:extLst>
      <p:ext uri="{BB962C8B-B14F-4D97-AF65-F5344CB8AC3E}">
        <p14:creationId xmlns:p14="http://schemas.microsoft.com/office/powerpoint/2010/main" val="19400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5E4D-4947-4E75-A9DE-49E8D0804246}"/>
              </a:ext>
            </a:extLst>
          </p:cNvPr>
          <p:cNvSpPr>
            <a:spLocks noGrp="1"/>
          </p:cNvSpPr>
          <p:nvPr>
            <p:ph type="title"/>
          </p:nvPr>
        </p:nvSpPr>
        <p:spPr>
          <a:xfrm>
            <a:off x="4128116" y="365125"/>
            <a:ext cx="7225683" cy="1325563"/>
          </a:xfrm>
        </p:spPr>
        <p:txBody>
          <a:bodyPr>
            <a:normAutofit/>
          </a:bodyPr>
          <a:lstStyle/>
          <a:p>
            <a:pPr algn="ctr"/>
            <a:r>
              <a:rPr lang="he-IL" sz="4000" b="1" dirty="0">
                <a:solidFill>
                  <a:srgbClr val="92D050"/>
                </a:solidFill>
              </a:rPr>
              <a:t>מגדל בבל המודרני</a:t>
            </a:r>
            <a:endParaRPr lang="en-US" sz="4000" b="1" dirty="0">
              <a:solidFill>
                <a:srgbClr val="92D050"/>
              </a:solidFill>
            </a:endParaRPr>
          </a:p>
        </p:txBody>
      </p:sp>
      <p:sp>
        <p:nvSpPr>
          <p:cNvPr id="3" name="Content Placeholder 2">
            <a:extLst>
              <a:ext uri="{FF2B5EF4-FFF2-40B4-BE49-F238E27FC236}">
                <a16:creationId xmlns:a16="http://schemas.microsoft.com/office/drawing/2014/main" id="{3DC189D6-01E3-4594-9639-449765CEE403}"/>
              </a:ext>
            </a:extLst>
          </p:cNvPr>
          <p:cNvSpPr>
            <a:spLocks noGrp="1"/>
          </p:cNvSpPr>
          <p:nvPr>
            <p:ph idx="1"/>
          </p:nvPr>
        </p:nvSpPr>
        <p:spPr>
          <a:xfrm>
            <a:off x="3355758" y="1690688"/>
            <a:ext cx="7998041" cy="4486275"/>
          </a:xfrm>
        </p:spPr>
        <p:txBody>
          <a:bodyPr>
            <a:normAutofit/>
          </a:bodyPr>
          <a:lstStyle/>
          <a:p>
            <a:pPr algn="r" rtl="1"/>
            <a:r>
              <a:rPr lang="he-IL" sz="2400" dirty="0">
                <a:latin typeface="David" panose="020E0502060401010101" pitchFamily="34" charset="-79"/>
                <a:cs typeface="David" panose="020E0502060401010101" pitchFamily="34" charset="-79"/>
              </a:rPr>
              <a:t> עולם המידע כיום הוא עולם גלובלי, הכולל הרבה מאוד שפות.  </a:t>
            </a:r>
          </a:p>
          <a:p>
            <a:pPr algn="r" rtl="1"/>
            <a:r>
              <a:rPr lang="he-IL" sz="2400" dirty="0">
                <a:latin typeface="David" panose="020E0502060401010101" pitchFamily="34" charset="-79"/>
                <a:cs typeface="David" panose="020E0502060401010101" pitchFamily="34" charset="-79"/>
              </a:rPr>
              <a:t> אנליסט/</a:t>
            </a:r>
            <a:r>
              <a:rPr lang="he-IL" sz="2400" dirty="0" err="1">
                <a:latin typeface="David" panose="020E0502060401010101" pitchFamily="34" charset="-79"/>
                <a:cs typeface="David" panose="020E0502060401010101" pitchFamily="34" charset="-79"/>
              </a:rPr>
              <a:t>ית</a:t>
            </a:r>
            <a:r>
              <a:rPr lang="he-IL" sz="2400" dirty="0">
                <a:latin typeface="David" panose="020E0502060401010101" pitchFamily="34" charset="-79"/>
                <a:cs typeface="David" panose="020E0502060401010101" pitchFamily="34" charset="-79"/>
              </a:rPr>
              <a:t> ללא ידע טוב מאוד באנגלית, אינו יכול לבצע עבודת מחקר ראויה לשמה.  </a:t>
            </a:r>
          </a:p>
          <a:p>
            <a:pPr algn="r" rtl="1"/>
            <a:r>
              <a:rPr lang="he-IL" sz="2400" dirty="0">
                <a:latin typeface="David" panose="020E0502060401010101" pitchFamily="34" charset="-79"/>
                <a:cs typeface="David" panose="020E0502060401010101" pitchFamily="34" charset="-79"/>
              </a:rPr>
              <a:t> גם ידע באנגלית אינו מספיק במקרים רבים. תוכנות/אפליקציות התרגום נותנות מענה חלקי בלבד, על אף ההתקדמות שרשמו בשנים האחרונות.  </a:t>
            </a:r>
          </a:p>
          <a:p>
            <a:pPr algn="r" rtl="1"/>
            <a:r>
              <a:rPr lang="he-IL" sz="2400" dirty="0">
                <a:latin typeface="David" panose="020E0502060401010101" pitchFamily="34" charset="-79"/>
                <a:cs typeface="David" panose="020E0502060401010101" pitchFamily="34" charset="-79"/>
              </a:rPr>
              <a:t> אדם אינו יכול לדעת את כל השפות בעולם, אולם ידע של שפה או שתיים מעבר לאנגלית מעניק יתרון משמעותי על פני אחרים.  </a:t>
            </a:r>
          </a:p>
          <a:p>
            <a:pPr algn="r" rtl="1"/>
            <a:r>
              <a:rPr lang="he-IL" sz="2400" dirty="0">
                <a:latin typeface="David" panose="020E0502060401010101" pitchFamily="34" charset="-79"/>
                <a:cs typeface="David" panose="020E0502060401010101" pitchFamily="34" charset="-79"/>
              </a:rPr>
              <a:t> כשמדובר בשפה אותה אין האנליסט/</a:t>
            </a:r>
            <a:r>
              <a:rPr lang="he-IL" sz="2400" dirty="0" err="1">
                <a:latin typeface="David" panose="020E0502060401010101" pitchFamily="34" charset="-79"/>
                <a:cs typeface="David" panose="020E0502060401010101" pitchFamily="34" charset="-79"/>
              </a:rPr>
              <a:t>ית</a:t>
            </a:r>
            <a:r>
              <a:rPr lang="he-IL" sz="2400" dirty="0">
                <a:latin typeface="David" panose="020E0502060401010101" pitchFamily="34" charset="-79"/>
                <a:cs typeface="David" panose="020E0502060401010101" pitchFamily="34" charset="-79"/>
              </a:rPr>
              <a:t> יודע/ת, מוטב להסתייע בעוזר/ת היודע/ת שפה זו. </a:t>
            </a:r>
          </a:p>
          <a:p>
            <a:pPr marL="0" indent="0" algn="r" rtl="1">
              <a:buNone/>
            </a:pPr>
            <a:endParaRPr lang="en-US" sz="2400" dirty="0">
              <a:latin typeface="David" panose="020E0502060401010101" pitchFamily="34" charset="-79"/>
              <a:cs typeface="David" panose="020E0502060401010101" pitchFamily="34" charset="-79"/>
            </a:endParaRPr>
          </a:p>
        </p:txBody>
      </p:sp>
      <p:pic>
        <p:nvPicPr>
          <p:cNvPr id="1026" name="Picture 2">
            <a:extLst>
              <a:ext uri="{FF2B5EF4-FFF2-40B4-BE49-F238E27FC236}">
                <a16:creationId xmlns:a16="http://schemas.microsoft.com/office/drawing/2014/main" id="{A09C239E-930B-412F-A8DE-2CC12FAFA7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33" y="1301750"/>
            <a:ext cx="3443548" cy="4486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C398CF0-3AA1-4314-8A68-3EF4677C3DF8}"/>
              </a:ext>
            </a:extLst>
          </p:cNvPr>
          <p:cNvSpPr/>
          <p:nvPr/>
        </p:nvSpPr>
        <p:spPr>
          <a:xfrm>
            <a:off x="352425" y="6019800"/>
            <a:ext cx="3190875" cy="157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e-IL" sz="1000" dirty="0"/>
              <a:t>מגדל בבל, מתוך ויקיפדיה</a:t>
            </a:r>
            <a:endParaRPr lang="en-US" sz="1000" dirty="0"/>
          </a:p>
        </p:txBody>
      </p:sp>
    </p:spTree>
    <p:extLst>
      <p:ext uri="{BB962C8B-B14F-4D97-AF65-F5344CB8AC3E}">
        <p14:creationId xmlns:p14="http://schemas.microsoft.com/office/powerpoint/2010/main" val="64246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D7C8-12A2-4B90-9E1C-760637D3899A}"/>
              </a:ext>
            </a:extLst>
          </p:cNvPr>
          <p:cNvSpPr>
            <a:spLocks noGrp="1"/>
          </p:cNvSpPr>
          <p:nvPr>
            <p:ph type="title"/>
          </p:nvPr>
        </p:nvSpPr>
        <p:spPr/>
        <p:txBody>
          <a:bodyPr>
            <a:normAutofit/>
          </a:bodyPr>
          <a:lstStyle/>
          <a:p>
            <a:pPr algn="ctr"/>
            <a:r>
              <a:rPr lang="he-IL" sz="4000" dirty="0">
                <a:solidFill>
                  <a:srgbClr val="00B050"/>
                </a:solidFill>
              </a:rPr>
              <a:t>שימוש בשפת המקור – יתרון במחקר</a:t>
            </a:r>
            <a:endParaRPr lang="en-US" sz="4000" dirty="0">
              <a:solidFill>
                <a:srgbClr val="00B050"/>
              </a:solidFill>
            </a:endParaRPr>
          </a:p>
        </p:txBody>
      </p:sp>
      <p:sp>
        <p:nvSpPr>
          <p:cNvPr id="3" name="Content Placeholder 2">
            <a:extLst>
              <a:ext uri="{FF2B5EF4-FFF2-40B4-BE49-F238E27FC236}">
                <a16:creationId xmlns:a16="http://schemas.microsoft.com/office/drawing/2014/main" id="{01BAFD4F-A342-4BE2-84CB-5B1DB27C583C}"/>
              </a:ext>
            </a:extLst>
          </p:cNvPr>
          <p:cNvSpPr>
            <a:spLocks noGrp="1"/>
          </p:cNvSpPr>
          <p:nvPr>
            <p:ph idx="1"/>
          </p:nvPr>
        </p:nvSpPr>
        <p:spPr>
          <a:xfrm>
            <a:off x="6285390" y="1518082"/>
            <a:ext cx="5068410" cy="4974793"/>
          </a:xfrm>
        </p:spPr>
        <p:txBody>
          <a:bodyPr>
            <a:normAutofit/>
          </a:bodyPr>
          <a:lstStyle/>
          <a:p>
            <a:pPr algn="just" rtl="1"/>
            <a:r>
              <a:rPr lang="he-IL" sz="2400" dirty="0">
                <a:latin typeface="David" panose="020E0502060401010101" pitchFamily="34" charset="-79"/>
                <a:cs typeface="David" panose="020E0502060401010101" pitchFamily="34" charset="-79"/>
              </a:rPr>
              <a:t> חיפוש על נושא מסוים בשפת המקור תמיד ייתן לנו הרבה יותר מידע מאשר חיפוש על אותו נושא בשפות אחרות. </a:t>
            </a:r>
          </a:p>
          <a:p>
            <a:pPr algn="just" rtl="1"/>
            <a:r>
              <a:rPr lang="he-IL" sz="2400" dirty="0">
                <a:latin typeface="David" panose="020E0502060401010101" pitchFamily="34" charset="-79"/>
                <a:cs typeface="David" panose="020E0502060401010101" pitchFamily="34" charset="-79"/>
              </a:rPr>
              <a:t> לדוגמא: אם אנו רוצים למצוא מידע בוויקיפדיה על הרומן הספרדי "דון קישוט", נמצא </a:t>
            </a:r>
            <a:r>
              <a:rPr lang="he-IL" sz="2400" dirty="0" err="1">
                <a:latin typeface="David" panose="020E0502060401010101" pitchFamily="34" charset="-79"/>
                <a:cs typeface="David" panose="020E0502060401010101" pitchFamily="34" charset="-79"/>
              </a:rPr>
              <a:t>בויקיפידיה</a:t>
            </a:r>
            <a:r>
              <a:rPr lang="he-IL" sz="2400" dirty="0">
                <a:latin typeface="David" panose="020E0502060401010101" pitchFamily="34" charset="-79"/>
                <a:cs typeface="David" panose="020E0502060401010101" pitchFamily="34" charset="-79"/>
              </a:rPr>
              <a:t> בעברית מעט מאוד חומר  (6 עמודים)</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יחסית </a:t>
            </a:r>
            <a:r>
              <a:rPr lang="he-IL" sz="2400" dirty="0" err="1">
                <a:latin typeface="David" panose="020E0502060401010101" pitchFamily="34" charset="-79"/>
                <a:cs typeface="David" panose="020E0502060401010101" pitchFamily="34" charset="-79"/>
              </a:rPr>
              <a:t>לויקיפדיה</a:t>
            </a:r>
            <a:r>
              <a:rPr lang="he-IL" sz="2400" dirty="0">
                <a:latin typeface="David" panose="020E0502060401010101" pitchFamily="34" charset="-79"/>
                <a:cs typeface="David" panose="020E0502060401010101" pitchFamily="34" charset="-79"/>
              </a:rPr>
              <a:t> בספרדית (48 עמודים) </a:t>
            </a:r>
            <a:endParaRPr lang="en-US" sz="2400" dirty="0">
              <a:latin typeface="David" panose="020E0502060401010101" pitchFamily="34" charset="-79"/>
              <a:cs typeface="David" panose="020E0502060401010101" pitchFamily="34" charset="-79"/>
            </a:endParaRPr>
          </a:p>
        </p:txBody>
      </p:sp>
      <p:pic>
        <p:nvPicPr>
          <p:cNvPr id="5" name="Picture 4" descr="Graphical user interface, text, application, email&#10;&#10;Description automatically generated">
            <a:extLst>
              <a:ext uri="{FF2B5EF4-FFF2-40B4-BE49-F238E27FC236}">
                <a16:creationId xmlns:a16="http://schemas.microsoft.com/office/drawing/2014/main" id="{AB1B90BF-75D3-461E-BB23-9FF614A3B941}"/>
              </a:ext>
            </a:extLst>
          </p:cNvPr>
          <p:cNvPicPr>
            <a:picLocks noChangeAspect="1"/>
          </p:cNvPicPr>
          <p:nvPr/>
        </p:nvPicPr>
        <p:blipFill rotWithShape="1">
          <a:blip r:embed="rId2"/>
          <a:srcRect l="66026" t="8247" r="17980" b="8111"/>
          <a:stretch/>
        </p:blipFill>
        <p:spPr>
          <a:xfrm>
            <a:off x="3651091" y="1365565"/>
            <a:ext cx="2255520" cy="4821874"/>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CF2FE4FE-FAE3-4F64-8A97-ABBE77F7137B}"/>
              </a:ext>
            </a:extLst>
          </p:cNvPr>
          <p:cNvPicPr>
            <a:picLocks noChangeAspect="1"/>
          </p:cNvPicPr>
          <p:nvPr/>
        </p:nvPicPr>
        <p:blipFill rotWithShape="1">
          <a:blip r:embed="rId3"/>
          <a:srcRect t="9427" r="76839" b="21810"/>
          <a:stretch/>
        </p:blipFill>
        <p:spPr>
          <a:xfrm>
            <a:off x="396240" y="1284286"/>
            <a:ext cx="3078480" cy="4903153"/>
          </a:xfrm>
          <a:prstGeom prst="rect">
            <a:avLst/>
          </a:prstGeom>
        </p:spPr>
      </p:pic>
    </p:spTree>
    <p:extLst>
      <p:ext uri="{BB962C8B-B14F-4D97-AF65-F5344CB8AC3E}">
        <p14:creationId xmlns:p14="http://schemas.microsoft.com/office/powerpoint/2010/main" val="177888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09B24-7E21-4D44-8090-9CC4E71475E5}"/>
              </a:ext>
            </a:extLst>
          </p:cNvPr>
          <p:cNvSpPr>
            <a:spLocks noGrp="1"/>
          </p:cNvSpPr>
          <p:nvPr>
            <p:ph type="title"/>
          </p:nvPr>
        </p:nvSpPr>
        <p:spPr>
          <a:xfrm>
            <a:off x="838200" y="347371"/>
            <a:ext cx="10515600" cy="886626"/>
          </a:xfrm>
        </p:spPr>
        <p:txBody>
          <a:bodyPr>
            <a:normAutofit/>
          </a:bodyPr>
          <a:lstStyle/>
          <a:p>
            <a:pPr algn="ctr"/>
            <a:r>
              <a:rPr lang="he-IL" sz="4000" b="1" dirty="0">
                <a:solidFill>
                  <a:srgbClr val="00B050"/>
                </a:solidFill>
              </a:rPr>
              <a:t>ידע בשפות – רשתות חברתיות</a:t>
            </a:r>
            <a:endParaRPr lang="en-US" sz="4000" b="1" dirty="0">
              <a:solidFill>
                <a:srgbClr val="00B050"/>
              </a:solidFill>
            </a:endParaRPr>
          </a:p>
        </p:txBody>
      </p:sp>
      <p:sp>
        <p:nvSpPr>
          <p:cNvPr id="3" name="Content Placeholder 2">
            <a:extLst>
              <a:ext uri="{FF2B5EF4-FFF2-40B4-BE49-F238E27FC236}">
                <a16:creationId xmlns:a16="http://schemas.microsoft.com/office/drawing/2014/main" id="{15FCE2AE-154F-4B2E-A4E7-FA427CDEF5DF}"/>
              </a:ext>
            </a:extLst>
          </p:cNvPr>
          <p:cNvSpPr>
            <a:spLocks noGrp="1"/>
          </p:cNvSpPr>
          <p:nvPr>
            <p:ph idx="1"/>
          </p:nvPr>
        </p:nvSpPr>
        <p:spPr>
          <a:xfrm>
            <a:off x="669524" y="1367161"/>
            <a:ext cx="10515600" cy="1260629"/>
          </a:xfrm>
        </p:spPr>
        <p:txBody>
          <a:bodyPr>
            <a:normAutofit/>
          </a:bodyPr>
          <a:lstStyle/>
          <a:p>
            <a:pPr algn="r" rtl="1"/>
            <a:r>
              <a:rPr lang="he-IL"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כיוון שהרשתות החברתיות מביאות את קולו של "האדם הפשוט", יהיה בהן הרבה שימוש בשפות מקומיות, ובכל שפה – שימוש ב"סלנג". כאן,</a:t>
            </a:r>
            <a:r>
              <a:rPr lang="en-US" sz="2400" dirty="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 היעילות של אפליקציות התרגום – נמוכה מאוד. </a:t>
            </a:r>
          </a:p>
          <a:p>
            <a:pPr algn="r" rtl="1"/>
            <a:endParaRPr lang="he-IL" dirty="0">
              <a:latin typeface="David" panose="020E0502060401010101" pitchFamily="34" charset="-79"/>
              <a:cs typeface="David" panose="020E0502060401010101" pitchFamily="34" charset="-79"/>
            </a:endParaRPr>
          </a:p>
          <a:p>
            <a:pPr algn="r" rtl="1"/>
            <a:endParaRPr lang="en-US" dirty="0">
              <a:latin typeface="David" panose="020E0502060401010101" pitchFamily="34" charset="-79"/>
              <a:cs typeface="David" panose="020E0502060401010101" pitchFamily="34" charset="-79"/>
            </a:endParaRPr>
          </a:p>
        </p:txBody>
      </p:sp>
      <p:pic>
        <p:nvPicPr>
          <p:cNvPr id="5" name="Picture 4" descr="Graphical user interface, text, website&#10;&#10;Description automatically generated">
            <a:extLst>
              <a:ext uri="{FF2B5EF4-FFF2-40B4-BE49-F238E27FC236}">
                <a16:creationId xmlns:a16="http://schemas.microsoft.com/office/drawing/2014/main" id="{097D3D9E-C0AC-476D-87C2-ADC5CE7F962D}"/>
              </a:ext>
            </a:extLst>
          </p:cNvPr>
          <p:cNvPicPr>
            <a:picLocks noChangeAspect="1"/>
          </p:cNvPicPr>
          <p:nvPr/>
        </p:nvPicPr>
        <p:blipFill rotWithShape="1">
          <a:blip r:embed="rId2"/>
          <a:srcRect l="29199" t="22140" r="30825" b="11330"/>
          <a:stretch/>
        </p:blipFill>
        <p:spPr>
          <a:xfrm>
            <a:off x="7273773" y="2523823"/>
            <a:ext cx="3822577" cy="2838290"/>
          </a:xfrm>
          <a:prstGeom prst="rect">
            <a:avLst/>
          </a:prstGeom>
        </p:spPr>
      </p:pic>
      <p:sp>
        <p:nvSpPr>
          <p:cNvPr id="6" name="Rectangle 5">
            <a:extLst>
              <a:ext uri="{FF2B5EF4-FFF2-40B4-BE49-F238E27FC236}">
                <a16:creationId xmlns:a16="http://schemas.microsoft.com/office/drawing/2014/main" id="{8CEB112F-AF37-44A4-9DF7-1DDB24267394}"/>
              </a:ext>
            </a:extLst>
          </p:cNvPr>
          <p:cNvSpPr/>
          <p:nvPr/>
        </p:nvSpPr>
        <p:spPr>
          <a:xfrm>
            <a:off x="6702642" y="5636126"/>
            <a:ext cx="4651158" cy="79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בסלנג אמריקני, "למכור במורד הנהר" משמעותו:  "להזניח", "לקפח", "לרמות", "לדפוק"</a:t>
            </a:r>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0F0F2D71-BD44-48A1-BCE2-2D5923ACD4F8}"/>
              </a:ext>
            </a:extLst>
          </p:cNvPr>
          <p:cNvPicPr>
            <a:picLocks noChangeAspect="1"/>
          </p:cNvPicPr>
          <p:nvPr/>
        </p:nvPicPr>
        <p:blipFill rotWithShape="1">
          <a:blip r:embed="rId3"/>
          <a:srcRect l="-269" t="7682" r="-2335" b="44041"/>
          <a:stretch/>
        </p:blipFill>
        <p:spPr>
          <a:xfrm>
            <a:off x="159427" y="2530135"/>
            <a:ext cx="6853931" cy="2743200"/>
          </a:xfrm>
          <a:prstGeom prst="rect">
            <a:avLst/>
          </a:prstGeom>
        </p:spPr>
      </p:pic>
      <p:sp>
        <p:nvSpPr>
          <p:cNvPr id="9" name="Rectangle 8">
            <a:extLst>
              <a:ext uri="{FF2B5EF4-FFF2-40B4-BE49-F238E27FC236}">
                <a16:creationId xmlns:a16="http://schemas.microsoft.com/office/drawing/2014/main" id="{764FB886-DD93-48C7-A6DB-EF9729877583}"/>
              </a:ext>
            </a:extLst>
          </p:cNvPr>
          <p:cNvSpPr/>
          <p:nvPr/>
        </p:nvSpPr>
        <p:spPr>
          <a:xfrm>
            <a:off x="838200" y="5583145"/>
            <a:ext cx="5438313" cy="79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he-IL" dirty="0"/>
              <a:t>אולם, התוכנה של </a:t>
            </a:r>
            <a:r>
              <a:rPr lang="en-US" dirty="0"/>
              <a:t>Google Translate</a:t>
            </a:r>
            <a:r>
              <a:rPr lang="he-IL" dirty="0"/>
              <a:t> מתרגמת את הביטוי מילולית, כלומר, ללא המשמעות האמיתית </a:t>
            </a:r>
            <a:endParaRPr lang="en-US" dirty="0"/>
          </a:p>
        </p:txBody>
      </p:sp>
    </p:spTree>
    <p:extLst>
      <p:ext uri="{BB962C8B-B14F-4D97-AF65-F5344CB8AC3E}">
        <p14:creationId xmlns:p14="http://schemas.microsoft.com/office/powerpoint/2010/main" val="69335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E2EE0-0275-4F74-B091-6415291F5E8B}"/>
              </a:ext>
            </a:extLst>
          </p:cNvPr>
          <p:cNvSpPr>
            <a:spLocks noGrp="1"/>
          </p:cNvSpPr>
          <p:nvPr>
            <p:ph type="title"/>
          </p:nvPr>
        </p:nvSpPr>
        <p:spPr/>
        <p:txBody>
          <a:bodyPr/>
          <a:lstStyle/>
          <a:p>
            <a:pPr algn="ctr"/>
            <a:r>
              <a:rPr lang="he-IL" dirty="0">
                <a:solidFill>
                  <a:schemeClr val="accent4">
                    <a:lumMod val="50000"/>
                  </a:schemeClr>
                </a:solidFill>
              </a:rPr>
              <a:t>ידע בשפות – מודיעין עסקי</a:t>
            </a:r>
            <a:endParaRPr lang="en-US" dirty="0">
              <a:solidFill>
                <a:schemeClr val="accent4">
                  <a:lumMod val="50000"/>
                </a:schemeClr>
              </a:solidFill>
            </a:endParaRPr>
          </a:p>
        </p:txBody>
      </p:sp>
      <p:sp>
        <p:nvSpPr>
          <p:cNvPr id="3" name="Content Placeholder 2">
            <a:extLst>
              <a:ext uri="{FF2B5EF4-FFF2-40B4-BE49-F238E27FC236}">
                <a16:creationId xmlns:a16="http://schemas.microsoft.com/office/drawing/2014/main" id="{9EB4F790-3C93-4B4C-AAB4-4F16A728CC30}"/>
              </a:ext>
            </a:extLst>
          </p:cNvPr>
          <p:cNvSpPr>
            <a:spLocks noGrp="1"/>
          </p:cNvSpPr>
          <p:nvPr>
            <p:ph idx="1"/>
          </p:nvPr>
        </p:nvSpPr>
        <p:spPr>
          <a:xfrm>
            <a:off x="7640320" y="1825625"/>
            <a:ext cx="3713480" cy="4351338"/>
          </a:xfrm>
        </p:spPr>
        <p:txBody>
          <a:bodyPr>
            <a:normAutofit/>
          </a:bodyPr>
          <a:lstStyle/>
          <a:p>
            <a:pPr algn="just" rtl="1"/>
            <a:r>
              <a:rPr lang="he-IL" dirty="0"/>
              <a:t> </a:t>
            </a:r>
            <a:r>
              <a:rPr lang="he-IL" sz="2600" dirty="0">
                <a:latin typeface="David" panose="020E0502060401010101" pitchFamily="34" charset="-79"/>
                <a:cs typeface="David" panose="020E0502060401010101" pitchFamily="34" charset="-79"/>
              </a:rPr>
              <a:t>ידע בשפות בעת ביצוע מחקר מקבל חשיבות מיוחדת בעת ביצוע מחקרי מודיעין עסקי. בלא מעט מקרים, כשאנו מתחקים אחרי הבעלויות בחברה מסוימת, אנו מגלים "פירמידת שליטה" בעלת מספר שכבות, כאשר כל שכבה מצריכה ידע בשפה אחרת. </a:t>
            </a:r>
            <a:endParaRPr lang="en-US" sz="2600" dirty="0">
              <a:latin typeface="David" panose="020E0502060401010101" pitchFamily="34" charset="-79"/>
              <a:cs typeface="David" panose="020E0502060401010101" pitchFamily="34" charset="-79"/>
            </a:endParaRPr>
          </a:p>
        </p:txBody>
      </p:sp>
      <p:pic>
        <p:nvPicPr>
          <p:cNvPr id="4" name="Picture 3">
            <a:extLst>
              <a:ext uri="{FF2B5EF4-FFF2-40B4-BE49-F238E27FC236}">
                <a16:creationId xmlns:a16="http://schemas.microsoft.com/office/drawing/2014/main" id="{C8E90A65-79BA-4A7A-9EC2-508871E0BC03}"/>
              </a:ext>
            </a:extLst>
          </p:cNvPr>
          <p:cNvPicPr>
            <a:picLocks noChangeAspect="1"/>
          </p:cNvPicPr>
          <p:nvPr/>
        </p:nvPicPr>
        <p:blipFill rotWithShape="1">
          <a:blip r:embed="rId2"/>
          <a:srcRect l="29821" t="23422" r="31429" b="10388"/>
          <a:stretch/>
        </p:blipFill>
        <p:spPr>
          <a:xfrm>
            <a:off x="-452120" y="2465950"/>
            <a:ext cx="4724400" cy="4329112"/>
          </a:xfrm>
          <a:prstGeom prst="rect">
            <a:avLst/>
          </a:prstGeom>
        </p:spPr>
      </p:pic>
      <p:sp>
        <p:nvSpPr>
          <p:cNvPr id="5" name="Rectangle 4">
            <a:extLst>
              <a:ext uri="{FF2B5EF4-FFF2-40B4-BE49-F238E27FC236}">
                <a16:creationId xmlns:a16="http://schemas.microsoft.com/office/drawing/2014/main" id="{E4B8A53C-ADB0-43F4-B805-860E54CC366E}"/>
              </a:ext>
            </a:extLst>
          </p:cNvPr>
          <p:cNvSpPr/>
          <p:nvPr/>
        </p:nvSpPr>
        <p:spPr>
          <a:xfrm>
            <a:off x="5203396" y="1960563"/>
            <a:ext cx="1990344" cy="548640"/>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e-IL" dirty="0"/>
              <a:t>גינאה המשוונית (ספרדית)</a:t>
            </a:r>
            <a:endParaRPr lang="en-US" dirty="0"/>
          </a:p>
        </p:txBody>
      </p:sp>
      <p:sp>
        <p:nvSpPr>
          <p:cNvPr id="6" name="Rectangle 5">
            <a:extLst>
              <a:ext uri="{FF2B5EF4-FFF2-40B4-BE49-F238E27FC236}">
                <a16:creationId xmlns:a16="http://schemas.microsoft.com/office/drawing/2014/main" id="{647E5B1E-5471-4584-9A12-675F0A3990FA}"/>
              </a:ext>
            </a:extLst>
          </p:cNvPr>
          <p:cNvSpPr/>
          <p:nvPr/>
        </p:nvSpPr>
        <p:spPr>
          <a:xfrm>
            <a:off x="5203396" y="2679627"/>
            <a:ext cx="1990344"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e-IL" dirty="0"/>
              <a:t>דובאי (ערבית ואנגלית)</a:t>
            </a:r>
            <a:endParaRPr lang="en-US" dirty="0"/>
          </a:p>
        </p:txBody>
      </p:sp>
      <p:sp>
        <p:nvSpPr>
          <p:cNvPr id="7" name="Rectangle 6">
            <a:extLst>
              <a:ext uri="{FF2B5EF4-FFF2-40B4-BE49-F238E27FC236}">
                <a16:creationId xmlns:a16="http://schemas.microsoft.com/office/drawing/2014/main" id="{C9F86728-A099-4226-8623-6B84DC10B8AF}"/>
              </a:ext>
            </a:extLst>
          </p:cNvPr>
          <p:cNvSpPr/>
          <p:nvPr/>
        </p:nvSpPr>
        <p:spPr>
          <a:xfrm>
            <a:off x="5203396" y="3398691"/>
            <a:ext cx="1990344" cy="548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he-IL" dirty="0"/>
              <a:t>מונקו (צרפתית)</a:t>
            </a:r>
            <a:endParaRPr lang="en-US" dirty="0"/>
          </a:p>
        </p:txBody>
      </p:sp>
      <p:sp>
        <p:nvSpPr>
          <p:cNvPr id="8" name="Rectangle 7">
            <a:extLst>
              <a:ext uri="{FF2B5EF4-FFF2-40B4-BE49-F238E27FC236}">
                <a16:creationId xmlns:a16="http://schemas.microsoft.com/office/drawing/2014/main" id="{A7EC7FD7-DEFF-4898-AF76-C9BD97358252}"/>
              </a:ext>
            </a:extLst>
          </p:cNvPr>
          <p:cNvSpPr/>
          <p:nvPr/>
        </p:nvSpPr>
        <p:spPr>
          <a:xfrm>
            <a:off x="5203396" y="4181329"/>
            <a:ext cx="1990344"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קפריסין (יוונית)</a:t>
            </a:r>
            <a:endParaRPr lang="en-US" dirty="0"/>
          </a:p>
        </p:txBody>
      </p:sp>
      <p:sp>
        <p:nvSpPr>
          <p:cNvPr id="10" name="Rectangle 9">
            <a:extLst>
              <a:ext uri="{FF2B5EF4-FFF2-40B4-BE49-F238E27FC236}">
                <a16:creationId xmlns:a16="http://schemas.microsoft.com/office/drawing/2014/main" id="{615A3937-17C9-4B6D-8B9F-620AD737E2E1}"/>
              </a:ext>
            </a:extLst>
          </p:cNvPr>
          <p:cNvSpPr/>
          <p:nvPr/>
        </p:nvSpPr>
        <p:spPr>
          <a:xfrm>
            <a:off x="5203396" y="4963967"/>
            <a:ext cx="1990344" cy="548640"/>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e-IL" dirty="0"/>
              <a:t>בריטניה (אנגלית)</a:t>
            </a:r>
            <a:endParaRPr lang="en-US" dirty="0"/>
          </a:p>
        </p:txBody>
      </p:sp>
      <p:cxnSp>
        <p:nvCxnSpPr>
          <p:cNvPr id="12" name="Straight Arrow Connector 11">
            <a:extLst>
              <a:ext uri="{FF2B5EF4-FFF2-40B4-BE49-F238E27FC236}">
                <a16:creationId xmlns:a16="http://schemas.microsoft.com/office/drawing/2014/main" id="{E46143A4-207B-4359-ACCF-6193170244D0}"/>
              </a:ext>
            </a:extLst>
          </p:cNvPr>
          <p:cNvCxnSpPr>
            <a:cxnSpLocks/>
          </p:cNvCxnSpPr>
          <p:nvPr/>
        </p:nvCxnSpPr>
        <p:spPr>
          <a:xfrm flipH="1">
            <a:off x="2905760" y="2214880"/>
            <a:ext cx="2153920" cy="464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5DAE03-F429-46B9-8963-1FAED74A88D3}"/>
              </a:ext>
            </a:extLst>
          </p:cNvPr>
          <p:cNvCxnSpPr>
            <a:cxnSpLocks/>
          </p:cNvCxnSpPr>
          <p:nvPr/>
        </p:nvCxnSpPr>
        <p:spPr>
          <a:xfrm flipH="1">
            <a:off x="3210560" y="2966720"/>
            <a:ext cx="1869440" cy="355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7D06184-C6A8-4A2B-AF33-32D415A26A7C}"/>
              </a:ext>
            </a:extLst>
          </p:cNvPr>
          <p:cNvCxnSpPr/>
          <p:nvPr/>
        </p:nvCxnSpPr>
        <p:spPr>
          <a:xfrm flipH="1">
            <a:off x="3525520" y="3753216"/>
            <a:ext cx="1534160" cy="248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F11461-75DE-488F-9A66-82BB0FAAA169}"/>
              </a:ext>
            </a:extLst>
          </p:cNvPr>
          <p:cNvCxnSpPr/>
          <p:nvPr/>
        </p:nvCxnSpPr>
        <p:spPr>
          <a:xfrm flipH="1">
            <a:off x="3982720" y="4455649"/>
            <a:ext cx="985520" cy="142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838FD7-851E-48B0-BC13-04B337ED8F5D}"/>
              </a:ext>
            </a:extLst>
          </p:cNvPr>
          <p:cNvCxnSpPr>
            <a:cxnSpLocks/>
          </p:cNvCxnSpPr>
          <p:nvPr/>
        </p:nvCxnSpPr>
        <p:spPr>
          <a:xfrm flipH="1" flipV="1">
            <a:off x="4292600" y="5140960"/>
            <a:ext cx="777240" cy="97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907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412</Words>
  <Application>Microsoft Office PowerPoint</Application>
  <PresentationFormat>Widescreen</PresentationFormat>
  <Paragraphs>27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David</vt:lpstr>
      <vt:lpstr>Varela Round</vt:lpstr>
      <vt:lpstr>Office Theme</vt:lpstr>
      <vt:lpstr> שיעור מס' 10:  מגדל בבל המודרני – מי שיודע שפות, יצליח</vt:lpstr>
      <vt:lpstr>מגדל בבל המודרני</vt:lpstr>
      <vt:lpstr>שימוש בשפת המקור – יתרון במחקר</vt:lpstr>
      <vt:lpstr>ידע בשפות – רשתות חברתיות</vt:lpstr>
      <vt:lpstr>ידע בשפות – מודיעין עסקי</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שיעור מס' 2:  שכבות רשת האינטרנט: Open, Deep, Dark  </dc:title>
  <dc:creator>nachum shiloh</dc:creator>
  <cp:lastModifiedBy>nachum shiloh</cp:lastModifiedBy>
  <cp:revision>30</cp:revision>
  <dcterms:created xsi:type="dcterms:W3CDTF">2021-08-19T10:06:51Z</dcterms:created>
  <dcterms:modified xsi:type="dcterms:W3CDTF">2021-08-24T11:33:05Z</dcterms:modified>
</cp:coreProperties>
</file>