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</p:sldIdLst>
  <p:sldSz cy="6858000" cx="12192000"/>
  <p:notesSz cx="6858000" cy="9144000"/>
  <p:embeddedFontLst>
    <p:embeddedFont>
      <p:font typeface="Montserrat"/>
      <p:regular r:id="rId33"/>
      <p:bold r:id="rId34"/>
      <p:italic r:id="rId35"/>
      <p:boldItalic r:id="rId36"/>
    </p:embeddedFont>
    <p:embeddedFont>
      <p:font typeface="Source Sans Pro"/>
      <p:regular r:id="rId37"/>
      <p:bold r:id="rId38"/>
      <p:italic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41" roundtripDataSignature="AMtx7miSrDqnln9eVYVXNtjQ3uHOwtQ4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9E1258E-BEEE-4A3C-95FE-C56037EA1235}">
  <a:tblStyle styleId="{79E1258E-BEEE-4A3C-95FE-C56037EA1235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SourceSansPro-boldItalic.fntdata"/><Relationship Id="rId20" Type="http://schemas.openxmlformats.org/officeDocument/2006/relationships/slide" Target="slides/slide14.xml"/><Relationship Id="rId41" Type="http://customschemas.google.com/relationships/presentationmetadata" Target="meta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font" Target="fonts/Montserrat-regular.fntdata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font" Target="fonts/Montserrat-italic.fntdata"/><Relationship Id="rId12" Type="http://schemas.openxmlformats.org/officeDocument/2006/relationships/slide" Target="slides/slide6.xml"/><Relationship Id="rId34" Type="http://schemas.openxmlformats.org/officeDocument/2006/relationships/font" Target="fonts/Montserrat-bold.fntdata"/><Relationship Id="rId15" Type="http://schemas.openxmlformats.org/officeDocument/2006/relationships/slide" Target="slides/slide9.xml"/><Relationship Id="rId37" Type="http://schemas.openxmlformats.org/officeDocument/2006/relationships/font" Target="fonts/SourceSansPro-regular.fntdata"/><Relationship Id="rId14" Type="http://schemas.openxmlformats.org/officeDocument/2006/relationships/slide" Target="slides/slide8.xml"/><Relationship Id="rId36" Type="http://schemas.openxmlformats.org/officeDocument/2006/relationships/font" Target="fonts/Montserrat-boldItalic.fntdata"/><Relationship Id="rId17" Type="http://schemas.openxmlformats.org/officeDocument/2006/relationships/slide" Target="slides/slide11.xml"/><Relationship Id="rId39" Type="http://schemas.openxmlformats.org/officeDocument/2006/relationships/font" Target="fonts/SourceSansPro-italic.fntdata"/><Relationship Id="rId16" Type="http://schemas.openxmlformats.org/officeDocument/2006/relationships/slide" Target="slides/slide10.xml"/><Relationship Id="rId38" Type="http://schemas.openxmlformats.org/officeDocument/2006/relationships/font" Target="fonts/SourceSansPro-bold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iw-I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4" name="Google Shape;384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2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7.jpg"/><Relationship Id="rId4" Type="http://schemas.openxmlformats.org/officeDocument/2006/relationships/image" Target="../media/image5.png"/><Relationship Id="rId5" Type="http://schemas.openxmlformats.org/officeDocument/2006/relationships/image" Target="../media/image1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8"/>
          <p:cNvSpPr txBox="1"/>
          <p:nvPr>
            <p:ph type="ctrTitle"/>
          </p:nvPr>
        </p:nvSpPr>
        <p:spPr>
          <a:xfrm>
            <a:off x="1421363" y="63643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1" sz="6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8"/>
          <p:cNvSpPr txBox="1"/>
          <p:nvPr>
            <p:ph idx="1" type="subTitle"/>
          </p:nvPr>
        </p:nvSpPr>
        <p:spPr>
          <a:xfrm>
            <a:off x="1421363" y="3116105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8"/>
          <p:cNvSpPr/>
          <p:nvPr/>
        </p:nvSpPr>
        <p:spPr>
          <a:xfrm>
            <a:off x="34539" y="5590029"/>
            <a:ext cx="1331532" cy="1227648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" name="Google Shape;19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59267" y="5621192"/>
            <a:ext cx="1127735" cy="9345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ue and white sign&#10;&#10;Description automatically generated with medium confidence" id="20" name="Google Shape;20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19905" y="5621192"/>
            <a:ext cx="1844980" cy="9513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ome - The Data Lab" id="21" name="Google Shape;21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40834" y="5621192"/>
            <a:ext cx="2425239" cy="76586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8"/>
          <p:cNvSpPr/>
          <p:nvPr/>
        </p:nvSpPr>
        <p:spPr>
          <a:xfrm>
            <a:off x="0" y="5363483"/>
            <a:ext cx="12192000" cy="58277"/>
          </a:xfrm>
          <a:prstGeom prst="rect">
            <a:avLst/>
          </a:prstGeom>
          <a:solidFill>
            <a:schemeClr val="accent5"/>
          </a:solidFill>
          <a:ln cap="flat" cmpd="sng" w="12700">
            <a:solidFill>
              <a:srgbClr val="6A9CA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hape&#10;&#10;Description automatically generated with medium confidence" id="23" name="Google Shape;23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718716" y="5621192"/>
            <a:ext cx="1922636" cy="853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29" name="Google Shape;29;p29"/>
          <p:cNvSpPr txBox="1"/>
          <p:nvPr/>
        </p:nvSpPr>
        <p:spPr>
          <a:xfrm>
            <a:off x="142043" y="365124"/>
            <a:ext cx="11913833" cy="1325563"/>
          </a:xfrm>
          <a:prstGeom prst="rect">
            <a:avLst/>
          </a:prstGeom>
          <a:noFill/>
          <a:ln cap="flat" cmpd="sng" w="38100">
            <a:solidFill>
              <a:srgbClr val="6A9CA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0"/>
          <p:cNvSpPr txBox="1"/>
          <p:nvPr/>
        </p:nvSpPr>
        <p:spPr>
          <a:xfrm>
            <a:off x="139083" y="365125"/>
            <a:ext cx="11913833" cy="1325563"/>
          </a:xfrm>
          <a:prstGeom prst="rect">
            <a:avLst/>
          </a:prstGeom>
          <a:noFill/>
          <a:ln cap="flat" cmpd="sng" w="38100">
            <a:solidFill>
              <a:srgbClr val="6C587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36" name="Google Shape;36;p30"/>
          <p:cNvSpPr txBox="1"/>
          <p:nvPr>
            <p:ph idx="1" type="body"/>
          </p:nvPr>
        </p:nvSpPr>
        <p:spPr>
          <a:xfrm>
            <a:off x="838200" y="1927225"/>
            <a:ext cx="8686800" cy="4110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An open book" id="37" name="Google Shape;37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818704" y="-19660"/>
            <a:ext cx="2095129" cy="2095129"/>
          </a:xfrm>
          <a:prstGeom prst="flowChartConnector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Only" type="titleOnly">
  <p:cSld name="TITLE_ONL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43" name="Google Shape;43;p31"/>
          <p:cNvSpPr txBox="1"/>
          <p:nvPr/>
        </p:nvSpPr>
        <p:spPr>
          <a:xfrm>
            <a:off x="139083" y="365125"/>
            <a:ext cx="11913833" cy="1325563"/>
          </a:xfrm>
          <a:prstGeom prst="rect">
            <a:avLst/>
          </a:prstGeom>
          <a:noFill/>
          <a:ln cap="flat" cmpd="sng" w="38100">
            <a:solidFill>
              <a:srgbClr val="CE673B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Only">
  <p:cSld name="4_Title 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2"/>
          <p:cNvSpPr txBox="1"/>
          <p:nvPr/>
        </p:nvSpPr>
        <p:spPr>
          <a:xfrm>
            <a:off x="139083" y="365125"/>
            <a:ext cx="11913833" cy="1325563"/>
          </a:xfrm>
          <a:prstGeom prst="rect">
            <a:avLst/>
          </a:prstGeom>
          <a:noFill/>
          <a:ln cap="flat" cmpd="sng" w="38100">
            <a:solidFill>
              <a:srgbClr val="EAC03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pic>
        <p:nvPicPr>
          <p:cNvPr descr="Person with idea with solid fill" id="50" name="Google Shape;50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43460" y="477175"/>
            <a:ext cx="1067540" cy="10675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cap="flat" cmpd="sng" w="28575">
            <a:solidFill>
              <a:schemeClr val="accent5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3" name="Google Shape;53;p33"/>
          <p:cNvSpPr txBox="1"/>
          <p:nvPr>
            <p:ph idx="1" type="body"/>
          </p:nvPr>
        </p:nvSpPr>
        <p:spPr>
          <a:xfrm>
            <a:off x="838200" y="1825625"/>
            <a:ext cx="10515600" cy="4584506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accent5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/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jpg"/><Relationship Id="rId4" Type="http://schemas.openxmlformats.org/officeDocument/2006/relationships/image" Target="../media/image2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jpg"/><Relationship Id="rId4" Type="http://schemas.openxmlformats.org/officeDocument/2006/relationships/image" Target="../media/image23.jpg"/><Relationship Id="rId5" Type="http://schemas.openxmlformats.org/officeDocument/2006/relationships/image" Target="../media/image2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4.png"/><Relationship Id="rId4" Type="http://schemas.openxmlformats.org/officeDocument/2006/relationships/image" Target="../media/image2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5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8.jpg"/><Relationship Id="rId4" Type="http://schemas.openxmlformats.org/officeDocument/2006/relationships/image" Target="../media/image36.jpg"/><Relationship Id="rId11" Type="http://schemas.openxmlformats.org/officeDocument/2006/relationships/image" Target="../media/image35.png"/><Relationship Id="rId10" Type="http://schemas.openxmlformats.org/officeDocument/2006/relationships/image" Target="../media/image37.png"/><Relationship Id="rId9" Type="http://schemas.openxmlformats.org/officeDocument/2006/relationships/image" Target="../media/image44.jpg"/><Relationship Id="rId5" Type="http://schemas.openxmlformats.org/officeDocument/2006/relationships/image" Target="../media/image30.jpg"/><Relationship Id="rId6" Type="http://schemas.openxmlformats.org/officeDocument/2006/relationships/image" Target="../media/image34.jpg"/><Relationship Id="rId7" Type="http://schemas.openxmlformats.org/officeDocument/2006/relationships/image" Target="../media/image29.jpg"/><Relationship Id="rId8" Type="http://schemas.openxmlformats.org/officeDocument/2006/relationships/image" Target="../media/image33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1.jpg"/><Relationship Id="rId4" Type="http://schemas.openxmlformats.org/officeDocument/2006/relationships/image" Target="../media/image32.jpg"/><Relationship Id="rId5" Type="http://schemas.openxmlformats.org/officeDocument/2006/relationships/image" Target="../media/image41.jpg"/><Relationship Id="rId6" Type="http://schemas.openxmlformats.org/officeDocument/2006/relationships/image" Target="../media/image39.jpg"/><Relationship Id="rId7" Type="http://schemas.openxmlformats.org/officeDocument/2006/relationships/image" Target="../media/image45.jpg"/><Relationship Id="rId8" Type="http://schemas.openxmlformats.org/officeDocument/2006/relationships/image" Target="../media/image5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9.jpg"/><Relationship Id="rId4" Type="http://schemas.openxmlformats.org/officeDocument/2006/relationships/image" Target="../media/image43.jpg"/><Relationship Id="rId5" Type="http://schemas.openxmlformats.org/officeDocument/2006/relationships/image" Target="../media/image40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1.jpg"/><Relationship Id="rId4" Type="http://schemas.openxmlformats.org/officeDocument/2006/relationships/image" Target="../media/image54.jpg"/><Relationship Id="rId5" Type="http://schemas.openxmlformats.org/officeDocument/2006/relationships/image" Target="../media/image46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4.png"/><Relationship Id="rId4" Type="http://schemas.openxmlformats.org/officeDocument/2006/relationships/image" Target="../media/image42.jpg"/><Relationship Id="rId5" Type="http://schemas.openxmlformats.org/officeDocument/2006/relationships/image" Target="../media/image52.jpg"/><Relationship Id="rId6" Type="http://schemas.openxmlformats.org/officeDocument/2006/relationships/image" Target="../media/image47.jpg"/><Relationship Id="rId7" Type="http://schemas.openxmlformats.org/officeDocument/2006/relationships/image" Target="../media/image48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2.jpg"/><Relationship Id="rId4" Type="http://schemas.openxmlformats.org/officeDocument/2006/relationships/image" Target="../media/image52.jpg"/><Relationship Id="rId5" Type="http://schemas.openxmlformats.org/officeDocument/2006/relationships/image" Target="../media/image47.jpg"/><Relationship Id="rId6" Type="http://schemas.openxmlformats.org/officeDocument/2006/relationships/image" Target="../media/image48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creativecommons.org/licenses/by-nc/4.0/legalcode" TargetMode="External"/><Relationship Id="rId4" Type="http://schemas.openxmlformats.org/officeDocument/2006/relationships/image" Target="../media/image1.png"/><Relationship Id="rId11" Type="http://schemas.openxmlformats.org/officeDocument/2006/relationships/hyperlink" Target="https://creativecommons.org/licenses/by-nc/4.0/" TargetMode="External"/><Relationship Id="rId10" Type="http://schemas.openxmlformats.org/officeDocument/2006/relationships/hyperlink" Target="https://creativecommons.org/licenses/by-nc/4.0/" TargetMode="External"/><Relationship Id="rId12" Type="http://schemas.openxmlformats.org/officeDocument/2006/relationships/hyperlink" Target="https://creativecommons.org/licenses/by-nc-sa/4.0/" TargetMode="External"/><Relationship Id="rId9" Type="http://schemas.openxmlformats.org/officeDocument/2006/relationships/hyperlink" Target="https://creativecommons.org/licenses/by-nc/4.0/" TargetMode="External"/><Relationship Id="rId5" Type="http://schemas.openxmlformats.org/officeDocument/2006/relationships/image" Target="../media/image63.jpg"/><Relationship Id="rId6" Type="http://schemas.openxmlformats.org/officeDocument/2006/relationships/image" Target="../media/image5.png"/><Relationship Id="rId7" Type="http://schemas.openxmlformats.org/officeDocument/2006/relationships/image" Target="../media/image14.png"/><Relationship Id="rId8" Type="http://schemas.openxmlformats.org/officeDocument/2006/relationships/image" Target="../media/image6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Relationship Id="rId4" Type="http://schemas.openxmlformats.org/officeDocument/2006/relationships/image" Target="../media/image2.jpg"/><Relationship Id="rId5" Type="http://schemas.openxmlformats.org/officeDocument/2006/relationships/image" Target="../media/image2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jpg"/><Relationship Id="rId4" Type="http://schemas.openxmlformats.org/officeDocument/2006/relationships/image" Target="../media/image9.jpg"/><Relationship Id="rId5" Type="http://schemas.openxmlformats.org/officeDocument/2006/relationships/image" Target="../media/image11.jpg"/><Relationship Id="rId6" Type="http://schemas.openxmlformats.org/officeDocument/2006/relationships/image" Target="../media/image1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Relationship Id="rId4" Type="http://schemas.openxmlformats.org/officeDocument/2006/relationships/image" Target="../media/image1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Relationship Id="rId4" Type="http://schemas.openxmlformats.org/officeDocument/2006/relationships/image" Target="../media/image1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"/>
          <p:cNvSpPr txBox="1"/>
          <p:nvPr>
            <p:ph type="ctrTitle"/>
          </p:nvPr>
        </p:nvSpPr>
        <p:spPr>
          <a:xfrm>
            <a:off x="906544" y="1288994"/>
            <a:ext cx="10378911" cy="31133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iw-IL">
                <a:solidFill>
                  <a:schemeClr val="dk1"/>
                </a:solidFill>
              </a:rPr>
              <a:t>סולמות מדידה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lang="iw-IL"/>
              <a:t>דוגמא…</a:t>
            </a:r>
            <a:endParaRPr b="0"/>
          </a:p>
        </p:txBody>
      </p:sp>
      <p:sp>
        <p:nvSpPr>
          <p:cNvPr id="159" name="Google Shape;159;p10"/>
          <p:cNvSpPr txBox="1"/>
          <p:nvPr/>
        </p:nvSpPr>
        <p:spPr>
          <a:xfrm>
            <a:off x="0" y="1690688"/>
            <a:ext cx="609599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משתנים אלה נמדדים כמשתני רווח, ללא אפס ממשי</a:t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0"/>
          <p:cNvSpPr/>
          <p:nvPr/>
        </p:nvSpPr>
        <p:spPr>
          <a:xfrm>
            <a:off x="468197" y="2366128"/>
            <a:ext cx="5627802" cy="4370928"/>
          </a:xfrm>
          <a:prstGeom prst="rect">
            <a:avLst/>
          </a:prstGeom>
          <a:solidFill>
            <a:srgbClr val="EBC1AF"/>
          </a:solidFill>
          <a:ln cap="flat" cmpd="sng" w="12700">
            <a:solidFill>
              <a:srgbClr val="4D717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0"/>
          <p:cNvSpPr/>
          <p:nvPr/>
        </p:nvSpPr>
        <p:spPr>
          <a:xfrm>
            <a:off x="6095998" y="2366128"/>
            <a:ext cx="5627802" cy="4370928"/>
          </a:xfrm>
          <a:prstGeom prst="rect">
            <a:avLst/>
          </a:prstGeom>
          <a:solidFill>
            <a:srgbClr val="D3D6DD"/>
          </a:solidFill>
          <a:ln cap="flat" cmpd="sng" w="12700">
            <a:solidFill>
              <a:srgbClr val="964B2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2" name="Google Shape;162;p10"/>
          <p:cNvCxnSpPr/>
          <p:nvPr/>
        </p:nvCxnSpPr>
        <p:spPr>
          <a:xfrm>
            <a:off x="1121790" y="2554665"/>
            <a:ext cx="10048973" cy="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  <p:sp>
        <p:nvSpPr>
          <p:cNvPr id="163" name="Google Shape;163;p10"/>
          <p:cNvSpPr txBox="1"/>
          <p:nvPr/>
        </p:nvSpPr>
        <p:spPr>
          <a:xfrm>
            <a:off x="10665644" y="2011986"/>
            <a:ext cx="6881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+ve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0"/>
          <p:cNvSpPr txBox="1"/>
          <p:nvPr/>
        </p:nvSpPr>
        <p:spPr>
          <a:xfrm>
            <a:off x="5751922" y="2027175"/>
            <a:ext cx="6881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0"/>
          <p:cNvSpPr txBox="1"/>
          <p:nvPr/>
        </p:nvSpPr>
        <p:spPr>
          <a:xfrm>
            <a:off x="939538" y="2011986"/>
            <a:ext cx="6881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-ve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Businessperson on a computer" id="166" name="Google Shape;166;p10"/>
          <p:cNvSpPr/>
          <p:nvPr/>
        </p:nvSpPr>
        <p:spPr>
          <a:xfrm>
            <a:off x="5200431" y="2702615"/>
            <a:ext cx="1791131" cy="1715594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descr="Clock hour hand at 12 and minute hand at ten" id="167" name="Google Shape;167;p10"/>
          <p:cNvSpPr/>
          <p:nvPr/>
        </p:nvSpPr>
        <p:spPr>
          <a:xfrm>
            <a:off x="5175329" y="4719835"/>
            <a:ext cx="1846084" cy="1715594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0"/>
          <p:cNvSpPr txBox="1"/>
          <p:nvPr/>
        </p:nvSpPr>
        <p:spPr>
          <a:xfrm>
            <a:off x="1627694" y="2990919"/>
            <a:ext cx="330880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רווח או הפסד של חברה יכול להיות חיובי או שלילי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0"/>
          <p:cNvSpPr txBox="1"/>
          <p:nvPr/>
        </p:nvSpPr>
        <p:spPr>
          <a:xfrm>
            <a:off x="7517877" y="5120325"/>
            <a:ext cx="330880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לזמן אין אפס ממשי שממנו מתחילים למדוד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lang="iw-IL"/>
              <a:t>הגדרה</a:t>
            </a:r>
            <a:endParaRPr b="0"/>
          </a:p>
        </p:txBody>
      </p:sp>
      <p:sp>
        <p:nvSpPr>
          <p:cNvPr id="175" name="Google Shape;175;p11"/>
          <p:cNvSpPr/>
          <p:nvPr/>
        </p:nvSpPr>
        <p:spPr>
          <a:xfrm>
            <a:off x="2709169" y="2668908"/>
            <a:ext cx="6773662" cy="2826306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EAC0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מנה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iw-IL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מקבל רק ערכים חיוביים ויש לו אפס ממשי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lang="iw-IL"/>
              <a:t>לדוגמא…</a:t>
            </a:r>
            <a:endParaRPr b="0"/>
          </a:p>
        </p:txBody>
      </p:sp>
      <p:sp>
        <p:nvSpPr>
          <p:cNvPr id="181" name="Google Shape;181;p12"/>
          <p:cNvSpPr txBox="1"/>
          <p:nvPr/>
        </p:nvSpPr>
        <p:spPr>
          <a:xfrm>
            <a:off x="95841" y="1690688"/>
            <a:ext cx="600015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משתנים אלה יכולים להימדד כמשתני מנה, יש להם אפס ממשי</a:t>
            </a:r>
            <a:endParaRPr b="1"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2"/>
          <p:cNvSpPr/>
          <p:nvPr/>
        </p:nvSpPr>
        <p:spPr>
          <a:xfrm>
            <a:off x="581317" y="2677212"/>
            <a:ext cx="11268175" cy="3967262"/>
          </a:xfrm>
          <a:prstGeom prst="rect">
            <a:avLst/>
          </a:prstGeom>
          <a:solidFill>
            <a:srgbClr val="D3D6DD"/>
          </a:solidFill>
          <a:ln cap="flat" cmpd="sng" w="12700">
            <a:solidFill>
              <a:srgbClr val="964B2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3" name="Google Shape;183;p12"/>
          <p:cNvGrpSpPr/>
          <p:nvPr/>
        </p:nvGrpSpPr>
        <p:grpSpPr>
          <a:xfrm>
            <a:off x="842641" y="3504261"/>
            <a:ext cx="10319216" cy="2437095"/>
            <a:chOff x="4441" y="703118"/>
            <a:chExt cx="10319216" cy="2437095"/>
          </a:xfrm>
        </p:grpSpPr>
        <p:sp>
          <p:nvSpPr>
            <p:cNvPr id="184" name="Google Shape;184;p12"/>
            <p:cNvSpPr/>
            <p:nvPr/>
          </p:nvSpPr>
          <p:spPr>
            <a:xfrm>
              <a:off x="143828" y="1093401"/>
              <a:ext cx="2136933" cy="2046812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12"/>
            <p:cNvSpPr/>
            <p:nvPr/>
          </p:nvSpPr>
          <p:spPr>
            <a:xfrm>
              <a:off x="4441" y="703118"/>
              <a:ext cx="2415705" cy="352453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12"/>
            <p:cNvSpPr txBox="1"/>
            <p:nvPr/>
          </p:nvSpPr>
          <p:spPr>
            <a:xfrm>
              <a:off x="4441" y="703118"/>
              <a:ext cx="2415705" cy="3524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lang="iw-IL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גיל הילד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12"/>
            <p:cNvSpPr/>
            <p:nvPr/>
          </p:nvSpPr>
          <p:spPr>
            <a:xfrm>
              <a:off x="4062802" y="1093401"/>
              <a:ext cx="2202495" cy="2046812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12"/>
            <p:cNvSpPr/>
            <p:nvPr/>
          </p:nvSpPr>
          <p:spPr>
            <a:xfrm>
              <a:off x="3956196" y="703118"/>
              <a:ext cx="2415705" cy="352453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12"/>
            <p:cNvSpPr txBox="1"/>
            <p:nvPr/>
          </p:nvSpPr>
          <p:spPr>
            <a:xfrm>
              <a:off x="3956196" y="703118"/>
              <a:ext cx="2415705" cy="3524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lang="iw-IL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גובה ההר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12"/>
            <p:cNvSpPr/>
            <p:nvPr/>
          </p:nvSpPr>
          <p:spPr>
            <a:xfrm>
              <a:off x="8036576" y="1093401"/>
              <a:ext cx="2158457" cy="2046812"/>
            </a:xfrm>
            <a:prstGeom prst="ellipse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12"/>
            <p:cNvSpPr/>
            <p:nvPr/>
          </p:nvSpPr>
          <p:spPr>
            <a:xfrm>
              <a:off x="7907952" y="703118"/>
              <a:ext cx="2415705" cy="352453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12"/>
            <p:cNvSpPr txBox="1"/>
            <p:nvPr/>
          </p:nvSpPr>
          <p:spPr>
            <a:xfrm>
              <a:off x="7907952" y="703118"/>
              <a:ext cx="2415705" cy="3524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lang="iw-IL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אורך החדר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93" name="Google Shape;193;p12"/>
          <p:cNvCxnSpPr/>
          <p:nvPr/>
        </p:nvCxnSpPr>
        <p:spPr>
          <a:xfrm>
            <a:off x="581317" y="2677212"/>
            <a:ext cx="11268175" cy="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94" name="Google Shape;194;p12"/>
          <p:cNvSpPr txBox="1"/>
          <p:nvPr/>
        </p:nvSpPr>
        <p:spPr>
          <a:xfrm>
            <a:off x="237239" y="2228695"/>
            <a:ext cx="6881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2"/>
          <p:cNvSpPr txBox="1"/>
          <p:nvPr/>
        </p:nvSpPr>
        <p:spPr>
          <a:xfrm>
            <a:off x="11009722" y="2183950"/>
            <a:ext cx="6881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+ve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3"/>
          <p:cNvSpPr txBox="1"/>
          <p:nvPr>
            <p:ph type="title"/>
          </p:nvPr>
        </p:nvSpPr>
        <p:spPr>
          <a:xfrm>
            <a:off x="838200" y="34627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iw-IL">
                <a:solidFill>
                  <a:schemeClr val="dk1"/>
                </a:solidFill>
              </a:rPr>
              <a:t>דוגמא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01" name="Google Shape;201;p13"/>
          <p:cNvSpPr txBox="1"/>
          <p:nvPr/>
        </p:nvSpPr>
        <p:spPr>
          <a:xfrm>
            <a:off x="150043" y="1853905"/>
            <a:ext cx="8626311" cy="9647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iw-I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טמפ' החדר במעלות צלזיוס – איזה סולם מדידה יהיה למשתנה זה, רווח או מנה?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speedometer&#10;&#10;Description automatically generated with medium confidence" id="202" name="Google Shape;20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51632" y="2818614"/>
            <a:ext cx="4213126" cy="3483645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203" name="Google Shape;203;p13"/>
          <p:cNvSpPr txBox="1"/>
          <p:nvPr/>
        </p:nvSpPr>
        <p:spPr>
          <a:xfrm>
            <a:off x="442963" y="3249694"/>
            <a:ext cx="5882327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הנתון הוא כמותי.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אין לו אפס ממשי, ניתן לקבל טמפ' חיובית או שלילית.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iw-IL"/>
              <a:t>שאלה…</a:t>
            </a:r>
            <a:endParaRPr/>
          </a:p>
        </p:txBody>
      </p:sp>
      <p:sp>
        <p:nvSpPr>
          <p:cNvPr id="209" name="Google Shape;209;p14"/>
          <p:cNvSpPr txBox="1"/>
          <p:nvPr/>
        </p:nvSpPr>
        <p:spPr>
          <a:xfrm>
            <a:off x="235670" y="1841055"/>
            <a:ext cx="7984503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המדענים מודדים את המרחק מכדור הארץ לכוכבים הקרובים. האם תמדוד משתנה זה כמשתנה רווח או כמשתנה מנה?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14"/>
          <p:cNvSpPr/>
          <p:nvPr/>
        </p:nvSpPr>
        <p:spPr>
          <a:xfrm>
            <a:off x="9147142" y="2807612"/>
            <a:ext cx="2743200" cy="3485724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38100">
            <a:solidFill>
              <a:srgbClr val="CE673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רווח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יש ערכים חיוביים ושליליים, לאפס אין משמעות.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מנה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לאפס יש משמעות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larm clock with solid fill" id="211" name="Google Shape;21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75942" y="5296289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atellite dish under a starry night sky" id="212" name="Google Shape;212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21031" y="3191752"/>
            <a:ext cx="5703216" cy="3531093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iw-IL"/>
              <a:t>תשובה…</a:t>
            </a:r>
            <a:endParaRPr/>
          </a:p>
        </p:txBody>
      </p:sp>
      <p:sp>
        <p:nvSpPr>
          <p:cNvPr id="218" name="Google Shape;218;p15"/>
          <p:cNvSpPr txBox="1"/>
          <p:nvPr/>
        </p:nvSpPr>
        <p:spPr>
          <a:xfrm>
            <a:off x="235670" y="1841055"/>
            <a:ext cx="7984503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המדענים מודדים את המרחק מכדור הארץ לכוכבים הקרובים. האם תמדוד משתנה זה כמשתנה רווח או כמשתנה מנה?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5"/>
          <p:cNvSpPr txBox="1"/>
          <p:nvPr/>
        </p:nvSpPr>
        <p:spPr>
          <a:xfrm>
            <a:off x="328976" y="3429000"/>
            <a:ext cx="70332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המרחק יהיה משתנה מנה כי יש לו אפס עם משמעות.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המרחק לא יכול להיות שלילי.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atellite dish under a starry night sky" id="220" name="Google Shape;22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21445" y="3147341"/>
            <a:ext cx="2332355" cy="2332355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lang="iw-IL" sz="4400"/>
              <a:t>הגדרה</a:t>
            </a:r>
            <a:endParaRPr b="0"/>
          </a:p>
        </p:txBody>
      </p:sp>
      <p:sp>
        <p:nvSpPr>
          <p:cNvPr id="226" name="Google Shape;226;p16"/>
          <p:cNvSpPr/>
          <p:nvPr/>
        </p:nvSpPr>
        <p:spPr>
          <a:xfrm>
            <a:off x="2709169" y="2518080"/>
            <a:ext cx="6773662" cy="2077164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EAC0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שמי (נומינאלי)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iw-IL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נתונים שלא ניתן למדוד או לסדר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lang="iw-IL" sz="4400"/>
              <a:t>הגדרה</a:t>
            </a:r>
            <a:endParaRPr b="0"/>
          </a:p>
        </p:txBody>
      </p:sp>
      <p:sp>
        <p:nvSpPr>
          <p:cNvPr id="232" name="Google Shape;232;p17"/>
          <p:cNvSpPr/>
          <p:nvPr/>
        </p:nvSpPr>
        <p:spPr>
          <a:xfrm>
            <a:off x="2709169" y="2621774"/>
            <a:ext cx="6773662" cy="2826306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EAC0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סדר (אורדינאלי)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iw-IL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נתונים שניתן לסדר, אבל לא למדוד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lang="iw-IL"/>
              <a:t>נדגים…</a:t>
            </a:r>
            <a:endParaRPr b="0"/>
          </a:p>
        </p:txBody>
      </p:sp>
      <p:sp>
        <p:nvSpPr>
          <p:cNvPr id="238" name="Google Shape;238;p18"/>
          <p:cNvSpPr txBox="1"/>
          <p:nvPr/>
        </p:nvSpPr>
        <p:spPr>
          <a:xfrm>
            <a:off x="0" y="1690688"/>
            <a:ext cx="609599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אלה משתנים שמיים (ללא סדר)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18"/>
          <p:cNvSpPr txBox="1"/>
          <p:nvPr/>
        </p:nvSpPr>
        <p:spPr>
          <a:xfrm>
            <a:off x="6191839" y="1690688"/>
            <a:ext cx="600015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אלה משתני סדר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0" name="Google Shape;240;p18"/>
          <p:cNvGrpSpPr/>
          <p:nvPr/>
        </p:nvGrpSpPr>
        <p:grpSpPr>
          <a:xfrm>
            <a:off x="312085" y="2280523"/>
            <a:ext cx="5021713" cy="4356972"/>
            <a:chOff x="71702" y="6977"/>
            <a:chExt cx="5021713" cy="4356972"/>
          </a:xfrm>
        </p:grpSpPr>
        <p:sp>
          <p:nvSpPr>
            <p:cNvPr id="241" name="Google Shape;241;p18"/>
            <p:cNvSpPr/>
            <p:nvPr/>
          </p:nvSpPr>
          <p:spPr>
            <a:xfrm>
              <a:off x="188532" y="334104"/>
              <a:ext cx="1791131" cy="1715594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18"/>
            <p:cNvSpPr/>
            <p:nvPr/>
          </p:nvSpPr>
          <p:spPr>
            <a:xfrm>
              <a:off x="71702" y="6977"/>
              <a:ext cx="2024792" cy="295418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18"/>
            <p:cNvSpPr txBox="1"/>
            <p:nvPr/>
          </p:nvSpPr>
          <p:spPr>
            <a:xfrm>
              <a:off x="71702" y="6977"/>
              <a:ext cx="2024792" cy="2954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525" lIns="49525" spcFirstLastPara="1" rIns="49525" wrap="square" tIns="495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None/>
              </a:pPr>
              <a:r>
                <a:rPr lang="iw-IL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צבע עיניים</a:t>
              </a:r>
              <a:endPara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18"/>
            <p:cNvSpPr/>
            <p:nvPr/>
          </p:nvSpPr>
          <p:spPr>
            <a:xfrm>
              <a:off x="3157977" y="334104"/>
              <a:ext cx="1846084" cy="1715594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18"/>
            <p:cNvSpPr/>
            <p:nvPr/>
          </p:nvSpPr>
          <p:spPr>
            <a:xfrm>
              <a:off x="3068623" y="6977"/>
              <a:ext cx="2024792" cy="295418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18"/>
            <p:cNvSpPr txBox="1"/>
            <p:nvPr/>
          </p:nvSpPr>
          <p:spPr>
            <a:xfrm>
              <a:off x="3068623" y="6977"/>
              <a:ext cx="2024792" cy="2954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525" lIns="49525" spcFirstLastPara="1" rIns="49525" wrap="square" tIns="495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None/>
              </a:pPr>
              <a:r>
                <a:rPr lang="iw-IL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מקצועות לימוד</a:t>
              </a:r>
              <a:endPara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18"/>
            <p:cNvSpPr/>
            <p:nvPr/>
          </p:nvSpPr>
          <p:spPr>
            <a:xfrm>
              <a:off x="179512" y="2648355"/>
              <a:ext cx="1809172" cy="1715594"/>
            </a:xfrm>
            <a:prstGeom prst="ellipse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18"/>
            <p:cNvSpPr/>
            <p:nvPr/>
          </p:nvSpPr>
          <p:spPr>
            <a:xfrm>
              <a:off x="71702" y="2321228"/>
              <a:ext cx="2024792" cy="295418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18"/>
            <p:cNvSpPr txBox="1"/>
            <p:nvPr/>
          </p:nvSpPr>
          <p:spPr>
            <a:xfrm>
              <a:off x="71702" y="2321228"/>
              <a:ext cx="2024792" cy="2954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525" lIns="49525" spcFirstLastPara="1" rIns="49525" wrap="square" tIns="495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None/>
              </a:pPr>
              <a:r>
                <a:rPr lang="iw-IL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תוספות פיצה</a:t>
              </a:r>
              <a:endPara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18"/>
            <p:cNvSpPr/>
            <p:nvPr/>
          </p:nvSpPr>
          <p:spPr>
            <a:xfrm>
              <a:off x="3200407" y="2648355"/>
              <a:ext cx="1761225" cy="1715594"/>
            </a:xfrm>
            <a:prstGeom prst="ellipse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18"/>
            <p:cNvSpPr/>
            <p:nvPr/>
          </p:nvSpPr>
          <p:spPr>
            <a:xfrm>
              <a:off x="3068623" y="2321228"/>
              <a:ext cx="2024792" cy="295418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18"/>
            <p:cNvSpPr txBox="1"/>
            <p:nvPr/>
          </p:nvSpPr>
          <p:spPr>
            <a:xfrm>
              <a:off x="3068623" y="2321228"/>
              <a:ext cx="2024792" cy="2954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525" lIns="49525" spcFirstLastPara="1" rIns="49525" wrap="square" tIns="495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None/>
              </a:pPr>
              <a:r>
                <a:rPr lang="iw-IL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גידולים בחווה</a:t>
              </a:r>
              <a:endPara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3" name="Google Shape;253;p18"/>
          <p:cNvGrpSpPr/>
          <p:nvPr/>
        </p:nvGrpSpPr>
        <p:grpSpPr>
          <a:xfrm>
            <a:off x="6408085" y="2280523"/>
            <a:ext cx="5021713" cy="4363950"/>
            <a:chOff x="71702" y="6977"/>
            <a:chExt cx="5021713" cy="4363950"/>
          </a:xfrm>
        </p:grpSpPr>
        <p:sp>
          <p:nvSpPr>
            <p:cNvPr id="254" name="Google Shape;254;p18"/>
            <p:cNvSpPr/>
            <p:nvPr/>
          </p:nvSpPr>
          <p:spPr>
            <a:xfrm>
              <a:off x="188532" y="334104"/>
              <a:ext cx="1791131" cy="1715594"/>
            </a:xfrm>
            <a:prstGeom prst="ellipse">
              <a:avLst/>
            </a:pr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18"/>
            <p:cNvSpPr/>
            <p:nvPr/>
          </p:nvSpPr>
          <p:spPr>
            <a:xfrm>
              <a:off x="71702" y="6977"/>
              <a:ext cx="2024792" cy="295418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18"/>
            <p:cNvSpPr txBox="1"/>
            <p:nvPr/>
          </p:nvSpPr>
          <p:spPr>
            <a:xfrm>
              <a:off x="71702" y="6977"/>
              <a:ext cx="2024792" cy="2954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None/>
              </a:pPr>
              <a:r>
                <a:rPr lang="iw-IL"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חודשי השנה</a:t>
              </a:r>
              <a:endParaRPr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18"/>
            <p:cNvSpPr/>
            <p:nvPr/>
          </p:nvSpPr>
          <p:spPr>
            <a:xfrm>
              <a:off x="3157977" y="334104"/>
              <a:ext cx="1846084" cy="1715594"/>
            </a:xfrm>
            <a:prstGeom prst="ellipse">
              <a:avLst/>
            </a:pr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18"/>
            <p:cNvSpPr/>
            <p:nvPr/>
          </p:nvSpPr>
          <p:spPr>
            <a:xfrm>
              <a:off x="3068623" y="6977"/>
              <a:ext cx="2024792" cy="295418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18"/>
            <p:cNvSpPr txBox="1"/>
            <p:nvPr/>
          </p:nvSpPr>
          <p:spPr>
            <a:xfrm>
              <a:off x="3068623" y="6977"/>
              <a:ext cx="2024792" cy="2954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None/>
              </a:pPr>
              <a:r>
                <a:rPr lang="iw-IL"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מידות הבגדים</a:t>
              </a:r>
              <a:endParaRPr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18"/>
            <p:cNvSpPr/>
            <p:nvPr/>
          </p:nvSpPr>
          <p:spPr>
            <a:xfrm>
              <a:off x="179512" y="2648355"/>
              <a:ext cx="1809172" cy="1715594"/>
            </a:xfrm>
            <a:prstGeom prst="ellipse">
              <a:avLst/>
            </a:pr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18"/>
            <p:cNvSpPr/>
            <p:nvPr/>
          </p:nvSpPr>
          <p:spPr>
            <a:xfrm>
              <a:off x="71702" y="2321228"/>
              <a:ext cx="2024792" cy="295418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18"/>
            <p:cNvSpPr txBox="1"/>
            <p:nvPr/>
          </p:nvSpPr>
          <p:spPr>
            <a:xfrm>
              <a:off x="71702" y="2321228"/>
              <a:ext cx="2024792" cy="2954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None/>
              </a:pPr>
              <a:r>
                <a:rPr lang="iw-IL"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5 השירים הראשונים במצעד השירים</a:t>
              </a:r>
              <a:endParaRPr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18"/>
            <p:cNvSpPr/>
            <p:nvPr/>
          </p:nvSpPr>
          <p:spPr>
            <a:xfrm>
              <a:off x="3187063" y="2655333"/>
              <a:ext cx="1830351" cy="1715594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rgbClr val="D8D8D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18"/>
            <p:cNvSpPr/>
            <p:nvPr/>
          </p:nvSpPr>
          <p:spPr>
            <a:xfrm>
              <a:off x="3068623" y="2321228"/>
              <a:ext cx="2024792" cy="295418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18"/>
            <p:cNvSpPr txBox="1"/>
            <p:nvPr/>
          </p:nvSpPr>
          <p:spPr>
            <a:xfrm>
              <a:off x="3068623" y="2321228"/>
              <a:ext cx="2024792" cy="2954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None/>
              </a:pPr>
              <a:r>
                <a:rPr lang="iw-IL"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משוב בסקר</a:t>
              </a:r>
              <a:endParaRPr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66" name="Google Shape;266;p18"/>
          <p:cNvCxnSpPr/>
          <p:nvPr/>
        </p:nvCxnSpPr>
        <p:spPr>
          <a:xfrm>
            <a:off x="6096000" y="1690688"/>
            <a:ext cx="0" cy="5167312"/>
          </a:xfrm>
          <a:prstGeom prst="straightConnector1">
            <a:avLst/>
          </a:prstGeom>
          <a:noFill/>
          <a:ln cap="flat" cmpd="sng" w="38100">
            <a:solidFill>
              <a:srgbClr val="6C587C"/>
            </a:solidFill>
            <a:prstDash val="dash"/>
            <a:miter lim="800000"/>
            <a:headEnd len="sm" w="sm" type="none"/>
            <a:tailEnd len="sm" w="sm" type="none"/>
          </a:ln>
        </p:spPr>
      </p:cxnSp>
      <p:grpSp>
        <p:nvGrpSpPr>
          <p:cNvPr id="267" name="Google Shape;267;p18"/>
          <p:cNvGrpSpPr/>
          <p:nvPr/>
        </p:nvGrpSpPr>
        <p:grpSpPr>
          <a:xfrm>
            <a:off x="9527262" y="5469983"/>
            <a:ext cx="1826538" cy="600074"/>
            <a:chOff x="5638800" y="2971800"/>
            <a:chExt cx="2605050" cy="914400"/>
          </a:xfrm>
        </p:grpSpPr>
        <p:pic>
          <p:nvPicPr>
            <p:cNvPr descr="Smiling face outline with solid fill" id="268" name="Google Shape;268;p18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5638800" y="2971800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ad face outline with solid fill" id="269" name="Google Shape;269;p18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7329450" y="2971800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descr="Neutral face outline with solid fill" id="270" name="Google Shape;270;p18"/>
            <p:cNvSpPr/>
            <p:nvPr/>
          </p:nvSpPr>
          <p:spPr>
            <a:xfrm>
              <a:off x="6817500" y="3571875"/>
              <a:ext cx="247650" cy="38100"/>
            </a:xfrm>
            <a:custGeom>
              <a:rect b="b" l="l" r="r" t="t"/>
              <a:pathLst>
                <a:path extrusionOk="0" h="38100" w="247650">
                  <a:moveTo>
                    <a:pt x="228600" y="0"/>
                  </a:moveTo>
                  <a:lnTo>
                    <a:pt x="19050" y="0"/>
                  </a:lnTo>
                  <a:cubicBezTo>
                    <a:pt x="8573" y="0"/>
                    <a:pt x="0" y="8573"/>
                    <a:pt x="0" y="19050"/>
                  </a:cubicBezTo>
                  <a:cubicBezTo>
                    <a:pt x="0" y="29527"/>
                    <a:pt x="8573" y="38100"/>
                    <a:pt x="19050" y="38100"/>
                  </a:cubicBezTo>
                  <a:lnTo>
                    <a:pt x="228600" y="38100"/>
                  </a:lnTo>
                  <a:cubicBezTo>
                    <a:pt x="239077" y="38100"/>
                    <a:pt x="247650" y="29527"/>
                    <a:pt x="247650" y="19050"/>
                  </a:cubicBezTo>
                  <a:cubicBezTo>
                    <a:pt x="247650" y="8573"/>
                    <a:pt x="239077" y="0"/>
                    <a:pt x="228600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descr="Neutral face outline with solid fill" id="271" name="Google Shape;271;p18"/>
            <p:cNvGrpSpPr/>
            <p:nvPr/>
          </p:nvGrpSpPr>
          <p:grpSpPr>
            <a:xfrm>
              <a:off x="6731775" y="3340417"/>
              <a:ext cx="419100" cy="114300"/>
              <a:chOff x="6731775" y="3340417"/>
              <a:chExt cx="419100" cy="114300"/>
            </a:xfrm>
          </p:grpSpPr>
          <p:sp>
            <p:nvSpPr>
              <p:cNvPr descr="Neutral face outline with solid fill" id="272" name="Google Shape;272;p18"/>
              <p:cNvSpPr/>
              <p:nvPr/>
            </p:nvSpPr>
            <p:spPr>
              <a:xfrm>
                <a:off x="6731775" y="3340417"/>
                <a:ext cx="114300" cy="114300"/>
              </a:xfrm>
              <a:custGeom>
                <a:rect b="b" l="l" r="r" t="t"/>
                <a:pathLst>
                  <a:path extrusionOk="0" h="114300" w="114300">
                    <a:moveTo>
                      <a:pt x="114300" y="57150"/>
                    </a:moveTo>
                    <a:cubicBezTo>
                      <a:pt x="114300" y="88713"/>
                      <a:pt x="88713" y="114300"/>
                      <a:pt x="57150" y="114300"/>
                    </a:cubicBezTo>
                    <a:cubicBezTo>
                      <a:pt x="25587" y="114300"/>
                      <a:pt x="0" y="88713"/>
                      <a:pt x="0" y="57150"/>
                    </a:cubicBezTo>
                    <a:cubicBezTo>
                      <a:pt x="0" y="25587"/>
                      <a:pt x="25587" y="0"/>
                      <a:pt x="57150" y="0"/>
                    </a:cubicBezTo>
                    <a:cubicBezTo>
                      <a:pt x="88713" y="0"/>
                      <a:pt x="114300" y="25587"/>
                      <a:pt x="114300" y="5715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descr="Neutral face outline with solid fill" id="273" name="Google Shape;273;p18"/>
              <p:cNvSpPr/>
              <p:nvPr/>
            </p:nvSpPr>
            <p:spPr>
              <a:xfrm>
                <a:off x="7036575" y="3340417"/>
                <a:ext cx="114300" cy="114300"/>
              </a:xfrm>
              <a:custGeom>
                <a:rect b="b" l="l" r="r" t="t"/>
                <a:pathLst>
                  <a:path extrusionOk="0" h="114300" w="114300">
                    <a:moveTo>
                      <a:pt x="114300" y="57150"/>
                    </a:moveTo>
                    <a:cubicBezTo>
                      <a:pt x="114300" y="88713"/>
                      <a:pt x="88713" y="114300"/>
                      <a:pt x="57150" y="114300"/>
                    </a:cubicBezTo>
                    <a:cubicBezTo>
                      <a:pt x="25587" y="114300"/>
                      <a:pt x="0" y="88713"/>
                      <a:pt x="0" y="57150"/>
                    </a:cubicBezTo>
                    <a:cubicBezTo>
                      <a:pt x="0" y="25587"/>
                      <a:pt x="25587" y="0"/>
                      <a:pt x="57150" y="0"/>
                    </a:cubicBezTo>
                    <a:cubicBezTo>
                      <a:pt x="88713" y="0"/>
                      <a:pt x="114300" y="25587"/>
                      <a:pt x="114300" y="5715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descr="Neutral face outline with solid fill" id="274" name="Google Shape;274;p18"/>
            <p:cNvSpPr/>
            <p:nvPr/>
          </p:nvSpPr>
          <p:spPr>
            <a:xfrm>
              <a:off x="6579375" y="3067050"/>
              <a:ext cx="723900" cy="723900"/>
            </a:xfrm>
            <a:custGeom>
              <a:rect b="b" l="l" r="r" t="t"/>
              <a:pathLst>
                <a:path extrusionOk="0" h="723900" w="723900">
                  <a:moveTo>
                    <a:pt x="361950" y="38100"/>
                  </a:moveTo>
                  <a:cubicBezTo>
                    <a:pt x="540068" y="38100"/>
                    <a:pt x="685800" y="183833"/>
                    <a:pt x="685800" y="361950"/>
                  </a:cubicBezTo>
                  <a:cubicBezTo>
                    <a:pt x="685800" y="540068"/>
                    <a:pt x="540068" y="685800"/>
                    <a:pt x="361950" y="685800"/>
                  </a:cubicBezTo>
                  <a:cubicBezTo>
                    <a:pt x="183833" y="685800"/>
                    <a:pt x="38100" y="540068"/>
                    <a:pt x="38100" y="361950"/>
                  </a:cubicBezTo>
                  <a:cubicBezTo>
                    <a:pt x="38100" y="183833"/>
                    <a:pt x="183833" y="38100"/>
                    <a:pt x="361950" y="38100"/>
                  </a:cubicBezTo>
                  <a:moveTo>
                    <a:pt x="361950" y="0"/>
                  </a:moveTo>
                  <a:cubicBezTo>
                    <a:pt x="161925" y="0"/>
                    <a:pt x="0" y="161925"/>
                    <a:pt x="0" y="361950"/>
                  </a:cubicBezTo>
                  <a:cubicBezTo>
                    <a:pt x="0" y="561975"/>
                    <a:pt x="161925" y="723900"/>
                    <a:pt x="361950" y="723900"/>
                  </a:cubicBezTo>
                  <a:cubicBezTo>
                    <a:pt x="561975" y="723900"/>
                    <a:pt x="723900" y="561975"/>
                    <a:pt x="723900" y="361950"/>
                  </a:cubicBezTo>
                  <a:cubicBezTo>
                    <a:pt x="723900" y="161925"/>
                    <a:pt x="561975" y="0"/>
                    <a:pt x="361950" y="0"/>
                  </a:cubicBezTo>
                  <a:lnTo>
                    <a:pt x="36195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iw-IL">
                <a:solidFill>
                  <a:schemeClr val="dk1"/>
                </a:solidFill>
              </a:rPr>
              <a:t>דוגמא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80" name="Google Shape;280;p19"/>
          <p:cNvSpPr txBox="1"/>
          <p:nvPr/>
        </p:nvSpPr>
        <p:spPr>
          <a:xfrm>
            <a:off x="150059" y="1823221"/>
            <a:ext cx="11891882" cy="12003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iw-I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במסעדה נמצא את הנתונים האיכותניים הבאים. קבע האם הנתון שמי או סדר.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1" name="Google Shape;281;p19"/>
          <p:cNvGrpSpPr/>
          <p:nvPr/>
        </p:nvGrpSpPr>
        <p:grpSpPr>
          <a:xfrm>
            <a:off x="2482140" y="2561211"/>
            <a:ext cx="6544690" cy="4294953"/>
            <a:chOff x="903728" y="1834"/>
            <a:chExt cx="6544690" cy="4294953"/>
          </a:xfrm>
        </p:grpSpPr>
        <p:sp>
          <p:nvSpPr>
            <p:cNvPr id="282" name="Google Shape;282;p19"/>
            <p:cNvSpPr/>
            <p:nvPr/>
          </p:nvSpPr>
          <p:spPr>
            <a:xfrm>
              <a:off x="903728" y="1834"/>
              <a:ext cx="2045215" cy="1636172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19"/>
            <p:cNvSpPr/>
            <p:nvPr/>
          </p:nvSpPr>
          <p:spPr>
            <a:xfrm>
              <a:off x="1087797" y="1474390"/>
              <a:ext cx="1820242" cy="572660"/>
            </a:xfrm>
            <a:prstGeom prst="wedgeRectCallout">
              <a:avLst>
                <a:gd fmla="val 20250" name="adj1"/>
                <a:gd fmla="val -60700" name="adj2"/>
              </a:avLst>
            </a:prstGeom>
            <a:solidFill>
              <a:schemeClr val="lt1"/>
            </a:solidFill>
            <a:ln cap="flat" cmpd="sng" w="12700">
              <a:solidFill>
                <a:srgbClr val="6C587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19"/>
            <p:cNvSpPr txBox="1"/>
            <p:nvPr/>
          </p:nvSpPr>
          <p:spPr>
            <a:xfrm>
              <a:off x="1087797" y="1474390"/>
              <a:ext cx="1820242" cy="5726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150" lIns="57150" spcFirstLastPara="1" rIns="57150" wrap="square" tIns="5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rPr b="0" i="0" lang="iw-IL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ימי האספקה</a:t>
              </a:r>
              <a:endPara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19"/>
            <p:cNvSpPr/>
            <p:nvPr/>
          </p:nvSpPr>
          <p:spPr>
            <a:xfrm>
              <a:off x="3153466" y="1834"/>
              <a:ext cx="2045215" cy="1636172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19"/>
            <p:cNvSpPr/>
            <p:nvPr/>
          </p:nvSpPr>
          <p:spPr>
            <a:xfrm>
              <a:off x="3337535" y="1474390"/>
              <a:ext cx="1820242" cy="572660"/>
            </a:xfrm>
            <a:prstGeom prst="wedgeRectCallout">
              <a:avLst>
                <a:gd fmla="val 20250" name="adj1"/>
                <a:gd fmla="val -60700" name="adj2"/>
              </a:avLst>
            </a:prstGeom>
            <a:solidFill>
              <a:schemeClr val="lt1"/>
            </a:solidFill>
            <a:ln cap="flat" cmpd="sng" w="12700">
              <a:solidFill>
                <a:srgbClr val="6C587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19"/>
            <p:cNvSpPr txBox="1"/>
            <p:nvPr/>
          </p:nvSpPr>
          <p:spPr>
            <a:xfrm>
              <a:off x="3337535" y="1474390"/>
              <a:ext cx="1820242" cy="5726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150" lIns="57150" spcFirstLastPara="1" rIns="57150" wrap="square" tIns="5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rPr b="0" i="0" lang="iw-IL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תגובות הלקוח (טקסט חופשי)</a:t>
              </a:r>
              <a:endPara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19"/>
            <p:cNvSpPr/>
            <p:nvPr/>
          </p:nvSpPr>
          <p:spPr>
            <a:xfrm>
              <a:off x="5403203" y="1834"/>
              <a:ext cx="2045215" cy="1636172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19"/>
            <p:cNvSpPr/>
            <p:nvPr/>
          </p:nvSpPr>
          <p:spPr>
            <a:xfrm>
              <a:off x="5587272" y="1474390"/>
              <a:ext cx="1820242" cy="572660"/>
            </a:xfrm>
            <a:prstGeom prst="wedgeRectCallout">
              <a:avLst>
                <a:gd fmla="val 20250" name="adj1"/>
                <a:gd fmla="val -60700" name="adj2"/>
              </a:avLst>
            </a:prstGeom>
            <a:solidFill>
              <a:schemeClr val="lt1"/>
            </a:solidFill>
            <a:ln cap="flat" cmpd="sng" w="12700">
              <a:solidFill>
                <a:srgbClr val="6C587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19"/>
            <p:cNvSpPr txBox="1"/>
            <p:nvPr/>
          </p:nvSpPr>
          <p:spPr>
            <a:xfrm>
              <a:off x="5587272" y="1474390"/>
              <a:ext cx="1820242" cy="5726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150" lIns="57150" spcFirstLastPara="1" rIns="57150" wrap="square" tIns="5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rPr b="0" i="0" lang="iw-IL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שמות העובדים לפי סדר א/ב</a:t>
              </a:r>
              <a:endPara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19"/>
            <p:cNvSpPr/>
            <p:nvPr/>
          </p:nvSpPr>
          <p:spPr>
            <a:xfrm>
              <a:off x="903728" y="2251572"/>
              <a:ext cx="2045215" cy="1636172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19"/>
            <p:cNvSpPr/>
            <p:nvPr/>
          </p:nvSpPr>
          <p:spPr>
            <a:xfrm>
              <a:off x="1087797" y="3724127"/>
              <a:ext cx="1820242" cy="572660"/>
            </a:xfrm>
            <a:prstGeom prst="wedgeRectCallout">
              <a:avLst>
                <a:gd fmla="val 20250" name="adj1"/>
                <a:gd fmla="val -60700" name="adj2"/>
              </a:avLst>
            </a:prstGeom>
            <a:solidFill>
              <a:schemeClr val="lt1"/>
            </a:solidFill>
            <a:ln cap="flat" cmpd="sng" w="12700">
              <a:solidFill>
                <a:srgbClr val="6C587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19"/>
            <p:cNvSpPr txBox="1"/>
            <p:nvPr/>
          </p:nvSpPr>
          <p:spPr>
            <a:xfrm>
              <a:off x="1087797" y="3724127"/>
              <a:ext cx="1820242" cy="5726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150" lIns="57150" spcFirstLastPara="1" rIns="57150" wrap="square" tIns="5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rPr b="0" i="0" lang="iw-IL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מוסיקה מתנגנת במסעדה בסדר אקראי</a:t>
              </a:r>
              <a:endPara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19"/>
            <p:cNvSpPr/>
            <p:nvPr/>
          </p:nvSpPr>
          <p:spPr>
            <a:xfrm>
              <a:off x="3153466" y="2251572"/>
              <a:ext cx="2045215" cy="1636172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19"/>
            <p:cNvSpPr/>
            <p:nvPr/>
          </p:nvSpPr>
          <p:spPr>
            <a:xfrm>
              <a:off x="3337535" y="3724127"/>
              <a:ext cx="1820242" cy="572660"/>
            </a:xfrm>
            <a:prstGeom prst="wedgeRectCallout">
              <a:avLst>
                <a:gd fmla="val 20250" name="adj1"/>
                <a:gd fmla="val -60700" name="adj2"/>
              </a:avLst>
            </a:prstGeom>
            <a:solidFill>
              <a:schemeClr val="lt1"/>
            </a:solidFill>
            <a:ln cap="flat" cmpd="sng" w="12700">
              <a:solidFill>
                <a:srgbClr val="6C587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19"/>
            <p:cNvSpPr txBox="1"/>
            <p:nvPr/>
          </p:nvSpPr>
          <p:spPr>
            <a:xfrm>
              <a:off x="3337535" y="3724127"/>
              <a:ext cx="1820242" cy="5726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150" lIns="57150" spcFirstLastPara="1" rIns="57150" wrap="square" tIns="5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rPr b="0" i="0" lang="iw-IL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משמרות הצוות (בוקר, צהרים, ערב)</a:t>
              </a:r>
              <a:endPara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19"/>
            <p:cNvSpPr/>
            <p:nvPr/>
          </p:nvSpPr>
          <p:spPr>
            <a:xfrm>
              <a:off x="5403203" y="2251572"/>
              <a:ext cx="2045215" cy="1636172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19"/>
            <p:cNvSpPr/>
            <p:nvPr/>
          </p:nvSpPr>
          <p:spPr>
            <a:xfrm>
              <a:off x="5587272" y="3724127"/>
              <a:ext cx="1820242" cy="572660"/>
            </a:xfrm>
            <a:prstGeom prst="wedgeRectCallout">
              <a:avLst>
                <a:gd fmla="val 20250" name="adj1"/>
                <a:gd fmla="val -60700" name="adj2"/>
              </a:avLst>
            </a:prstGeom>
            <a:solidFill>
              <a:schemeClr val="lt1"/>
            </a:solidFill>
            <a:ln cap="flat" cmpd="sng" w="12700">
              <a:solidFill>
                <a:srgbClr val="6C587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19"/>
            <p:cNvSpPr txBox="1"/>
            <p:nvPr/>
          </p:nvSpPr>
          <p:spPr>
            <a:xfrm>
              <a:off x="5587272" y="3724127"/>
              <a:ext cx="1820242" cy="5726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150" lIns="57150" spcFirstLastPara="1" rIns="57150" wrap="square" tIns="5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rPr b="0" i="0" lang="iw-IL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תיאור המנות בתפריט</a:t>
              </a:r>
              <a:endPara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0" name="Google Shape;300;p19"/>
          <p:cNvSpPr/>
          <p:nvPr/>
        </p:nvSpPr>
        <p:spPr>
          <a:xfrm>
            <a:off x="6568751" y="492945"/>
            <a:ext cx="5388445" cy="1069921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 cap="flat" cmpd="sng" w="38100">
            <a:solidFill>
              <a:srgbClr val="CE673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שמי </a:t>
            </a:r>
            <a:r>
              <a:rPr lang="iw-I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לא ניתן למדוד או לסדר את הנתונים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iw-I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סדר </a:t>
            </a:r>
            <a:r>
              <a:rPr lang="iw-I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ניתן לסדר את הנתונים, אבל לא למדוד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iw-IL">
                <a:solidFill>
                  <a:schemeClr val="dk1"/>
                </a:solidFill>
              </a:rPr>
              <a:t>מה נלמד?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4" name="Google Shape;64;p2"/>
          <p:cNvSpPr txBox="1"/>
          <p:nvPr>
            <p:ph idx="4294967295" type="body"/>
          </p:nvPr>
        </p:nvSpPr>
        <p:spPr>
          <a:xfrm>
            <a:off x="838200" y="1955949"/>
            <a:ext cx="1073467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0" i="0" lang="iw-IL"/>
              <a:t>נלמד על סולמות מדידה כדי להבין:,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0" i="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w-IL"/>
              <a:t>מהו משתנה רווח ומשתנה מנה לנתונים כמותיים</a:t>
            </a:r>
            <a:endParaRPr b="1" i="0"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i="0" lang="iw-IL"/>
              <a:t>מהו משתנה שמי ומשתנה סדר לנתונים איכותניים</a:t>
            </a:r>
            <a:endParaRPr b="0" i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iw-IL">
                <a:solidFill>
                  <a:schemeClr val="dk1"/>
                </a:solidFill>
              </a:rPr>
              <a:t>דוגמא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06" name="Google Shape;306;p20"/>
          <p:cNvSpPr txBox="1"/>
          <p:nvPr/>
        </p:nvSpPr>
        <p:spPr>
          <a:xfrm>
            <a:off x="-1" y="1774039"/>
            <a:ext cx="9690755" cy="12003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iw-I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אלה משתני סדר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7" name="Google Shape;307;p20"/>
          <p:cNvGrpSpPr/>
          <p:nvPr/>
        </p:nvGrpSpPr>
        <p:grpSpPr>
          <a:xfrm>
            <a:off x="1546284" y="2742993"/>
            <a:ext cx="8465269" cy="2645396"/>
            <a:chOff x="0" y="368764"/>
            <a:chExt cx="8465269" cy="2645396"/>
          </a:xfrm>
        </p:grpSpPr>
        <p:sp>
          <p:nvSpPr>
            <p:cNvPr id="308" name="Google Shape;308;p20"/>
            <p:cNvSpPr/>
            <p:nvPr/>
          </p:nvSpPr>
          <p:spPr>
            <a:xfrm>
              <a:off x="0" y="368764"/>
              <a:ext cx="2645396" cy="2116317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20"/>
            <p:cNvSpPr/>
            <p:nvPr/>
          </p:nvSpPr>
          <p:spPr>
            <a:xfrm>
              <a:off x="238085" y="2273449"/>
              <a:ext cx="2354403" cy="740711"/>
            </a:xfrm>
            <a:prstGeom prst="wedgeRectCallout">
              <a:avLst>
                <a:gd fmla="val 20250" name="adj1"/>
                <a:gd fmla="val -60700" name="adj2"/>
              </a:avLst>
            </a:prstGeom>
            <a:solidFill>
              <a:schemeClr val="lt1"/>
            </a:solidFill>
            <a:ln cap="flat" cmpd="sng" w="12700">
              <a:solidFill>
                <a:srgbClr val="38404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20"/>
            <p:cNvSpPr txBox="1"/>
            <p:nvPr/>
          </p:nvSpPr>
          <p:spPr>
            <a:xfrm>
              <a:off x="238085" y="2273449"/>
              <a:ext cx="2354403" cy="7407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0000" lIns="80000" spcFirstLastPara="1" rIns="80000" wrap="square" tIns="80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Calibri"/>
                <a:buNone/>
              </a:pPr>
              <a:r>
                <a:rPr b="0" i="0" lang="iw-IL" sz="2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ימי האספקה</a:t>
              </a:r>
              <a:endPara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20"/>
            <p:cNvSpPr/>
            <p:nvPr/>
          </p:nvSpPr>
          <p:spPr>
            <a:xfrm>
              <a:off x="2909936" y="368764"/>
              <a:ext cx="2645396" cy="2116317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20"/>
            <p:cNvSpPr/>
            <p:nvPr/>
          </p:nvSpPr>
          <p:spPr>
            <a:xfrm>
              <a:off x="3148022" y="2273449"/>
              <a:ext cx="2354403" cy="740711"/>
            </a:xfrm>
            <a:prstGeom prst="wedgeRectCallout">
              <a:avLst>
                <a:gd fmla="val 20250" name="adj1"/>
                <a:gd fmla="val -60700" name="adj2"/>
              </a:avLst>
            </a:prstGeom>
            <a:solidFill>
              <a:schemeClr val="lt1"/>
            </a:solidFill>
            <a:ln cap="flat" cmpd="sng" w="12700">
              <a:solidFill>
                <a:srgbClr val="38404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20"/>
            <p:cNvSpPr txBox="1"/>
            <p:nvPr/>
          </p:nvSpPr>
          <p:spPr>
            <a:xfrm>
              <a:off x="3148022" y="2273449"/>
              <a:ext cx="2354403" cy="7407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0000" lIns="80000" spcFirstLastPara="1" rIns="80000" wrap="square" tIns="80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Calibri"/>
                <a:buNone/>
              </a:pPr>
              <a:r>
                <a:rPr b="0" i="0" lang="iw-IL" sz="2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שמות העובדים לפי סדר א/ב</a:t>
              </a:r>
              <a:endPara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20"/>
            <p:cNvSpPr/>
            <p:nvPr/>
          </p:nvSpPr>
          <p:spPr>
            <a:xfrm>
              <a:off x="5819873" y="368764"/>
              <a:ext cx="2645396" cy="2116317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20"/>
            <p:cNvSpPr/>
            <p:nvPr/>
          </p:nvSpPr>
          <p:spPr>
            <a:xfrm>
              <a:off x="6057958" y="2273449"/>
              <a:ext cx="2354403" cy="740711"/>
            </a:xfrm>
            <a:prstGeom prst="wedgeRectCallout">
              <a:avLst>
                <a:gd fmla="val 20250" name="adj1"/>
                <a:gd fmla="val -60700" name="adj2"/>
              </a:avLst>
            </a:prstGeom>
            <a:solidFill>
              <a:schemeClr val="lt1"/>
            </a:solidFill>
            <a:ln cap="flat" cmpd="sng" w="12700">
              <a:solidFill>
                <a:srgbClr val="38404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20"/>
            <p:cNvSpPr txBox="1"/>
            <p:nvPr/>
          </p:nvSpPr>
          <p:spPr>
            <a:xfrm>
              <a:off x="6057958" y="2273449"/>
              <a:ext cx="2354403" cy="7407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0000" lIns="80000" spcFirstLastPara="1" rIns="80000" wrap="square" tIns="80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Calibri"/>
                <a:buNone/>
              </a:pPr>
              <a:r>
                <a:rPr b="0" i="0" lang="iw-IL" sz="2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משמרות הצוות (בוקר, צהרים, ערב)</a:t>
              </a:r>
              <a:endPara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7" name="Google Shape;317;p20"/>
          <p:cNvSpPr txBox="1"/>
          <p:nvPr/>
        </p:nvSpPr>
        <p:spPr>
          <a:xfrm>
            <a:off x="208352" y="6092765"/>
            <a:ext cx="733405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לכל סוגי הנתונים האלה יש מילים שניתן לסדר.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iw-IL">
                <a:solidFill>
                  <a:schemeClr val="dk1"/>
                </a:solidFill>
              </a:rPr>
              <a:t>דוגמא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23" name="Google Shape;323;p21"/>
          <p:cNvSpPr txBox="1"/>
          <p:nvPr/>
        </p:nvSpPr>
        <p:spPr>
          <a:xfrm>
            <a:off x="-1" y="1774039"/>
            <a:ext cx="9690755" cy="12003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iw-I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אלה משתנים שמיים: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4" name="Google Shape;324;p21"/>
          <p:cNvGrpSpPr/>
          <p:nvPr/>
        </p:nvGrpSpPr>
        <p:grpSpPr>
          <a:xfrm>
            <a:off x="2078129" y="2692830"/>
            <a:ext cx="8465269" cy="2645396"/>
            <a:chOff x="0" y="204444"/>
            <a:chExt cx="8465269" cy="2645396"/>
          </a:xfrm>
        </p:grpSpPr>
        <p:sp>
          <p:nvSpPr>
            <p:cNvPr id="325" name="Google Shape;325;p21"/>
            <p:cNvSpPr/>
            <p:nvPr/>
          </p:nvSpPr>
          <p:spPr>
            <a:xfrm>
              <a:off x="0" y="204444"/>
              <a:ext cx="2645396" cy="2116317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21"/>
            <p:cNvSpPr/>
            <p:nvPr/>
          </p:nvSpPr>
          <p:spPr>
            <a:xfrm>
              <a:off x="238085" y="2109129"/>
              <a:ext cx="2354403" cy="740711"/>
            </a:xfrm>
            <a:prstGeom prst="wedgeRectCallout">
              <a:avLst>
                <a:gd fmla="val 20250" name="adj1"/>
                <a:gd fmla="val -60700" name="adj2"/>
              </a:avLst>
            </a:prstGeom>
            <a:solidFill>
              <a:schemeClr val="lt1"/>
            </a:solidFill>
            <a:ln cap="flat" cmpd="sng" w="12700">
              <a:solidFill>
                <a:srgbClr val="38404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21"/>
            <p:cNvSpPr txBox="1"/>
            <p:nvPr/>
          </p:nvSpPr>
          <p:spPr>
            <a:xfrm>
              <a:off x="238085" y="2109129"/>
              <a:ext cx="2354403" cy="7407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b="0" i="0" lang="iw-IL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תגובות הלקוח (טקסט חופשי)</a:t>
              </a: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21"/>
            <p:cNvSpPr/>
            <p:nvPr/>
          </p:nvSpPr>
          <p:spPr>
            <a:xfrm>
              <a:off x="2909936" y="204444"/>
              <a:ext cx="2645396" cy="2116317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21"/>
            <p:cNvSpPr/>
            <p:nvPr/>
          </p:nvSpPr>
          <p:spPr>
            <a:xfrm>
              <a:off x="3148022" y="2109129"/>
              <a:ext cx="2354403" cy="740711"/>
            </a:xfrm>
            <a:prstGeom prst="wedgeRectCallout">
              <a:avLst>
                <a:gd fmla="val 20250" name="adj1"/>
                <a:gd fmla="val -60700" name="adj2"/>
              </a:avLst>
            </a:prstGeom>
            <a:solidFill>
              <a:schemeClr val="lt1"/>
            </a:solidFill>
            <a:ln cap="flat" cmpd="sng" w="12700">
              <a:solidFill>
                <a:srgbClr val="38404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21"/>
            <p:cNvSpPr txBox="1"/>
            <p:nvPr/>
          </p:nvSpPr>
          <p:spPr>
            <a:xfrm>
              <a:off x="3148022" y="2109129"/>
              <a:ext cx="2354403" cy="7407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b="0" i="0" lang="iw-IL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מוסיקה מתנגנת במסעדה בסדר אקראי</a:t>
              </a: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21"/>
            <p:cNvSpPr/>
            <p:nvPr/>
          </p:nvSpPr>
          <p:spPr>
            <a:xfrm>
              <a:off x="5819873" y="204444"/>
              <a:ext cx="2645396" cy="2116317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21"/>
            <p:cNvSpPr/>
            <p:nvPr/>
          </p:nvSpPr>
          <p:spPr>
            <a:xfrm>
              <a:off x="6057958" y="2109129"/>
              <a:ext cx="2354403" cy="740711"/>
            </a:xfrm>
            <a:prstGeom prst="wedgeRectCallout">
              <a:avLst>
                <a:gd fmla="val 20250" name="adj1"/>
                <a:gd fmla="val -60700" name="adj2"/>
              </a:avLst>
            </a:prstGeom>
            <a:solidFill>
              <a:schemeClr val="lt1"/>
            </a:solidFill>
            <a:ln cap="flat" cmpd="sng" w="12700">
              <a:solidFill>
                <a:srgbClr val="38404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21"/>
            <p:cNvSpPr txBox="1"/>
            <p:nvPr/>
          </p:nvSpPr>
          <p:spPr>
            <a:xfrm>
              <a:off x="6057958" y="2109129"/>
              <a:ext cx="2354403" cy="7407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b="0" i="0" lang="iw-IL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תיאור המנות בתפריט</a:t>
              </a: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4" name="Google Shape;334;p21"/>
          <p:cNvSpPr txBox="1"/>
          <p:nvPr/>
        </p:nvSpPr>
        <p:spPr>
          <a:xfrm>
            <a:off x="217683" y="5940259"/>
            <a:ext cx="733405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לכל סוגי הנתונים האלה יש מילים שלא ניתן לסדר.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2"/>
          <p:cNvSpPr/>
          <p:nvPr/>
        </p:nvSpPr>
        <p:spPr>
          <a:xfrm>
            <a:off x="9150678" y="2675637"/>
            <a:ext cx="2743200" cy="3485724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 cap="flat" cmpd="sng" w="38100">
            <a:solidFill>
              <a:srgbClr val="CE673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שמי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לא ניתן למדוד או לסדר את הנתונים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iw-I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סדר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ניתן לסדר את הנתונים, אבל לא למדוד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iw-IL"/>
              <a:t>שאלה…</a:t>
            </a:r>
            <a:endParaRPr/>
          </a:p>
        </p:txBody>
      </p:sp>
      <p:pic>
        <p:nvPicPr>
          <p:cNvPr descr="Alarm clock with solid fill" id="341" name="Google Shape;34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79478" y="5164314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22"/>
          <p:cNvSpPr txBox="1"/>
          <p:nvPr/>
        </p:nvSpPr>
        <p:spPr>
          <a:xfrm>
            <a:off x="0" y="1696003"/>
            <a:ext cx="804106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אילו מהמשתנים כאן אורדינאליים?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43" name="Google Shape;343;p22"/>
          <p:cNvGrpSpPr/>
          <p:nvPr/>
        </p:nvGrpSpPr>
        <p:grpSpPr>
          <a:xfrm>
            <a:off x="1746954" y="2268367"/>
            <a:ext cx="5273730" cy="4575627"/>
            <a:chOff x="87837" y="5934"/>
            <a:chExt cx="5273730" cy="4575627"/>
          </a:xfrm>
        </p:grpSpPr>
        <p:sp>
          <p:nvSpPr>
            <p:cNvPr id="344" name="Google Shape;344;p22"/>
            <p:cNvSpPr/>
            <p:nvPr/>
          </p:nvSpPr>
          <p:spPr>
            <a:xfrm>
              <a:off x="210531" y="349477"/>
              <a:ext cx="1881020" cy="1801692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22"/>
            <p:cNvSpPr/>
            <p:nvPr/>
          </p:nvSpPr>
          <p:spPr>
            <a:xfrm>
              <a:off x="87837" y="5934"/>
              <a:ext cx="2126407" cy="310244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22"/>
            <p:cNvSpPr txBox="1"/>
            <p:nvPr/>
          </p:nvSpPr>
          <p:spPr>
            <a:xfrm>
              <a:off x="87837" y="5934"/>
              <a:ext cx="2126407" cy="3102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iw-IL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סטטוס משפחתי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22"/>
            <p:cNvSpPr/>
            <p:nvPr/>
          </p:nvSpPr>
          <p:spPr>
            <a:xfrm>
              <a:off x="3328998" y="349477"/>
              <a:ext cx="1938730" cy="1801692"/>
            </a:xfrm>
            <a:prstGeom prst="ellipse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22"/>
            <p:cNvSpPr/>
            <p:nvPr/>
          </p:nvSpPr>
          <p:spPr>
            <a:xfrm>
              <a:off x="3235160" y="5934"/>
              <a:ext cx="2126407" cy="310244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22"/>
            <p:cNvSpPr txBox="1"/>
            <p:nvPr/>
          </p:nvSpPr>
          <p:spPr>
            <a:xfrm>
              <a:off x="3235160" y="5934"/>
              <a:ext cx="2126407" cy="3102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iw-IL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מסכים/ נייטרלי/ לא מסכים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iw-IL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בסקר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22"/>
            <p:cNvSpPr/>
            <p:nvPr/>
          </p:nvSpPr>
          <p:spPr>
            <a:xfrm>
              <a:off x="201058" y="2779869"/>
              <a:ext cx="1899966" cy="1801692"/>
            </a:xfrm>
            <a:prstGeom prst="ellipse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22"/>
            <p:cNvSpPr/>
            <p:nvPr/>
          </p:nvSpPr>
          <p:spPr>
            <a:xfrm>
              <a:off x="87837" y="2436325"/>
              <a:ext cx="2126407" cy="310244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22"/>
            <p:cNvSpPr txBox="1"/>
            <p:nvPr/>
          </p:nvSpPr>
          <p:spPr>
            <a:xfrm>
              <a:off x="87837" y="2436325"/>
              <a:ext cx="2126407" cy="3102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iw-IL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רכיבי המתכון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22"/>
            <p:cNvSpPr/>
            <p:nvPr/>
          </p:nvSpPr>
          <p:spPr>
            <a:xfrm>
              <a:off x="3373557" y="2779869"/>
              <a:ext cx="1849613" cy="1801692"/>
            </a:xfrm>
            <a:prstGeom prst="ellipse">
              <a:avLst/>
            </a:pr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22"/>
            <p:cNvSpPr/>
            <p:nvPr/>
          </p:nvSpPr>
          <p:spPr>
            <a:xfrm>
              <a:off x="3235160" y="2436325"/>
              <a:ext cx="2126407" cy="310244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22"/>
            <p:cNvSpPr txBox="1"/>
            <p:nvPr/>
          </p:nvSpPr>
          <p:spPr>
            <a:xfrm>
              <a:off x="3235160" y="2436325"/>
              <a:ext cx="2126407" cy="3102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iw-IL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סוגי תחבורה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iw-IL"/>
              <a:t>תשובה…</a:t>
            </a:r>
            <a:endParaRPr/>
          </a:p>
        </p:txBody>
      </p:sp>
      <p:sp>
        <p:nvSpPr>
          <p:cNvPr id="361" name="Google Shape;361;p23"/>
          <p:cNvSpPr txBox="1"/>
          <p:nvPr/>
        </p:nvSpPr>
        <p:spPr>
          <a:xfrm>
            <a:off x="0" y="1696003"/>
            <a:ext cx="804106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אילו מהמשתנים כאן אורדינאליים?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2" name="Google Shape;362;p23"/>
          <p:cNvGrpSpPr/>
          <p:nvPr/>
        </p:nvGrpSpPr>
        <p:grpSpPr>
          <a:xfrm>
            <a:off x="1746954" y="2268367"/>
            <a:ext cx="5273730" cy="4575627"/>
            <a:chOff x="87837" y="5934"/>
            <a:chExt cx="5273730" cy="4575627"/>
          </a:xfrm>
        </p:grpSpPr>
        <p:sp>
          <p:nvSpPr>
            <p:cNvPr id="363" name="Google Shape;363;p23"/>
            <p:cNvSpPr/>
            <p:nvPr/>
          </p:nvSpPr>
          <p:spPr>
            <a:xfrm>
              <a:off x="210531" y="349477"/>
              <a:ext cx="1881020" cy="1801692"/>
            </a:xfrm>
            <a:prstGeom prst="ellipse">
              <a:avLst/>
            </a:prstGeom>
            <a:blipFill rotWithShape="1">
              <a:blip r:embed="rId3">
                <a:alphaModFix amt="20000"/>
              </a:blip>
              <a:stretch>
                <a:fillRect b="0" l="0" r="0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87837" y="5934"/>
              <a:ext cx="2126407" cy="310244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23"/>
            <p:cNvSpPr txBox="1"/>
            <p:nvPr/>
          </p:nvSpPr>
          <p:spPr>
            <a:xfrm>
              <a:off x="87837" y="5934"/>
              <a:ext cx="2126407" cy="3102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FBFBF"/>
                </a:buClr>
                <a:buSzPts val="1400"/>
                <a:buFont typeface="Calibri"/>
                <a:buNone/>
              </a:pPr>
              <a:r>
                <a:rPr lang="iw-IL" sz="1400">
                  <a:solidFill>
                    <a:srgbClr val="BFBFBF"/>
                  </a:solidFill>
                  <a:latin typeface="Calibri"/>
                  <a:ea typeface="Calibri"/>
                  <a:cs typeface="Calibri"/>
                  <a:sym typeface="Calibri"/>
                </a:rPr>
                <a:t>סטטוס משפחתי</a:t>
              </a:r>
              <a:endParaRPr sz="140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3328998" y="349477"/>
              <a:ext cx="1938730" cy="1801692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3235160" y="5934"/>
              <a:ext cx="2126407" cy="310244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23"/>
            <p:cNvSpPr txBox="1"/>
            <p:nvPr/>
          </p:nvSpPr>
          <p:spPr>
            <a:xfrm>
              <a:off x="3235160" y="5934"/>
              <a:ext cx="2126407" cy="3102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iw-IL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מסכים/ נייטרלי/ לא מסכים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iw-IL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בסקר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01058" y="2779869"/>
              <a:ext cx="1899966" cy="1801692"/>
            </a:xfrm>
            <a:prstGeom prst="ellipse">
              <a:avLst/>
            </a:prstGeom>
            <a:blipFill rotWithShape="1">
              <a:blip r:embed="rId5">
                <a:alphaModFix amt="20000"/>
              </a:blip>
              <a:stretch>
                <a:fillRect b="0" l="0" r="0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87837" y="2436325"/>
              <a:ext cx="2126407" cy="310244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23"/>
            <p:cNvSpPr txBox="1"/>
            <p:nvPr/>
          </p:nvSpPr>
          <p:spPr>
            <a:xfrm>
              <a:off x="87837" y="2436325"/>
              <a:ext cx="2126407" cy="3102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FBFBF"/>
                </a:buClr>
                <a:buSzPts val="1400"/>
                <a:buFont typeface="Calibri"/>
                <a:buNone/>
              </a:pPr>
              <a:r>
                <a:rPr lang="iw-IL" sz="1400">
                  <a:solidFill>
                    <a:srgbClr val="BFBFBF"/>
                  </a:solidFill>
                  <a:latin typeface="Calibri"/>
                  <a:ea typeface="Calibri"/>
                  <a:cs typeface="Calibri"/>
                  <a:sym typeface="Calibri"/>
                </a:rPr>
                <a:t>רכיבי המתכון</a:t>
              </a:r>
              <a:endParaRPr sz="140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3373557" y="2779869"/>
              <a:ext cx="1849613" cy="1801692"/>
            </a:xfrm>
            <a:prstGeom prst="ellipse">
              <a:avLst/>
            </a:prstGeom>
            <a:blipFill rotWithShape="1">
              <a:blip r:embed="rId6">
                <a:alphaModFix amt="20000"/>
              </a:blip>
              <a:stretch>
                <a:fillRect b="0" l="0" r="0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3235160" y="2436325"/>
              <a:ext cx="2126407" cy="310244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23"/>
            <p:cNvSpPr txBox="1"/>
            <p:nvPr/>
          </p:nvSpPr>
          <p:spPr>
            <a:xfrm>
              <a:off x="3235160" y="2436325"/>
              <a:ext cx="2126407" cy="3102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FBFBF"/>
                </a:buClr>
                <a:buSzPts val="1400"/>
                <a:buFont typeface="Calibri"/>
                <a:buNone/>
              </a:pPr>
              <a:r>
                <a:rPr lang="iw-IL" sz="1400">
                  <a:solidFill>
                    <a:srgbClr val="BFBFBF"/>
                  </a:solidFill>
                  <a:latin typeface="Calibri"/>
                  <a:ea typeface="Calibri"/>
                  <a:cs typeface="Calibri"/>
                  <a:sym typeface="Calibri"/>
                </a:rPr>
                <a:t>סוגי תחבורה</a:t>
              </a:r>
              <a:endParaRPr sz="140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5" name="Google Shape;375;p23"/>
          <p:cNvSpPr txBox="1"/>
          <p:nvPr/>
        </p:nvSpPr>
        <p:spPr>
          <a:xfrm>
            <a:off x="8239027" y="2799761"/>
            <a:ext cx="372358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יש משמעות לסדר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iw-IL">
                <a:solidFill>
                  <a:schemeClr val="dk1"/>
                </a:solidFill>
              </a:rPr>
              <a:t>תרגול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81" name="Google Shape;381;p24"/>
          <p:cNvSpPr txBox="1"/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iw-IL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חוברת עבודה סולמות מדידה, כל השאלות..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iw-IL">
                <a:solidFill>
                  <a:schemeClr val="dk1"/>
                </a:solidFill>
              </a:rPr>
              <a:t>מה למדנו?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88" name="Google Shape;388;p25"/>
          <p:cNvSpPr txBox="1"/>
          <p:nvPr/>
        </p:nvSpPr>
        <p:spPr>
          <a:xfrm>
            <a:off x="838200" y="2688964"/>
            <a:ext cx="100398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אני יכול לזהות משתני </a:t>
            </a:r>
            <a:r>
              <a:rPr lang="iw-I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רווח </a:t>
            </a:r>
            <a:r>
              <a:rPr b="0" i="0" lang="iw-I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ומנה בנתונים כמותיים.</a:t>
            </a:r>
            <a:endParaRPr b="0" i="0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אני יכול לזהות משתנים שמיים ואורדינאליים בנתונים איכותניים.</a:t>
            </a:r>
            <a:endParaRPr b="0" i="0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iw-IL">
                <a:solidFill>
                  <a:schemeClr val="dk1"/>
                </a:solidFill>
              </a:rPr>
              <a:t>How you can use this lesson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94" name="Google Shape;394;p26"/>
          <p:cNvSpPr txBox="1"/>
          <p:nvPr>
            <p:ph idx="4294967295" type="body"/>
          </p:nvPr>
        </p:nvSpPr>
        <p:spPr>
          <a:xfrm>
            <a:off x="303314" y="4824975"/>
            <a:ext cx="10734675" cy="457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iw-IL" sz="1600"/>
              <a:t>© 2021. This work is licensed under a </a:t>
            </a:r>
            <a:r>
              <a:rPr b="0" i="1" lang="iw-IL" sz="1600" u="sng" strike="noStrike">
                <a:solidFill>
                  <a:srgbClr val="049CCF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 BY-NC-SA 4.0 license</a:t>
            </a:r>
            <a:r>
              <a:rPr b="0" i="1" lang="iw-IL" sz="1600">
                <a:solidFill>
                  <a:srgbClr val="46464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 </a:t>
            </a:r>
            <a:endParaRPr b="0" i="0" sz="1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b="0" i="0" sz="1600"/>
          </a:p>
        </p:txBody>
      </p:sp>
      <p:pic>
        <p:nvPicPr>
          <p:cNvPr id="395" name="Google Shape;395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9267" y="5845313"/>
            <a:ext cx="1127735" cy="9345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ue and white sign&#10;&#10;Description automatically generated with medium confidence" id="396" name="Google Shape;396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32769" y="5915876"/>
            <a:ext cx="1675683" cy="8640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ome - The Data Lab" id="397" name="Google Shape;397;p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997266" y="6014035"/>
            <a:ext cx="2425239" cy="7658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hape&#10;&#10;Description automatically generated with medium confidence" id="398" name="Google Shape;398;p2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718716" y="5926505"/>
            <a:ext cx="1922636" cy="853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2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804976" y="532652"/>
            <a:ext cx="3018389" cy="1056063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26"/>
          <p:cNvSpPr txBox="1"/>
          <p:nvPr/>
        </p:nvSpPr>
        <p:spPr>
          <a:xfrm>
            <a:off x="303314" y="1857448"/>
            <a:ext cx="11753567" cy="2800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are free to: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lang="iw-I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Share</a:t>
            </a:r>
            <a:r>
              <a:rPr lang="iw-I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copy and redistribute the material in any medium or format</a:t>
            </a:r>
            <a:endParaRPr sz="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lang="iw-I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Adapt</a:t>
            </a:r>
            <a:r>
              <a:rPr lang="iw-I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remix, transform and build upon the material </a:t>
            </a:r>
            <a:endParaRPr/>
          </a:p>
          <a:p>
            <a:pPr indent="-1968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 the following terms: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iw-I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Attribution</a:t>
            </a:r>
            <a:r>
              <a:rPr b="0" i="0" lang="iw-I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— You must give </a:t>
            </a:r>
            <a:r>
              <a:rPr lang="iw-IL" sz="1800" u="sng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appropriate credit</a:t>
            </a:r>
            <a:r>
              <a:rPr b="0" i="0" lang="iw-IL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b="0" i="0" lang="iw-I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 a link to the license, and </a:t>
            </a:r>
            <a:r>
              <a:rPr b="0" i="0" lang="iw-IL" sz="1800" u="sng" strike="noStrike">
                <a:solidFill>
                  <a:srgbClr val="049CCF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indicate if changes were made</a:t>
            </a:r>
            <a:r>
              <a:rPr b="0" i="0" lang="iw-IL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</a:t>
            </a:r>
            <a:r>
              <a:rPr b="0" i="0" lang="iw-I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may do so in any reasonable manner, but not in any way that suggests the licensor endorses you or your use.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iw-I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NonCommercial</a:t>
            </a:r>
            <a:r>
              <a:rPr b="0" i="0" lang="iw-I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— You may not use the material for </a:t>
            </a:r>
            <a:r>
              <a:rPr b="0" i="0" lang="iw-IL" sz="1800" u="sng" strike="noStrike">
                <a:solidFill>
                  <a:srgbClr val="049CCF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commercial purposes</a:t>
            </a:r>
            <a:r>
              <a:rPr b="0" i="0" lang="iw-IL" sz="1800">
                <a:solidFill>
                  <a:srgbClr val="33333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Char char="•"/>
            </a:pPr>
            <a:r>
              <a:rPr b="1" i="0" lang="iw-IL" sz="1800">
                <a:solidFill>
                  <a:srgbClr val="22222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ShareAlike</a:t>
            </a:r>
            <a:r>
              <a:rPr b="0" i="0" lang="iw-IL" sz="1800">
                <a:solidFill>
                  <a:srgbClr val="33333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 — If you remix, transform, or build upon the material, you must distribute your contributions under the </a:t>
            </a:r>
            <a:r>
              <a:rPr b="0" i="0" lang="iw-IL" sz="1800" u="sng" strike="noStrike">
                <a:solidFill>
                  <a:srgbClr val="049CCF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same license</a:t>
            </a:r>
            <a:r>
              <a:rPr b="0" i="0" lang="iw-IL" sz="1800">
                <a:solidFill>
                  <a:srgbClr val="33333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 as the original.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26"/>
          <p:cNvSpPr/>
          <p:nvPr/>
        </p:nvSpPr>
        <p:spPr>
          <a:xfrm>
            <a:off x="0" y="5755413"/>
            <a:ext cx="12192000" cy="58277"/>
          </a:xfrm>
          <a:prstGeom prst="rect">
            <a:avLst/>
          </a:prstGeom>
          <a:solidFill>
            <a:schemeClr val="accent5"/>
          </a:solidFill>
          <a:ln cap="flat" cmpd="sng" w="12700">
            <a:solidFill>
              <a:srgbClr val="6A9CA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26"/>
          <p:cNvSpPr txBox="1"/>
          <p:nvPr/>
        </p:nvSpPr>
        <p:spPr>
          <a:xfrm>
            <a:off x="303314" y="5282288"/>
            <a:ext cx="11888686" cy="457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25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iw-IL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Created by Effini in partnership with Data Education in Schools, The Data Lab and Data Skills for Work, with funding from the Scottish Government. 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iw-IL">
                <a:solidFill>
                  <a:schemeClr val="dk1"/>
                </a:solidFill>
              </a:rPr>
              <a:t>רקע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0" name="Google Shape;70;p3"/>
          <p:cNvSpPr txBox="1"/>
          <p:nvPr>
            <p:ph idx="4294967295" type="body"/>
          </p:nvPr>
        </p:nvSpPr>
        <p:spPr>
          <a:xfrm>
            <a:off x="582499" y="1896654"/>
            <a:ext cx="4944795" cy="4924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iw-IL" sz="2400"/>
              <a:t>בפתרון בעיה במדע הנתונים המפתח הוא הבנת הנתונים שיש לנו.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iw-IL" sz="2400"/>
              <a:t>נתונים ניתן לסווג לכמותיים או איכותניים.</a:t>
            </a:r>
            <a:endParaRPr b="1"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iw-IL" sz="2400"/>
              <a:t>בשיעור זה נלמד על סולמות מדידה של נתונים כמותיים ואיכותניים.</a:t>
            </a:r>
            <a:endParaRPr sz="2400"/>
          </a:p>
        </p:txBody>
      </p:sp>
      <p:pic>
        <p:nvPicPr>
          <p:cNvPr descr="Books on a shelf" id="71" name="Google Shape;7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42249" y="1896654"/>
            <a:ext cx="2667001" cy="2667001"/>
          </a:xfrm>
          <a:prstGeom prst="ellipse">
            <a:avLst/>
          </a:prstGeom>
          <a:noFill/>
          <a:ln>
            <a:noFill/>
          </a:ln>
        </p:spPr>
      </p:pic>
      <p:pic>
        <p:nvPicPr>
          <p:cNvPr descr="3D numbers in white and orange" id="72" name="Google Shape;72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42500" y="2484842"/>
            <a:ext cx="2667001" cy="2667001"/>
          </a:xfrm>
          <a:prstGeom prst="ellipse">
            <a:avLst/>
          </a:prstGeom>
          <a:noFill/>
          <a:ln>
            <a:noFill/>
          </a:ln>
        </p:spPr>
      </p:pic>
      <p:pic>
        <p:nvPicPr>
          <p:cNvPr descr="Stick figure families holding hands" id="73" name="Google Shape;73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22500" y="3702622"/>
            <a:ext cx="2667001" cy="2667001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iw-IL">
                <a:solidFill>
                  <a:schemeClr val="dk1"/>
                </a:solidFill>
              </a:rPr>
              <a:t>למה זה חשוב?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9" name="Google Shape;79;p4"/>
          <p:cNvSpPr txBox="1"/>
          <p:nvPr/>
        </p:nvSpPr>
        <p:spPr>
          <a:xfrm>
            <a:off x="588096" y="2624477"/>
            <a:ext cx="5297275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סולם מדידה מאפשר לדעת מהו סוג המידע שמספק נתון כלשהו.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ידיעה זו תקבע את סוג הניתוח שצריך לעשות בנתונים..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le of 3D yellow numbers" id="80" name="Google Shape;8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96348" y="2119245"/>
            <a:ext cx="4057452" cy="4057452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"/>
          <p:cNvSpPr/>
          <p:nvPr/>
        </p:nvSpPr>
        <p:spPr>
          <a:xfrm>
            <a:off x="1646596" y="4026497"/>
            <a:ext cx="1461155" cy="509048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6C587C"/>
          </a:solidFill>
          <a:ln cap="flat" cmpd="sng" w="12700">
            <a:solidFill>
              <a:srgbClr val="6C587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lang="iw-IL"/>
              <a:t>נדגים…</a:t>
            </a:r>
            <a:endParaRPr b="0"/>
          </a:p>
        </p:txBody>
      </p:sp>
      <p:sp>
        <p:nvSpPr>
          <p:cNvPr id="88" name="Google Shape;88;p5"/>
          <p:cNvSpPr txBox="1"/>
          <p:nvPr/>
        </p:nvSpPr>
        <p:spPr>
          <a:xfrm>
            <a:off x="-1" y="1741691"/>
            <a:ext cx="594831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דוגמא למה סולם מדידה חשוב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5"/>
          <p:cNvSpPr/>
          <p:nvPr/>
        </p:nvSpPr>
        <p:spPr>
          <a:xfrm>
            <a:off x="3355332" y="4746978"/>
            <a:ext cx="774441" cy="820808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90" name="Google Shape;90;p5"/>
          <p:cNvGraphicFramePr/>
          <p:nvPr/>
        </p:nvGraphicFramePr>
        <p:xfrm>
          <a:off x="3355332" y="211102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{79E1258E-BEEE-4A3C-95FE-C56037EA1235}</a:tableStyleId>
              </a:tblPr>
              <a:tblGrid>
                <a:gridCol w="4153575"/>
                <a:gridCol w="4153575"/>
              </a:tblGrid>
              <a:tr h="3833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w-IL" sz="1800" u="none" cap="none" strike="noStrike"/>
                        <a:t>מה המספר?</a:t>
                      </a:r>
                      <a:endParaRPr b="1" sz="1800" u="none" cap="none" strike="noStrike"/>
                    </a:p>
                  </a:txBody>
                  <a:tcPr marT="45725" marB="45725" marR="91450" marL="9145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w-IL" sz="1800" u="none" cap="none" strike="noStrike"/>
                        <a:t>מה המשמעות עבור הניתוח?</a:t>
                      </a:r>
                      <a:endParaRPr b="1" sz="1800" u="none" cap="none" strike="noStrike"/>
                    </a:p>
                  </a:txBody>
                  <a:tcPr marT="45725" marB="45725" marR="91450" marL="91450">
                    <a:solidFill>
                      <a:schemeClr val="accent2"/>
                    </a:solidFill>
                  </a:tcPr>
                </a:tc>
              </a:tr>
              <a:tr h="1078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cap="none" strike="noStrike"/>
                        <a:t>גובה (3.0m)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cap="none" strike="noStrike"/>
                        <a:t>רק מספרים חיוביים</a:t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</a:tr>
              <a:tr h="1078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iw-IL" sz="1800" u="none" cap="none" strike="noStrike"/>
                        <a:t>טמפרטורה (+3⁰C)</a:t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cap="none" strike="noStrike"/>
                        <a:t>מספרים חיוביים או שליליים</a:t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</a:tr>
              <a:tr h="1078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cap="none" strike="noStrike"/>
                        <a:t> מיקום במירוץ(3</a:t>
                      </a:r>
                      <a:r>
                        <a:rPr baseline="30000" lang="iw-IL" sz="1800" u="none" cap="none" strike="noStrike"/>
                        <a:t>rd</a:t>
                      </a:r>
                      <a:r>
                        <a:rPr lang="iw-IL" sz="1800" u="none" cap="none" strike="noStrike"/>
                        <a:t>)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cap="none" strike="noStrike"/>
                        <a:t>הסדר חשוב</a:t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</a:tr>
              <a:tr h="1078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cap="none" strike="noStrike"/>
                        <a:t>שם קבוצת אנשים</a:t>
                      </a:r>
                      <a:endParaRPr sz="1800" u="none" cap="none" strike="noStrike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cap="none" strike="noStrike"/>
                        <a:t>(צוות3)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cap="none" strike="noStrike"/>
                        <a:t>הסדר לא חשוב</a:t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sp>
        <p:nvSpPr>
          <p:cNvPr id="91" name="Google Shape;91;p5"/>
          <p:cNvSpPr/>
          <p:nvPr/>
        </p:nvSpPr>
        <p:spPr>
          <a:xfrm>
            <a:off x="415940" y="3429000"/>
            <a:ext cx="1847654" cy="1694236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pic>
        <p:nvPicPr>
          <p:cNvPr descr="Close-up of wooden white and yellow ruler" id="92" name="Google Shape;9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13251" y="2555501"/>
            <a:ext cx="968498" cy="968498"/>
          </a:xfrm>
          <a:prstGeom prst="ellipse">
            <a:avLst/>
          </a:prstGeom>
          <a:noFill/>
          <a:ln>
            <a:noFill/>
          </a:ln>
        </p:spPr>
      </p:pic>
      <p:sp>
        <p:nvSpPr>
          <p:cNvPr descr="Thermometer outdoors" id="93" name="Google Shape;93;p5"/>
          <p:cNvSpPr/>
          <p:nvPr/>
        </p:nvSpPr>
        <p:spPr>
          <a:xfrm>
            <a:off x="6313250" y="3616325"/>
            <a:ext cx="968499" cy="972646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descr="Hands on track" id="94" name="Google Shape;94;p5"/>
          <p:cNvSpPr/>
          <p:nvPr/>
        </p:nvSpPr>
        <p:spPr>
          <a:xfrm>
            <a:off x="6313250" y="4733883"/>
            <a:ext cx="968499" cy="972647"/>
          </a:xfrm>
          <a:prstGeom prst="ellipse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descr="People in group therapy" id="95" name="Google Shape;95;p5"/>
          <p:cNvSpPr/>
          <p:nvPr/>
        </p:nvSpPr>
        <p:spPr>
          <a:xfrm>
            <a:off x="6313250" y="5798855"/>
            <a:ext cx="968499" cy="972647"/>
          </a:xfrm>
          <a:prstGeom prst="ellipse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lang="iw-IL"/>
              <a:t>נדגים…</a:t>
            </a:r>
            <a:endParaRPr b="0"/>
          </a:p>
        </p:txBody>
      </p:sp>
      <p:sp>
        <p:nvSpPr>
          <p:cNvPr id="102" name="Google Shape;102;p6"/>
          <p:cNvSpPr/>
          <p:nvPr/>
        </p:nvSpPr>
        <p:spPr>
          <a:xfrm>
            <a:off x="3355332" y="4746978"/>
            <a:ext cx="774441" cy="820808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6"/>
          <p:cNvSpPr txBox="1"/>
          <p:nvPr/>
        </p:nvSpPr>
        <p:spPr>
          <a:xfrm>
            <a:off x="311674" y="4306821"/>
            <a:ext cx="8264347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הדרך שבה אנחנו אוספים/ מודדים את הנתונים שלנו יכולה להשפיע על: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iw-I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כמה זה מפורט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iw-I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איכות הנתונים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iw-I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האם ניתן לסדר את הנתונים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iw-I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איזה ניתוח ניתן לבצע בנתונים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4" name="Google Shape;104;p6"/>
          <p:cNvGraphicFramePr/>
          <p:nvPr/>
        </p:nvGraphicFramePr>
        <p:xfrm>
          <a:off x="188629" y="227822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{79E1258E-BEEE-4A3C-95FE-C56037EA1235}</a:tableStyleId>
              </a:tblPr>
              <a:tblGrid>
                <a:gridCol w="1787450"/>
                <a:gridCol w="1344600"/>
                <a:gridCol w="1344600"/>
                <a:gridCol w="1344600"/>
                <a:gridCol w="1344600"/>
                <a:gridCol w="1344600"/>
              </a:tblGrid>
              <a:tr h="5140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w-IL" sz="1800" u="none" cap="none" strike="noStrike">
                          <a:solidFill>
                            <a:srgbClr val="22222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תיאור</a:t>
                      </a:r>
                      <a:endParaRPr b="1" i="0" sz="1800" u="none" cap="none" strike="noStrike">
                        <a:solidFill>
                          <a:srgbClr val="22222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cap="none" strike="noStrike"/>
                        <a:t>red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cap="none" strike="noStrike"/>
                        <a:t>orange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cap="none" strike="noStrike"/>
                        <a:t>yellow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cap="none" strike="noStrike"/>
                        <a:t>green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…</a:t>
                      </a:r>
                      <a:endParaRPr/>
                    </a:p>
                  </a:txBody>
                  <a:tcPr marT="7625" marB="0" marR="7625" marL="7625" anchor="ctr"/>
                </a:tc>
              </a:tr>
              <a:tr h="5140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w-IL" sz="1800" u="none" cap="none" strike="noStrike"/>
                        <a:t>אורך גל (nm)</a:t>
                      </a:r>
                      <a:endParaRPr b="1" i="0" sz="1800" u="none" cap="none" strike="noStrike">
                        <a:solidFill>
                          <a:srgbClr val="22222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cap="none" strike="noStrike"/>
                        <a:t>650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cap="none" strike="noStrike"/>
                        <a:t>600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cap="none" strike="noStrike"/>
                        <a:t>580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cap="none" strike="noStrike"/>
                        <a:t>550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…</a:t>
                      </a:r>
                      <a:endParaRPr/>
                    </a:p>
                  </a:txBody>
                  <a:tcPr marT="7625" marB="0" marR="7625" marL="7625" anchor="ctr"/>
                </a:tc>
              </a:tr>
              <a:tr h="5140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w-IL" sz="1800" u="none" cap="none" strike="noStrike">
                          <a:solidFill>
                            <a:srgbClr val="22222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תיאור יחסי</a:t>
                      </a:r>
                      <a:endParaRPr b="1" i="0" sz="1800" u="none" cap="none" strike="noStrike">
                        <a:solidFill>
                          <a:srgbClr val="22222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Dark</a:t>
                      </a:r>
                      <a:endParaRPr/>
                    </a:p>
                  </a:txBody>
                  <a:tcPr marT="7625" marB="0" marR="7625" marL="76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Lighter</a:t>
                      </a:r>
                      <a:endParaRPr/>
                    </a:p>
                  </a:txBody>
                  <a:tcPr marT="7625" marB="0" marR="7625" marL="76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Lightest</a:t>
                      </a:r>
                      <a:endParaRPr/>
                    </a:p>
                  </a:txBody>
                  <a:tcPr marT="7625" marB="0" marR="7625" marL="76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Darker</a:t>
                      </a:r>
                      <a:endParaRPr/>
                    </a:p>
                  </a:txBody>
                  <a:tcPr marT="7625" marB="0" marR="7625" marL="76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…</a:t>
                      </a:r>
                      <a:endParaRPr/>
                    </a:p>
                  </a:txBody>
                  <a:tcPr marT="7625" marB="0" marR="7625" marL="7625" anchor="ctr"/>
                </a:tc>
              </a:tr>
            </a:tbl>
          </a:graphicData>
        </a:graphic>
      </p:graphicFrame>
      <p:sp>
        <p:nvSpPr>
          <p:cNvPr id="105" name="Google Shape;105;p6"/>
          <p:cNvSpPr txBox="1"/>
          <p:nvPr/>
        </p:nvSpPr>
        <p:spPr>
          <a:xfrm>
            <a:off x="161825" y="1858293"/>
            <a:ext cx="568122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אילו צבעים אנחנו רואים כאן?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egos in rainbow colors" id="106" name="Google Shape;10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8161096" y="2968058"/>
            <a:ext cx="4760929" cy="2677527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iw-IL">
                <a:solidFill>
                  <a:schemeClr val="dk1"/>
                </a:solidFill>
              </a:rPr>
              <a:t>קטגוריות של נתונים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13" name="Google Shape;113;p7"/>
          <p:cNvSpPr txBox="1"/>
          <p:nvPr/>
        </p:nvSpPr>
        <p:spPr>
          <a:xfrm>
            <a:off x="838200" y="1781799"/>
            <a:ext cx="813194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שני סוגים עיקריים: </a:t>
            </a:r>
            <a:endParaRPr/>
          </a:p>
        </p:txBody>
      </p:sp>
      <p:grpSp>
        <p:nvGrpSpPr>
          <p:cNvPr id="114" name="Google Shape;114;p7"/>
          <p:cNvGrpSpPr/>
          <p:nvPr/>
        </p:nvGrpSpPr>
        <p:grpSpPr>
          <a:xfrm>
            <a:off x="2583638" y="2242242"/>
            <a:ext cx="7397371" cy="4491230"/>
            <a:chOff x="2397314" y="2212893"/>
            <a:chExt cx="7397371" cy="4491230"/>
          </a:xfrm>
        </p:grpSpPr>
        <p:grpSp>
          <p:nvGrpSpPr>
            <p:cNvPr id="115" name="Google Shape;115;p7"/>
            <p:cNvGrpSpPr/>
            <p:nvPr/>
          </p:nvGrpSpPr>
          <p:grpSpPr>
            <a:xfrm>
              <a:off x="2397314" y="2212893"/>
              <a:ext cx="7397371" cy="4491230"/>
              <a:chOff x="2732" y="0"/>
              <a:chExt cx="7397371" cy="4491230"/>
            </a:xfrm>
          </p:grpSpPr>
          <p:sp>
            <p:nvSpPr>
              <p:cNvPr id="116" name="Google Shape;116;p7"/>
              <p:cNvSpPr/>
              <p:nvPr/>
            </p:nvSpPr>
            <p:spPr>
              <a:xfrm>
                <a:off x="2732" y="0"/>
                <a:ext cx="7397370" cy="877217"/>
              </a:xfrm>
              <a:prstGeom prst="roundRect">
                <a:avLst>
                  <a:gd fmla="val 10000" name="adj"/>
                </a:avLst>
              </a:prstGeom>
              <a:solidFill>
                <a:srgbClr val="EAC036"/>
              </a:solidFill>
              <a:ln cap="flat" cmpd="sng" w="127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7"/>
              <p:cNvSpPr txBox="1"/>
              <p:nvPr/>
            </p:nvSpPr>
            <p:spPr>
              <a:xfrm>
                <a:off x="28425" y="25693"/>
                <a:ext cx="7345984" cy="8258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144775" lIns="144775" spcFirstLastPara="1" rIns="144775" wrap="square" tIns="144775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800"/>
                  <a:buFont typeface="Calibri"/>
                  <a:buNone/>
                </a:pPr>
                <a:r>
                  <a:rPr lang="iw-IL" sz="3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נתונים</a:t>
                </a:r>
                <a:endParaRPr sz="3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" name="Google Shape;118;p7"/>
              <p:cNvSpPr/>
              <p:nvPr/>
            </p:nvSpPr>
            <p:spPr>
              <a:xfrm>
                <a:off x="2732" y="1183472"/>
                <a:ext cx="3549602" cy="3307758"/>
              </a:xfrm>
              <a:prstGeom prst="roundRect">
                <a:avLst>
                  <a:gd fmla="val 10000" name="adj"/>
                </a:avLst>
              </a:prstGeom>
              <a:noFill/>
              <a:ln cap="flat" cmpd="sng" w="57150">
                <a:solidFill>
                  <a:srgbClr val="EAC036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" name="Google Shape;119;p7"/>
              <p:cNvSpPr txBox="1"/>
              <p:nvPr/>
            </p:nvSpPr>
            <p:spPr>
              <a:xfrm>
                <a:off x="99613" y="1280353"/>
                <a:ext cx="3355840" cy="31139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102850" lIns="102850" spcFirstLastPara="1" rIns="102850" wrap="square" tIns="10285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700"/>
                  <a:buFont typeface="Calibri"/>
                  <a:buNone/>
                </a:pPr>
                <a:r>
                  <a:rPr b="1" i="0" lang="iw-IL" sz="27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כמותיים</a:t>
                </a:r>
                <a:endParaRPr b="1" i="0" sz="2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ctr">
                  <a:lnSpc>
                    <a:spcPct val="90000"/>
                  </a:lnSpc>
                  <a:spcBef>
                    <a:spcPts val="945"/>
                  </a:spcBef>
                  <a:spcAft>
                    <a:spcPts val="0"/>
                  </a:spcAft>
                  <a:buClr>
                    <a:schemeClr val="dk1"/>
                  </a:buClr>
                  <a:buSzPts val="2700"/>
                  <a:buFont typeface="Calibri"/>
                  <a:buNone/>
                </a:pPr>
                <a:r>
                  <a:t/>
                </a:r>
                <a:endParaRPr b="1" i="0" sz="2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ctr">
                  <a:lnSpc>
                    <a:spcPct val="90000"/>
                  </a:lnSpc>
                  <a:spcBef>
                    <a:spcPts val="945"/>
                  </a:spcBef>
                  <a:spcAft>
                    <a:spcPts val="0"/>
                  </a:spcAft>
                  <a:buClr>
                    <a:schemeClr val="dk1"/>
                  </a:buClr>
                  <a:buSzPts val="2700"/>
                  <a:buFont typeface="Calibri"/>
                  <a:buNone/>
                </a:pPr>
                <a:r>
                  <a:t/>
                </a:r>
                <a:endParaRPr b="1" i="0" sz="2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ctr">
                  <a:lnSpc>
                    <a:spcPct val="90000"/>
                  </a:lnSpc>
                  <a:spcBef>
                    <a:spcPts val="945"/>
                  </a:spcBef>
                  <a:spcAft>
                    <a:spcPts val="0"/>
                  </a:spcAft>
                  <a:buClr>
                    <a:schemeClr val="dk1"/>
                  </a:buClr>
                  <a:buSzPts val="2700"/>
                  <a:buFont typeface="Calibri"/>
                  <a:buNone/>
                </a:pPr>
                <a:r>
                  <a:t/>
                </a:r>
                <a:endParaRPr b="1" i="0" sz="2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ctr">
                  <a:lnSpc>
                    <a:spcPct val="90000"/>
                  </a:lnSpc>
                  <a:spcBef>
                    <a:spcPts val="945"/>
                  </a:spcBef>
                  <a:spcAft>
                    <a:spcPts val="0"/>
                  </a:spcAft>
                  <a:buClr>
                    <a:schemeClr val="dk1"/>
                  </a:buClr>
                  <a:buSzPts val="2700"/>
                  <a:buFont typeface="Calibri"/>
                  <a:buNone/>
                </a:pPr>
                <a:r>
                  <a:t/>
                </a:r>
                <a:endParaRPr b="1" i="0" sz="2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ctr">
                  <a:lnSpc>
                    <a:spcPct val="90000"/>
                  </a:lnSpc>
                  <a:spcBef>
                    <a:spcPts val="945"/>
                  </a:spcBef>
                  <a:spcAft>
                    <a:spcPts val="0"/>
                  </a:spcAft>
                  <a:buClr>
                    <a:schemeClr val="dk1"/>
                  </a:buClr>
                  <a:buSzPts val="2700"/>
                  <a:buFont typeface="Calibri"/>
                  <a:buNone/>
                </a:pPr>
                <a:r>
                  <a:t/>
                </a:r>
                <a:endParaRPr b="1" i="0" sz="2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120;p7"/>
              <p:cNvSpPr/>
              <p:nvPr/>
            </p:nvSpPr>
            <p:spPr>
              <a:xfrm>
                <a:off x="3850501" y="1183472"/>
                <a:ext cx="3549602" cy="3307758"/>
              </a:xfrm>
              <a:prstGeom prst="roundRect">
                <a:avLst>
                  <a:gd fmla="val 10000" name="adj"/>
                </a:avLst>
              </a:prstGeom>
              <a:noFill/>
              <a:ln cap="flat" cmpd="sng" w="57150">
                <a:solidFill>
                  <a:srgbClr val="EAC036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7"/>
              <p:cNvSpPr txBox="1"/>
              <p:nvPr/>
            </p:nvSpPr>
            <p:spPr>
              <a:xfrm>
                <a:off x="3947382" y="1280353"/>
                <a:ext cx="3355840" cy="31139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102850" lIns="102850" spcFirstLastPara="1" rIns="102850" wrap="square" tIns="10285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700"/>
                  <a:buFont typeface="Calibri"/>
                  <a:buNone/>
                </a:pPr>
                <a:r>
                  <a:rPr b="1" i="0" lang="iw-IL" sz="27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איכותניים</a:t>
                </a:r>
                <a:endParaRPr b="1" i="0" sz="2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ctr">
                  <a:lnSpc>
                    <a:spcPct val="90000"/>
                  </a:lnSpc>
                  <a:spcBef>
                    <a:spcPts val="945"/>
                  </a:spcBef>
                  <a:spcAft>
                    <a:spcPts val="0"/>
                  </a:spcAft>
                  <a:buClr>
                    <a:schemeClr val="dk1"/>
                  </a:buClr>
                  <a:buSzPts val="2700"/>
                  <a:buFont typeface="Calibri"/>
                  <a:buNone/>
                </a:pPr>
                <a:r>
                  <a:t/>
                </a:r>
                <a:endParaRPr b="1" i="0" sz="2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ctr">
                  <a:lnSpc>
                    <a:spcPct val="90000"/>
                  </a:lnSpc>
                  <a:spcBef>
                    <a:spcPts val="945"/>
                  </a:spcBef>
                  <a:spcAft>
                    <a:spcPts val="0"/>
                  </a:spcAft>
                  <a:buClr>
                    <a:schemeClr val="dk1"/>
                  </a:buClr>
                  <a:buSzPts val="2700"/>
                  <a:buFont typeface="Calibri"/>
                  <a:buNone/>
                </a:pPr>
                <a:r>
                  <a:t/>
                </a:r>
                <a:endParaRPr b="1" i="0" sz="2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ctr">
                  <a:lnSpc>
                    <a:spcPct val="90000"/>
                  </a:lnSpc>
                  <a:spcBef>
                    <a:spcPts val="945"/>
                  </a:spcBef>
                  <a:spcAft>
                    <a:spcPts val="0"/>
                  </a:spcAft>
                  <a:buClr>
                    <a:schemeClr val="dk1"/>
                  </a:buClr>
                  <a:buSzPts val="2700"/>
                  <a:buFont typeface="Calibri"/>
                  <a:buNone/>
                </a:pPr>
                <a:r>
                  <a:t/>
                </a:r>
                <a:endParaRPr b="1" i="0" sz="2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ctr">
                  <a:lnSpc>
                    <a:spcPct val="90000"/>
                  </a:lnSpc>
                  <a:spcBef>
                    <a:spcPts val="945"/>
                  </a:spcBef>
                  <a:spcAft>
                    <a:spcPts val="0"/>
                  </a:spcAft>
                  <a:buClr>
                    <a:schemeClr val="dk1"/>
                  </a:buClr>
                  <a:buSzPts val="2700"/>
                  <a:buFont typeface="Calibri"/>
                  <a:buNone/>
                </a:pPr>
                <a:r>
                  <a:t/>
                </a:r>
                <a:endParaRPr b="1" i="0" sz="2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descr="Books on a shelf" id="122" name="Google Shape;122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843859" y="4121164"/>
              <a:ext cx="2285810" cy="2192601"/>
            </a:xfrm>
            <a:prstGeom prst="flowChartConnector">
              <a:avLst/>
            </a:prstGeom>
            <a:noFill/>
            <a:ln>
              <a:noFill/>
            </a:ln>
          </p:spPr>
        </p:pic>
        <p:pic>
          <p:nvPicPr>
            <p:cNvPr descr="3D numbers in white and orange" id="123" name="Google Shape;123;p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101418" y="4103322"/>
              <a:ext cx="2197392" cy="2210443"/>
            </a:xfrm>
            <a:prstGeom prst="ellipse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iw-IL">
                <a:solidFill>
                  <a:schemeClr val="dk1"/>
                </a:solidFill>
              </a:rPr>
              <a:t>סולמות מדידה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30" name="Google Shape;130;p8"/>
          <p:cNvGrpSpPr/>
          <p:nvPr/>
        </p:nvGrpSpPr>
        <p:grpSpPr>
          <a:xfrm>
            <a:off x="1963551" y="2364877"/>
            <a:ext cx="8763691" cy="4096452"/>
            <a:chOff x="0" y="0"/>
            <a:chExt cx="8763691" cy="4096452"/>
          </a:xfrm>
        </p:grpSpPr>
        <p:sp>
          <p:nvSpPr>
            <p:cNvPr id="131" name="Google Shape;131;p8"/>
            <p:cNvSpPr/>
            <p:nvPr/>
          </p:nvSpPr>
          <p:spPr>
            <a:xfrm>
              <a:off x="0" y="0"/>
              <a:ext cx="8760455" cy="899737"/>
            </a:xfrm>
            <a:prstGeom prst="roundRect">
              <a:avLst>
                <a:gd fmla="val 10000" name="adj"/>
              </a:avLst>
            </a:prstGeom>
            <a:solidFill>
              <a:srgbClr val="EAC036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8"/>
            <p:cNvSpPr txBox="1"/>
            <p:nvPr/>
          </p:nvSpPr>
          <p:spPr>
            <a:xfrm>
              <a:off x="26352" y="26352"/>
              <a:ext cx="8707751" cy="8470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8575" lIns="148575" spcFirstLastPara="1" rIns="148575" wrap="square" tIns="14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900"/>
                <a:buFont typeface="Calibri"/>
                <a:buNone/>
              </a:pPr>
              <a:r>
                <a:rPr lang="iw-IL" sz="3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נתונים</a:t>
              </a:r>
              <a:endParaRPr sz="3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8"/>
            <p:cNvSpPr/>
            <p:nvPr/>
          </p:nvSpPr>
          <p:spPr>
            <a:xfrm>
              <a:off x="3236" y="1072166"/>
              <a:ext cx="4291950" cy="1426682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76200">
              <a:solidFill>
                <a:srgbClr val="EAC03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8"/>
            <p:cNvSpPr txBox="1"/>
            <p:nvPr/>
          </p:nvSpPr>
          <p:spPr>
            <a:xfrm>
              <a:off x="45022" y="1113952"/>
              <a:ext cx="4208378" cy="1343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6675" lIns="106675" spcFirstLastPara="1" rIns="106675" wrap="square" tIns="1066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r>
                <a:rPr b="1" i="0" lang="iw-IL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כמותי</a:t>
              </a:r>
              <a:endParaRPr b="1" i="0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8"/>
            <p:cNvSpPr/>
            <p:nvPr/>
          </p:nvSpPr>
          <p:spPr>
            <a:xfrm>
              <a:off x="3236" y="2669770"/>
              <a:ext cx="2101836" cy="1426682"/>
            </a:xfrm>
            <a:prstGeom prst="roundRect">
              <a:avLst>
                <a:gd fmla="val 10000" name="adj"/>
              </a:avLst>
            </a:prstGeom>
            <a:solidFill>
              <a:srgbClr val="CE673B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8"/>
            <p:cNvSpPr txBox="1"/>
            <p:nvPr/>
          </p:nvSpPr>
          <p:spPr>
            <a:xfrm>
              <a:off x="45022" y="2711556"/>
              <a:ext cx="2018264" cy="1343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6675" lIns="106675" spcFirstLastPara="1" rIns="106675" wrap="square" tIns="106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r>
                <a:rPr b="1" i="0" lang="iw-IL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רווח</a:t>
              </a:r>
              <a:endParaRPr b="1" i="0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8"/>
            <p:cNvSpPr/>
            <p:nvPr/>
          </p:nvSpPr>
          <p:spPr>
            <a:xfrm>
              <a:off x="2193350" y="2669770"/>
              <a:ext cx="2101836" cy="1426682"/>
            </a:xfrm>
            <a:prstGeom prst="roundRect">
              <a:avLst>
                <a:gd fmla="val 10000" name="adj"/>
              </a:avLst>
            </a:prstGeom>
            <a:solidFill>
              <a:srgbClr val="CE673B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8"/>
            <p:cNvSpPr txBox="1"/>
            <p:nvPr/>
          </p:nvSpPr>
          <p:spPr>
            <a:xfrm>
              <a:off x="2235136" y="2711556"/>
              <a:ext cx="2018264" cy="1343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6675" lIns="106675" spcFirstLastPara="1" rIns="106675" wrap="square" tIns="106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r>
                <a:rPr b="1" lang="iw-IL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מנה</a:t>
              </a:r>
              <a:endParaRPr b="1" i="0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8"/>
            <p:cNvSpPr/>
            <p:nvPr/>
          </p:nvSpPr>
          <p:spPr>
            <a:xfrm>
              <a:off x="4471741" y="1072166"/>
              <a:ext cx="4291950" cy="1426682"/>
            </a:xfrm>
            <a:prstGeom prst="roundRect">
              <a:avLst>
                <a:gd fmla="val 10000" name="adj"/>
              </a:avLst>
            </a:prstGeom>
            <a:noFill/>
            <a:ln cap="flat" cmpd="sng" w="76200">
              <a:solidFill>
                <a:srgbClr val="EAC03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8"/>
            <p:cNvSpPr txBox="1"/>
            <p:nvPr/>
          </p:nvSpPr>
          <p:spPr>
            <a:xfrm>
              <a:off x="4513527" y="1113952"/>
              <a:ext cx="4208378" cy="1343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6675" lIns="106675" spcFirstLastPara="1" rIns="106675" wrap="square" tIns="1066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r>
                <a:rPr b="1" i="0" lang="iw-IL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איכותני</a:t>
              </a:r>
              <a:endParaRPr b="1" i="0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8"/>
            <p:cNvSpPr/>
            <p:nvPr/>
          </p:nvSpPr>
          <p:spPr>
            <a:xfrm>
              <a:off x="4471741" y="2669770"/>
              <a:ext cx="2101836" cy="1426682"/>
            </a:xfrm>
            <a:prstGeom prst="roundRect">
              <a:avLst>
                <a:gd fmla="val 10000" name="adj"/>
              </a:avLst>
            </a:prstGeom>
            <a:solidFill>
              <a:srgbClr val="CE673B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8"/>
            <p:cNvSpPr txBox="1"/>
            <p:nvPr/>
          </p:nvSpPr>
          <p:spPr>
            <a:xfrm>
              <a:off x="4513527" y="2711556"/>
              <a:ext cx="2018264" cy="1343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6675" lIns="106675" spcFirstLastPara="1" rIns="106675" wrap="square" tIns="106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r>
                <a:rPr b="1" i="0" lang="iw-IL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שמי</a:t>
              </a:r>
              <a:endParaRPr b="1" i="0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8"/>
            <p:cNvSpPr/>
            <p:nvPr/>
          </p:nvSpPr>
          <p:spPr>
            <a:xfrm>
              <a:off x="6661855" y="2669770"/>
              <a:ext cx="2101836" cy="1426682"/>
            </a:xfrm>
            <a:prstGeom prst="roundRect">
              <a:avLst>
                <a:gd fmla="val 10000" name="adj"/>
              </a:avLst>
            </a:prstGeom>
            <a:solidFill>
              <a:srgbClr val="CE673B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8"/>
            <p:cNvSpPr txBox="1"/>
            <p:nvPr/>
          </p:nvSpPr>
          <p:spPr>
            <a:xfrm>
              <a:off x="6703641" y="2711556"/>
              <a:ext cx="2018264" cy="1343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6675" lIns="106675" spcFirstLastPara="1" rIns="106675" wrap="square" tIns="106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r>
                <a:rPr b="1" i="0" lang="iw-IL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סדר</a:t>
              </a:r>
              <a:endParaRPr b="1" i="0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5" name="Google Shape;145;p8"/>
          <p:cNvSpPr txBox="1"/>
          <p:nvPr/>
        </p:nvSpPr>
        <p:spPr>
          <a:xfrm>
            <a:off x="0" y="1690688"/>
            <a:ext cx="1207381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80340" lvl="0" marL="18034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קיימים ארבעה סולמות מדידה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Books on a shelf" id="146" name="Google Shape;14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90016" y="3701965"/>
            <a:ext cx="945823" cy="907255"/>
          </a:xfrm>
          <a:prstGeom prst="flowChartConnector">
            <a:avLst/>
          </a:prstGeom>
          <a:noFill/>
          <a:ln>
            <a:noFill/>
          </a:ln>
        </p:spPr>
      </p:pic>
      <p:pic>
        <p:nvPicPr>
          <p:cNvPr descr="3D numbers in white and orange" id="147" name="Google Shape;147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02048" y="3701965"/>
            <a:ext cx="901898" cy="907255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lang="iw-IL"/>
              <a:t>הגדרה</a:t>
            </a:r>
            <a:endParaRPr b="0"/>
          </a:p>
        </p:txBody>
      </p:sp>
      <p:sp>
        <p:nvSpPr>
          <p:cNvPr id="153" name="Google Shape;153;p9"/>
          <p:cNvSpPr/>
          <p:nvPr/>
        </p:nvSpPr>
        <p:spPr>
          <a:xfrm>
            <a:off x="2273431" y="2608788"/>
            <a:ext cx="7645138" cy="2434709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EAC0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רווח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iw-IL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למשתנה יכול להיות ערך חיובי או שלילי כך שאין לו אפס ממשי.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Data Education in School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84049"/>
      </a:accent1>
      <a:accent2>
        <a:srgbClr val="EAC036"/>
      </a:accent2>
      <a:accent3>
        <a:srgbClr val="6C587C"/>
      </a:accent3>
      <a:accent4>
        <a:srgbClr val="CE673B"/>
      </a:accent4>
      <a:accent5>
        <a:srgbClr val="6A9CA1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Office Theme">
  <a:themeElements>
    <a:clrScheme name="Data Education in School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84049"/>
      </a:accent1>
      <a:accent2>
        <a:srgbClr val="EAC036"/>
      </a:accent2>
      <a:accent3>
        <a:srgbClr val="6C587C"/>
      </a:accent3>
      <a:accent4>
        <a:srgbClr val="CE673B"/>
      </a:accent4>
      <a:accent5>
        <a:srgbClr val="6A9CA1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2021-04-26T06:41:53Z</dcterms:created>
  <dc:creator>Emma Nylk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0x010100C4030EE94CCDFA4C88D8D33A29A81B8D</vt:lpwstr>
  </property>
</Properties>
</file>