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4"/>
  </p:notesMasterIdLst>
  <p:sldIdLst>
    <p:sldId id="541" r:id="rId5"/>
    <p:sldId id="350" r:id="rId6"/>
    <p:sldId id="335" r:id="rId7"/>
    <p:sldId id="514" r:id="rId8"/>
    <p:sldId id="269" r:id="rId9"/>
    <p:sldId id="483" r:id="rId10"/>
    <p:sldId id="515" r:id="rId11"/>
    <p:sldId id="366" r:id="rId12"/>
    <p:sldId id="492" r:id="rId13"/>
    <p:sldId id="437" r:id="rId14"/>
    <p:sldId id="493" r:id="rId15"/>
    <p:sldId id="524" r:id="rId16"/>
    <p:sldId id="525" r:id="rId17"/>
    <p:sldId id="389" r:id="rId18"/>
    <p:sldId id="491" r:id="rId19"/>
    <p:sldId id="365" r:id="rId20"/>
    <p:sldId id="496" r:id="rId21"/>
    <p:sldId id="497" r:id="rId22"/>
    <p:sldId id="498" r:id="rId23"/>
    <p:sldId id="454" r:id="rId24"/>
    <p:sldId id="530" r:id="rId25"/>
    <p:sldId id="532" r:id="rId26"/>
    <p:sldId id="513" r:id="rId27"/>
    <p:sldId id="526" r:id="rId28"/>
    <p:sldId id="527" r:id="rId29"/>
    <p:sldId id="528" r:id="rId30"/>
    <p:sldId id="542" r:id="rId31"/>
    <p:sldId id="543" r:id="rId32"/>
    <p:sldId id="544" r:id="rId33"/>
    <p:sldId id="534" r:id="rId34"/>
    <p:sldId id="545" r:id="rId35"/>
    <p:sldId id="539" r:id="rId36"/>
    <p:sldId id="529" r:id="rId37"/>
    <p:sldId id="531" r:id="rId38"/>
    <p:sldId id="546" r:id="rId39"/>
    <p:sldId id="536" r:id="rId40"/>
    <p:sldId id="538" r:id="rId41"/>
    <p:sldId id="535" r:id="rId42"/>
    <p:sldId id="537" r:id="rId43"/>
    <p:sldId id="540" r:id="rId44"/>
    <p:sldId id="474" r:id="rId45"/>
    <p:sldId id="547" r:id="rId46"/>
    <p:sldId id="516" r:id="rId47"/>
    <p:sldId id="518" r:id="rId48"/>
    <p:sldId id="519" r:id="rId49"/>
    <p:sldId id="520" r:id="rId50"/>
    <p:sldId id="548" r:id="rId51"/>
    <p:sldId id="348" r:id="rId52"/>
    <p:sldId id="35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Nylk" initials="EN" lastIdx="11" clrIdx="0">
    <p:extLst>
      <p:ext uri="{19B8F6BF-5375-455C-9EA6-DF929625EA0E}">
        <p15:presenceInfo xmlns:p15="http://schemas.microsoft.com/office/powerpoint/2012/main" userId="Emma Nylk" providerId="None"/>
      </p:ext>
    </p:extLst>
  </p:cmAuthor>
  <p:cmAuthor id="2" name="John Bell" initials="JB" lastIdx="9" clrIdx="1">
    <p:extLst>
      <p:ext uri="{19B8F6BF-5375-455C-9EA6-DF929625EA0E}">
        <p15:presenceInfo xmlns:p15="http://schemas.microsoft.com/office/powerpoint/2012/main" userId="S::john@effini.com::f70f6676-4d37-4a98-a7ac-a82923374731" providerId="AD"/>
      </p:ext>
    </p:extLst>
  </p:cmAuthor>
  <p:cmAuthor id="3" name="Emma Nylk" initials="EN [2]" lastIdx="1" clrIdx="2">
    <p:extLst>
      <p:ext uri="{19B8F6BF-5375-455C-9EA6-DF929625EA0E}">
        <p15:presenceInfo xmlns:p15="http://schemas.microsoft.com/office/powerpoint/2012/main" userId="S::emma@effini.com::55b2440a-9e28-4c70-bd2e-709c92f993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036"/>
    <a:srgbClr val="CE673B"/>
    <a:srgbClr val="6A9CA1"/>
    <a:srgbClr val="6C587C"/>
    <a:srgbClr val="38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19AA7-65F6-478B-BA02-BEEB0C5EAA92}" v="26" dt="2021-11-10T06:54:50.107"/>
    <p1510:client id="{DF0FFCEE-5E91-C34F-905A-472F1C2CEEF0}" v="1" dt="2021-11-10T12:11:40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7" autoAdjust="0"/>
    <p:restoredTop sz="94646"/>
  </p:normalViewPr>
  <p:slideViewPr>
    <p:cSldViewPr snapToGrid="0">
      <p:cViewPr varScale="1">
        <p:scale>
          <a:sx n="103" d="100"/>
          <a:sy n="103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Nylk" userId="55b2440a-9e28-4c70-bd2e-709c92f993be" providerId="ADAL" clId="{55519AA7-65F6-478B-BA02-BEEB0C5EAA92}"/>
    <pc:docChg chg="custSel addMainMaster delMainMaster modMainMaster">
      <pc:chgData name="Emma Nylk" userId="55b2440a-9e28-4c70-bd2e-709c92f993be" providerId="ADAL" clId="{55519AA7-65F6-478B-BA02-BEEB0C5EAA92}" dt="2021-11-07T13:25:06.061" v="35" actId="2696"/>
      <pc:docMkLst>
        <pc:docMk/>
      </pc:docMkLst>
      <pc:sldMasterChg chg="delSldLayout modSldLayout">
        <pc:chgData name="Emma Nylk" userId="55b2440a-9e28-4c70-bd2e-709c92f993be" providerId="ADAL" clId="{55519AA7-65F6-478B-BA02-BEEB0C5EAA92}" dt="2021-11-07T13:25:06.061" v="35" actId="2696"/>
        <pc:sldMasterMkLst>
          <pc:docMk/>
          <pc:sldMasterMk cId="36006160" sldId="2147483660"/>
        </pc:sldMasterMkLst>
        <pc:sldLayoutChg chg="del">
          <pc:chgData name="Emma Nylk" userId="55b2440a-9e28-4c70-bd2e-709c92f993be" providerId="ADAL" clId="{55519AA7-65F6-478B-BA02-BEEB0C5EAA92}" dt="2021-11-07T13:25:05.989" v="27" actId="2696"/>
          <pc:sldLayoutMkLst>
            <pc:docMk/>
            <pc:sldMasterMk cId="36006160" sldId="2147483660"/>
            <pc:sldLayoutMk cId="1580054257" sldId="2147483663"/>
          </pc:sldLayoutMkLst>
        </pc:sldLayoutChg>
        <pc:sldLayoutChg chg="del">
          <pc:chgData name="Emma Nylk" userId="55b2440a-9e28-4c70-bd2e-709c92f993be" providerId="ADAL" clId="{55519AA7-65F6-478B-BA02-BEEB0C5EAA92}" dt="2021-11-07T13:25:06.005" v="28" actId="2696"/>
          <pc:sldLayoutMkLst>
            <pc:docMk/>
            <pc:sldMasterMk cId="36006160" sldId="2147483660"/>
            <pc:sldLayoutMk cId="1420206646" sldId="2147483664"/>
          </pc:sldLayoutMkLst>
        </pc:sldLayoutChg>
        <pc:sldLayoutChg chg="del">
          <pc:chgData name="Emma Nylk" userId="55b2440a-9e28-4c70-bd2e-709c92f993be" providerId="ADAL" clId="{55519AA7-65F6-478B-BA02-BEEB0C5EAA92}" dt="2021-11-07T13:25:06.013" v="29" actId="2696"/>
          <pc:sldLayoutMkLst>
            <pc:docMk/>
            <pc:sldMasterMk cId="36006160" sldId="2147483660"/>
            <pc:sldLayoutMk cId="2029305404" sldId="2147483665"/>
          </pc:sldLayoutMkLst>
        </pc:sldLayoutChg>
        <pc:sldLayoutChg chg="del">
          <pc:chgData name="Emma Nylk" userId="55b2440a-9e28-4c70-bd2e-709c92f993be" providerId="ADAL" clId="{55519AA7-65F6-478B-BA02-BEEB0C5EAA92}" dt="2021-11-07T13:25:06.021" v="30" actId="2696"/>
          <pc:sldLayoutMkLst>
            <pc:docMk/>
            <pc:sldMasterMk cId="36006160" sldId="2147483660"/>
            <pc:sldLayoutMk cId="895152172" sldId="2147483666"/>
          </pc:sldLayoutMkLst>
        </pc:sldLayoutChg>
        <pc:sldLayoutChg chg="del">
          <pc:chgData name="Emma Nylk" userId="55b2440a-9e28-4c70-bd2e-709c92f993be" providerId="ADAL" clId="{55519AA7-65F6-478B-BA02-BEEB0C5EAA92}" dt="2021-11-07T13:25:06.021" v="31" actId="2696"/>
          <pc:sldLayoutMkLst>
            <pc:docMk/>
            <pc:sldMasterMk cId="36006160" sldId="2147483660"/>
            <pc:sldLayoutMk cId="2535690641" sldId="2147483667"/>
          </pc:sldLayoutMkLst>
        </pc:sldLayoutChg>
        <pc:sldLayoutChg chg="del">
          <pc:chgData name="Emma Nylk" userId="55b2440a-9e28-4c70-bd2e-709c92f993be" providerId="ADAL" clId="{55519AA7-65F6-478B-BA02-BEEB0C5EAA92}" dt="2021-11-07T13:25:06.029" v="32" actId="2696"/>
          <pc:sldLayoutMkLst>
            <pc:docMk/>
            <pc:sldMasterMk cId="36006160" sldId="2147483660"/>
            <pc:sldLayoutMk cId="2798107922" sldId="2147483668"/>
          </pc:sldLayoutMkLst>
        </pc:sldLayoutChg>
        <pc:sldLayoutChg chg="del">
          <pc:chgData name="Emma Nylk" userId="55b2440a-9e28-4c70-bd2e-709c92f993be" providerId="ADAL" clId="{55519AA7-65F6-478B-BA02-BEEB0C5EAA92}" dt="2021-11-07T13:25:06.037" v="33" actId="2696"/>
          <pc:sldLayoutMkLst>
            <pc:docMk/>
            <pc:sldMasterMk cId="36006160" sldId="2147483660"/>
            <pc:sldLayoutMk cId="297668960" sldId="2147483669"/>
          </pc:sldLayoutMkLst>
        </pc:sldLayoutChg>
        <pc:sldLayoutChg chg="del">
          <pc:chgData name="Emma Nylk" userId="55b2440a-9e28-4c70-bd2e-709c92f993be" providerId="ADAL" clId="{55519AA7-65F6-478B-BA02-BEEB0C5EAA92}" dt="2021-11-07T13:25:06.053" v="34" actId="2696"/>
          <pc:sldLayoutMkLst>
            <pc:docMk/>
            <pc:sldMasterMk cId="36006160" sldId="2147483660"/>
            <pc:sldLayoutMk cId="1786892211" sldId="2147483670"/>
          </pc:sldLayoutMkLst>
        </pc:sldLayoutChg>
        <pc:sldLayoutChg chg="del">
          <pc:chgData name="Emma Nylk" userId="55b2440a-9e28-4c70-bd2e-709c92f993be" providerId="ADAL" clId="{55519AA7-65F6-478B-BA02-BEEB0C5EAA92}" dt="2021-11-07T13:25:06.061" v="35" actId="2696"/>
          <pc:sldLayoutMkLst>
            <pc:docMk/>
            <pc:sldMasterMk cId="36006160" sldId="2147483660"/>
            <pc:sldLayoutMk cId="165789048" sldId="2147483671"/>
          </pc:sldLayoutMkLst>
        </pc:sldLayoutChg>
        <pc:sldLayoutChg chg="addSp delSp modSp mod">
          <pc:chgData name="Emma Nylk" userId="55b2440a-9e28-4c70-bd2e-709c92f993be" providerId="ADAL" clId="{55519AA7-65F6-478B-BA02-BEEB0C5EAA92}" dt="2021-11-01T06:49:16.082" v="1"/>
          <pc:sldLayoutMkLst>
            <pc:docMk/>
            <pc:sldMasterMk cId="36006160" sldId="2147483660"/>
            <pc:sldLayoutMk cId="4045526812" sldId="2147483689"/>
          </pc:sldLayoutMkLst>
          <pc:picChg chg="add mod">
            <ac:chgData name="Emma Nylk" userId="55b2440a-9e28-4c70-bd2e-709c92f993be" providerId="ADAL" clId="{55519AA7-65F6-478B-BA02-BEEB0C5EAA92}" dt="2021-11-01T06:49:16.082" v="1"/>
            <ac:picMkLst>
              <pc:docMk/>
              <pc:sldMasterMk cId="36006160" sldId="2147483660"/>
              <pc:sldLayoutMk cId="4045526812" sldId="2147483689"/>
              <ac:picMk id="11" creationId="{7B0BAFE9-11B3-40BC-B786-95B527884ADD}"/>
            </ac:picMkLst>
          </pc:picChg>
          <pc:picChg chg="del">
            <ac:chgData name="Emma Nylk" userId="55b2440a-9e28-4c70-bd2e-709c92f993be" providerId="ADAL" clId="{55519AA7-65F6-478B-BA02-BEEB0C5EAA92}" dt="2021-11-01T06:49:15.260" v="0" actId="478"/>
            <ac:picMkLst>
              <pc:docMk/>
              <pc:sldMasterMk cId="36006160" sldId="2147483660"/>
              <pc:sldLayoutMk cId="4045526812" sldId="2147483689"/>
              <ac:picMk id="13" creationId="{33DD3613-DB99-4AFB-88EC-B63012AB79D7}"/>
            </ac:picMkLst>
          </pc:picChg>
        </pc:sldLayoutChg>
      </pc:sldMasterChg>
      <pc:sldMasterChg chg="del delSldLayout">
        <pc:chgData name="Emma Nylk" userId="55b2440a-9e28-4c70-bd2e-709c92f993be" providerId="ADAL" clId="{55519AA7-65F6-478B-BA02-BEEB0C5EAA92}" dt="2021-11-07T13:24:55.169" v="26" actId="2696"/>
        <pc:sldMasterMkLst>
          <pc:docMk/>
          <pc:sldMasterMk cId="3389144130" sldId="2147483676"/>
        </pc:sldMasterMkLst>
        <pc:sldLayoutChg chg="del">
          <pc:chgData name="Emma Nylk" userId="55b2440a-9e28-4c70-bd2e-709c92f993be" providerId="ADAL" clId="{55519AA7-65F6-478B-BA02-BEEB0C5EAA92}" dt="2021-11-07T13:24:55.144" v="15" actId="2696"/>
          <pc:sldLayoutMkLst>
            <pc:docMk/>
            <pc:sldMasterMk cId="3389144130" sldId="2147483676"/>
            <pc:sldLayoutMk cId="1542693483" sldId="2147483678"/>
          </pc:sldLayoutMkLst>
        </pc:sldLayoutChg>
        <pc:sldLayoutChg chg="del">
          <pc:chgData name="Emma Nylk" userId="55b2440a-9e28-4c70-bd2e-709c92f993be" providerId="ADAL" clId="{55519AA7-65F6-478B-BA02-BEEB0C5EAA92}" dt="2021-11-07T13:24:55.144" v="16" actId="2696"/>
          <pc:sldLayoutMkLst>
            <pc:docMk/>
            <pc:sldMasterMk cId="3389144130" sldId="2147483676"/>
            <pc:sldLayoutMk cId="1926055562" sldId="2147483679"/>
          </pc:sldLayoutMkLst>
        </pc:sldLayoutChg>
        <pc:sldLayoutChg chg="del">
          <pc:chgData name="Emma Nylk" userId="55b2440a-9e28-4c70-bd2e-709c92f993be" providerId="ADAL" clId="{55519AA7-65F6-478B-BA02-BEEB0C5EAA92}" dt="2021-11-07T13:24:55.153" v="17" actId="2696"/>
          <pc:sldLayoutMkLst>
            <pc:docMk/>
            <pc:sldMasterMk cId="3389144130" sldId="2147483676"/>
            <pc:sldLayoutMk cId="2104893183" sldId="2147483680"/>
          </pc:sldLayoutMkLst>
        </pc:sldLayoutChg>
        <pc:sldLayoutChg chg="del">
          <pc:chgData name="Emma Nylk" userId="55b2440a-9e28-4c70-bd2e-709c92f993be" providerId="ADAL" clId="{55519AA7-65F6-478B-BA02-BEEB0C5EAA92}" dt="2021-11-07T13:24:55.153" v="18" actId="2696"/>
          <pc:sldLayoutMkLst>
            <pc:docMk/>
            <pc:sldMasterMk cId="3389144130" sldId="2147483676"/>
            <pc:sldLayoutMk cId="1669338054" sldId="2147483681"/>
          </pc:sldLayoutMkLst>
        </pc:sldLayoutChg>
        <pc:sldLayoutChg chg="del">
          <pc:chgData name="Emma Nylk" userId="55b2440a-9e28-4c70-bd2e-709c92f993be" providerId="ADAL" clId="{55519AA7-65F6-478B-BA02-BEEB0C5EAA92}" dt="2021-11-07T13:24:55.153" v="19" actId="2696"/>
          <pc:sldLayoutMkLst>
            <pc:docMk/>
            <pc:sldMasterMk cId="3389144130" sldId="2147483676"/>
            <pc:sldLayoutMk cId="132703081" sldId="2147483682"/>
          </pc:sldLayoutMkLst>
        </pc:sldLayoutChg>
        <pc:sldLayoutChg chg="del">
          <pc:chgData name="Emma Nylk" userId="55b2440a-9e28-4c70-bd2e-709c92f993be" providerId="ADAL" clId="{55519AA7-65F6-478B-BA02-BEEB0C5EAA92}" dt="2021-11-07T13:24:55.153" v="20" actId="2696"/>
          <pc:sldLayoutMkLst>
            <pc:docMk/>
            <pc:sldMasterMk cId="3389144130" sldId="2147483676"/>
            <pc:sldLayoutMk cId="326910836" sldId="2147483683"/>
          </pc:sldLayoutMkLst>
        </pc:sldLayoutChg>
        <pc:sldLayoutChg chg="del">
          <pc:chgData name="Emma Nylk" userId="55b2440a-9e28-4c70-bd2e-709c92f993be" providerId="ADAL" clId="{55519AA7-65F6-478B-BA02-BEEB0C5EAA92}" dt="2021-11-07T13:24:55.153" v="21" actId="2696"/>
          <pc:sldLayoutMkLst>
            <pc:docMk/>
            <pc:sldMasterMk cId="3389144130" sldId="2147483676"/>
            <pc:sldLayoutMk cId="3344028637" sldId="2147483684"/>
          </pc:sldLayoutMkLst>
        </pc:sldLayoutChg>
        <pc:sldLayoutChg chg="del">
          <pc:chgData name="Emma Nylk" userId="55b2440a-9e28-4c70-bd2e-709c92f993be" providerId="ADAL" clId="{55519AA7-65F6-478B-BA02-BEEB0C5EAA92}" dt="2021-11-07T13:24:55.161" v="22" actId="2696"/>
          <pc:sldLayoutMkLst>
            <pc:docMk/>
            <pc:sldMasterMk cId="3389144130" sldId="2147483676"/>
            <pc:sldLayoutMk cId="2109394646" sldId="2147483685"/>
          </pc:sldLayoutMkLst>
        </pc:sldLayoutChg>
        <pc:sldLayoutChg chg="del">
          <pc:chgData name="Emma Nylk" userId="55b2440a-9e28-4c70-bd2e-709c92f993be" providerId="ADAL" clId="{55519AA7-65F6-478B-BA02-BEEB0C5EAA92}" dt="2021-11-07T13:24:55.161" v="23" actId="2696"/>
          <pc:sldLayoutMkLst>
            <pc:docMk/>
            <pc:sldMasterMk cId="3389144130" sldId="2147483676"/>
            <pc:sldLayoutMk cId="4187978491" sldId="2147483686"/>
          </pc:sldLayoutMkLst>
        </pc:sldLayoutChg>
        <pc:sldLayoutChg chg="del">
          <pc:chgData name="Emma Nylk" userId="55b2440a-9e28-4c70-bd2e-709c92f993be" providerId="ADAL" clId="{55519AA7-65F6-478B-BA02-BEEB0C5EAA92}" dt="2021-11-07T13:24:55.161" v="24" actId="2696"/>
          <pc:sldLayoutMkLst>
            <pc:docMk/>
            <pc:sldMasterMk cId="3389144130" sldId="2147483676"/>
            <pc:sldLayoutMk cId="4219289768" sldId="2147483687"/>
          </pc:sldLayoutMkLst>
        </pc:sldLayoutChg>
        <pc:sldLayoutChg chg="del">
          <pc:chgData name="Emma Nylk" userId="55b2440a-9e28-4c70-bd2e-709c92f993be" providerId="ADAL" clId="{55519AA7-65F6-478B-BA02-BEEB0C5EAA92}" dt="2021-11-07T13:24:55.161" v="25" actId="2696"/>
          <pc:sldLayoutMkLst>
            <pc:docMk/>
            <pc:sldMasterMk cId="3389144130" sldId="2147483676"/>
            <pc:sldLayoutMk cId="204067408" sldId="2147483688"/>
          </pc:sldLayoutMkLst>
        </pc:sldLayoutChg>
      </pc:sldMasterChg>
      <pc:sldMasterChg chg="add del mod addSldLayout delSldLayout modSldLayout">
        <pc:chgData name="Emma Nylk" userId="55b2440a-9e28-4c70-bd2e-709c92f993be" providerId="ADAL" clId="{55519AA7-65F6-478B-BA02-BEEB0C5EAA92}" dt="2021-11-07T13:24:51" v="14" actId="2696"/>
        <pc:sldMasterMkLst>
          <pc:docMk/>
          <pc:sldMasterMk cId="3991168626" sldId="2147483690"/>
        </pc:sldMasterMkLst>
        <pc:sldLayoutChg chg="add del mod replId">
          <pc:chgData name="Emma Nylk" userId="55b2440a-9e28-4c70-bd2e-709c92f993be" providerId="ADAL" clId="{55519AA7-65F6-478B-BA02-BEEB0C5EAA92}" dt="2021-11-07T13:24:50.984" v="4" actId="2696"/>
          <pc:sldLayoutMkLst>
            <pc:docMk/>
            <pc:sldMasterMk cId="3991168626" sldId="2147483690"/>
            <pc:sldLayoutMk cId="2911430844" sldId="2147483691"/>
          </pc:sldLayoutMkLst>
        </pc:sldLayoutChg>
        <pc:sldLayoutChg chg="add del mod replId">
          <pc:chgData name="Emma Nylk" userId="55b2440a-9e28-4c70-bd2e-709c92f993be" providerId="ADAL" clId="{55519AA7-65F6-478B-BA02-BEEB0C5EAA92}" dt="2021-11-07T13:24:50.984" v="5" actId="2696"/>
          <pc:sldLayoutMkLst>
            <pc:docMk/>
            <pc:sldMasterMk cId="3991168626" sldId="2147483690"/>
            <pc:sldLayoutMk cId="3854444167" sldId="2147483692"/>
          </pc:sldLayoutMkLst>
        </pc:sldLayoutChg>
        <pc:sldLayoutChg chg="add del mod replId">
          <pc:chgData name="Emma Nylk" userId="55b2440a-9e28-4c70-bd2e-709c92f993be" providerId="ADAL" clId="{55519AA7-65F6-478B-BA02-BEEB0C5EAA92}" dt="2021-11-07T13:24:50.984" v="6" actId="2696"/>
          <pc:sldLayoutMkLst>
            <pc:docMk/>
            <pc:sldMasterMk cId="3991168626" sldId="2147483690"/>
            <pc:sldLayoutMk cId="1026255921" sldId="2147483693"/>
          </pc:sldLayoutMkLst>
        </pc:sldLayoutChg>
        <pc:sldLayoutChg chg="add del mod replId">
          <pc:chgData name="Emma Nylk" userId="55b2440a-9e28-4c70-bd2e-709c92f993be" providerId="ADAL" clId="{55519AA7-65F6-478B-BA02-BEEB0C5EAA92}" dt="2021-11-07T13:24:50.992" v="7" actId="2696"/>
          <pc:sldLayoutMkLst>
            <pc:docMk/>
            <pc:sldMasterMk cId="3991168626" sldId="2147483690"/>
            <pc:sldLayoutMk cId="546326553" sldId="2147483694"/>
          </pc:sldLayoutMkLst>
        </pc:sldLayoutChg>
        <pc:sldLayoutChg chg="add del mod replId">
          <pc:chgData name="Emma Nylk" userId="55b2440a-9e28-4c70-bd2e-709c92f993be" providerId="ADAL" clId="{55519AA7-65F6-478B-BA02-BEEB0C5EAA92}" dt="2021-11-07T13:24:50.992" v="8" actId="2696"/>
          <pc:sldLayoutMkLst>
            <pc:docMk/>
            <pc:sldMasterMk cId="3991168626" sldId="2147483690"/>
            <pc:sldLayoutMk cId="18959294" sldId="2147483695"/>
          </pc:sldLayoutMkLst>
        </pc:sldLayoutChg>
        <pc:sldLayoutChg chg="add del mod replId">
          <pc:chgData name="Emma Nylk" userId="55b2440a-9e28-4c70-bd2e-709c92f993be" providerId="ADAL" clId="{55519AA7-65F6-478B-BA02-BEEB0C5EAA92}" dt="2021-11-07T13:24:50.992" v="9" actId="2696"/>
          <pc:sldLayoutMkLst>
            <pc:docMk/>
            <pc:sldMasterMk cId="3991168626" sldId="2147483690"/>
            <pc:sldLayoutMk cId="437574404" sldId="2147483696"/>
          </pc:sldLayoutMkLst>
        </pc:sldLayoutChg>
        <pc:sldLayoutChg chg="add del mod replId">
          <pc:chgData name="Emma Nylk" userId="55b2440a-9e28-4c70-bd2e-709c92f993be" providerId="ADAL" clId="{55519AA7-65F6-478B-BA02-BEEB0C5EAA92}" dt="2021-11-07T13:24:50.992" v="10" actId="2696"/>
          <pc:sldLayoutMkLst>
            <pc:docMk/>
            <pc:sldMasterMk cId="3991168626" sldId="2147483690"/>
            <pc:sldLayoutMk cId="3338774998" sldId="2147483697"/>
          </pc:sldLayoutMkLst>
        </pc:sldLayoutChg>
        <pc:sldLayoutChg chg="add del mod replId">
          <pc:chgData name="Emma Nylk" userId="55b2440a-9e28-4c70-bd2e-709c92f993be" providerId="ADAL" clId="{55519AA7-65F6-478B-BA02-BEEB0C5EAA92}" dt="2021-11-07T13:24:50.992" v="11" actId="2696"/>
          <pc:sldLayoutMkLst>
            <pc:docMk/>
            <pc:sldMasterMk cId="3991168626" sldId="2147483690"/>
            <pc:sldLayoutMk cId="1988797054" sldId="2147483698"/>
          </pc:sldLayoutMkLst>
        </pc:sldLayoutChg>
        <pc:sldLayoutChg chg="add del mod replId">
          <pc:chgData name="Emma Nylk" userId="55b2440a-9e28-4c70-bd2e-709c92f993be" providerId="ADAL" clId="{55519AA7-65F6-478B-BA02-BEEB0C5EAA92}" dt="2021-11-07T13:24:50.992" v="12" actId="2696"/>
          <pc:sldLayoutMkLst>
            <pc:docMk/>
            <pc:sldMasterMk cId="3991168626" sldId="2147483690"/>
            <pc:sldLayoutMk cId="1512011975" sldId="2147483699"/>
          </pc:sldLayoutMkLst>
        </pc:sldLayoutChg>
        <pc:sldLayoutChg chg="add del mod replId">
          <pc:chgData name="Emma Nylk" userId="55b2440a-9e28-4c70-bd2e-709c92f993be" providerId="ADAL" clId="{55519AA7-65F6-478B-BA02-BEEB0C5EAA92}" dt="2021-11-07T13:24:51" v="13" actId="2696"/>
          <pc:sldLayoutMkLst>
            <pc:docMk/>
            <pc:sldMasterMk cId="3991168626" sldId="2147483690"/>
            <pc:sldLayoutMk cId="2008843059" sldId="2147483700"/>
          </pc:sldLayoutMkLst>
        </pc:sldLayoutChg>
        <pc:sldLayoutChg chg="add del mod replId">
          <pc:chgData name="Emma Nylk" userId="55b2440a-9e28-4c70-bd2e-709c92f993be" providerId="ADAL" clId="{55519AA7-65F6-478B-BA02-BEEB0C5EAA92}" dt="2021-11-07T13:24:32.535" v="3" actId="2696"/>
          <pc:sldLayoutMkLst>
            <pc:docMk/>
            <pc:sldMasterMk cId="3991168626" sldId="2147483690"/>
            <pc:sldLayoutMk cId="3441805302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32DFF-9A69-4CF3-905A-BFD153C5F59B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2BEC-CF82-4C09-9201-E8A94A91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5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49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11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845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57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11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63" y="63643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31161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F22CF6-B432-4127-8727-92509BF66A0B}"/>
              </a:ext>
            </a:extLst>
          </p:cNvPr>
          <p:cNvSpPr/>
          <p:nvPr userDrawn="1"/>
        </p:nvSpPr>
        <p:spPr>
          <a:xfrm>
            <a:off x="34539" y="5218747"/>
            <a:ext cx="1686758" cy="15989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7435ED-A21A-4866-AA1D-EB145468B534}"/>
              </a:ext>
            </a:extLst>
          </p:cNvPr>
          <p:cNvSpPr/>
          <p:nvPr userDrawn="1"/>
        </p:nvSpPr>
        <p:spPr>
          <a:xfrm>
            <a:off x="34539" y="5590029"/>
            <a:ext cx="1331532" cy="12276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D59AAAB-7C6B-4DD6-B5A8-F04557182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621192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C727EC0E-2A2F-4A67-9842-0111FD944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138" y="5687254"/>
            <a:ext cx="1844980" cy="951318"/>
          </a:xfrm>
          <a:prstGeom prst="rect">
            <a:avLst/>
          </a:prstGeom>
        </p:spPr>
      </p:pic>
      <p:pic>
        <p:nvPicPr>
          <p:cNvPr id="17" name="Picture 2" descr="Home - The Data Lab">
            <a:extLst>
              <a:ext uri="{FF2B5EF4-FFF2-40B4-BE49-F238E27FC236}">
                <a16:creationId xmlns:a16="http://schemas.microsoft.com/office/drawing/2014/main" id="{095DCC10-2C73-4208-BFFA-01AA3F2BF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825" y="5735836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A54839-DD7D-4D43-B7B4-5A74388EC6DD}"/>
              </a:ext>
            </a:extLst>
          </p:cNvPr>
          <p:cNvSpPr/>
          <p:nvPr userDrawn="1"/>
        </p:nvSpPr>
        <p:spPr>
          <a:xfrm>
            <a:off x="0" y="536348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0BAFE9-11B3-40BC-B786-95B527884A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621192"/>
            <a:ext cx="1922636" cy="8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BD0DA7-BBDB-4BF4-9DD1-BE8DCD03695B}"/>
              </a:ext>
            </a:extLst>
          </p:cNvPr>
          <p:cNvSpPr txBox="1">
            <a:spLocks/>
          </p:cNvSpPr>
          <p:nvPr userDrawn="1"/>
        </p:nvSpPr>
        <p:spPr>
          <a:xfrm>
            <a:off x="142043" y="365124"/>
            <a:ext cx="11913833" cy="1325563"/>
          </a:xfrm>
          <a:prstGeom prst="rect">
            <a:avLst/>
          </a:prstGeom>
          <a:noFill/>
          <a:ln w="38100">
            <a:solidFill>
              <a:srgbClr val="6A9CA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CF9DCF-4425-4748-A316-CF0BFB290CE0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6C587C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Definition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91017B-A279-4B83-A84B-B79DBB7D7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7225"/>
            <a:ext cx="8686800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 descr="An open book">
            <a:extLst>
              <a:ext uri="{FF2B5EF4-FFF2-40B4-BE49-F238E27FC236}">
                <a16:creationId xmlns:a16="http://schemas.microsoft.com/office/drawing/2014/main" id="{C1209097-37ED-4D22-A6B8-01560ED36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704" y="-19660"/>
            <a:ext cx="2095129" cy="209512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6216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1C459A-0EA2-4F58-B130-CE5FAD9E3065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CE673B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5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68AE1-2F2B-4D17-A393-76B469763C0F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EAC036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Graphic 6" descr="Person with idea with solid fill">
            <a:extLst>
              <a:ext uri="{FF2B5EF4-FFF2-40B4-BE49-F238E27FC236}">
                <a16:creationId xmlns:a16="http://schemas.microsoft.com/office/drawing/2014/main" id="{E25AACE2-3951-471B-8CFA-5CCC751F5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460" y="477175"/>
            <a:ext cx="1067540" cy="1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2" r:id="rId2"/>
    <p:sldLayoutId id="2147483672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exce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4.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hyperlink" Target="https://creativecommons.org/licenses/by-nc/4.0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hyperlink" Target="https://creativecommons.org/licenses/by-nc-sa/4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83703"/>
            <a:ext cx="9144000" cy="1845297"/>
          </a:xfrm>
        </p:spPr>
        <p:txBody>
          <a:bodyPr>
            <a:normAutofit/>
          </a:bodyPr>
          <a:lstStyle/>
          <a:p>
            <a:r>
              <a:rPr lang="en-US" dirty="0"/>
              <a:t>Creating new variables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 by calculation in Excel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34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Complete </a:t>
            </a:r>
            <a:r>
              <a:rPr lang="en-US" sz="3600" b="1" dirty="0"/>
              <a:t>questions 1 to 4 </a:t>
            </a:r>
          </a:p>
          <a:p>
            <a:pPr marL="0" indent="0" algn="ctr">
              <a:buNone/>
            </a:pPr>
            <a:r>
              <a:rPr lang="en-US" sz="3600" dirty="0"/>
              <a:t>in </a:t>
            </a:r>
            <a:r>
              <a:rPr lang="en-US" sz="3600" b="1" dirty="0"/>
              <a:t>section 1 </a:t>
            </a:r>
            <a:r>
              <a:rPr lang="en-US" sz="3600" dirty="0"/>
              <a:t>of the </a:t>
            </a:r>
          </a:p>
          <a:p>
            <a:pPr marL="0" indent="0" algn="ctr">
              <a:buNone/>
            </a:pPr>
            <a:r>
              <a:rPr lang="en-US" sz="3600" dirty="0"/>
              <a:t>‘Creating new calculated variables in Excel’</a:t>
            </a:r>
          </a:p>
          <a:p>
            <a:pPr marL="0" indent="0" algn="ctr">
              <a:buNone/>
            </a:pPr>
            <a:r>
              <a:rPr lang="en-US" sz="3600" dirty="0"/>
              <a:t>workbook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920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Definition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1877505" y="2497447"/>
            <a:ext cx="8436990" cy="3183850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Create by calculation</a:t>
            </a:r>
            <a:endParaRPr lang="en-GB" sz="4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/>
              <a:t>To perform calculations on one or more data items in a dataset to make a new variable</a:t>
            </a:r>
          </a:p>
        </p:txBody>
      </p:sp>
    </p:spTree>
    <p:extLst>
      <p:ext uri="{BB962C8B-B14F-4D97-AF65-F5344CB8AC3E}">
        <p14:creationId xmlns:p14="http://schemas.microsoft.com/office/powerpoint/2010/main" val="122565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Creating new variables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F050E-AEAF-4654-A08A-A66B5AEA6A9E}"/>
              </a:ext>
            </a:extLst>
          </p:cNvPr>
          <p:cNvSpPr txBox="1"/>
          <p:nvPr/>
        </p:nvSpPr>
        <p:spPr>
          <a:xfrm>
            <a:off x="273377" y="1870703"/>
            <a:ext cx="8041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Some of the most common calculations performed on columns of data to </a:t>
            </a:r>
            <a:r>
              <a:rPr lang="en-GB" sz="2400" b="1" dirty="0"/>
              <a:t>create new variables </a:t>
            </a:r>
            <a:r>
              <a:rPr lang="en-GB" sz="2400" dirty="0"/>
              <a:t>are,</a:t>
            </a:r>
          </a:p>
          <a:p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E1728-FDA8-44C7-962D-7557BE249C8C}"/>
              </a:ext>
            </a:extLst>
          </p:cNvPr>
          <p:cNvSpPr txBox="1"/>
          <p:nvPr/>
        </p:nvSpPr>
        <p:spPr>
          <a:xfrm>
            <a:off x="359789" y="2707223"/>
            <a:ext cx="69177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Subtracting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Multiplying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Dividing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Average (mean, mode or median)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9E2B90B6-62F9-4EB9-9FFC-0FA619AEACCC}"/>
              </a:ext>
            </a:extLst>
          </p:cNvPr>
          <p:cNvGraphicFramePr>
            <a:graphicFrameLocks noGrp="1"/>
          </p:cNvGraphicFramePr>
          <p:nvPr/>
        </p:nvGraphicFramePr>
        <p:xfrm>
          <a:off x="1712275" y="4987297"/>
          <a:ext cx="8767450" cy="1607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3490">
                  <a:extLst>
                    <a:ext uri="{9D8B030D-6E8A-4147-A177-3AD203B41FA5}">
                      <a16:colId xmlns:a16="http://schemas.microsoft.com/office/drawing/2014/main" val="2935109974"/>
                    </a:ext>
                  </a:extLst>
                </a:gridCol>
                <a:gridCol w="1753490">
                  <a:extLst>
                    <a:ext uri="{9D8B030D-6E8A-4147-A177-3AD203B41FA5}">
                      <a16:colId xmlns:a16="http://schemas.microsoft.com/office/drawing/2014/main" val="2645669607"/>
                    </a:ext>
                  </a:extLst>
                </a:gridCol>
                <a:gridCol w="1753490">
                  <a:extLst>
                    <a:ext uri="{9D8B030D-6E8A-4147-A177-3AD203B41FA5}">
                      <a16:colId xmlns:a16="http://schemas.microsoft.com/office/drawing/2014/main" val="3393428215"/>
                    </a:ext>
                  </a:extLst>
                </a:gridCol>
                <a:gridCol w="1753490">
                  <a:extLst>
                    <a:ext uri="{9D8B030D-6E8A-4147-A177-3AD203B41FA5}">
                      <a16:colId xmlns:a16="http://schemas.microsoft.com/office/drawing/2014/main" val="883756015"/>
                    </a:ext>
                  </a:extLst>
                </a:gridCol>
                <a:gridCol w="1753490">
                  <a:extLst>
                    <a:ext uri="{9D8B030D-6E8A-4147-A177-3AD203B41FA5}">
                      <a16:colId xmlns:a16="http://schemas.microsoft.com/office/drawing/2014/main" val="2949406178"/>
                    </a:ext>
                  </a:extLst>
                </a:gridCol>
              </a:tblGrid>
              <a:tr h="69030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B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A+B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A-B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A/B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43644"/>
                  </a:ext>
                </a:extLst>
              </a:tr>
              <a:tr h="45869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41819164"/>
                  </a:ext>
                </a:extLst>
              </a:tr>
              <a:tr h="45869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12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86080071"/>
                  </a:ext>
                </a:extLst>
              </a:tr>
            </a:tbl>
          </a:graphicData>
        </a:graphic>
      </p:graphicFrame>
      <p:pic>
        <p:nvPicPr>
          <p:cNvPr id="14" name="Picture 13" descr="Close-up of a calculator keypad">
            <a:extLst>
              <a:ext uri="{FF2B5EF4-FFF2-40B4-BE49-F238E27FC236}">
                <a16:creationId xmlns:a16="http://schemas.microsoft.com/office/drawing/2014/main" id="{D9ADD5B0-052E-45E9-9779-CA3E153353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2468" y="2282857"/>
            <a:ext cx="2292285" cy="22922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284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Creating new variables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3B899-AAE8-4520-9CEA-E4C1D86BCD3F}"/>
              </a:ext>
            </a:extLst>
          </p:cNvPr>
          <p:cNvSpPr txBox="1"/>
          <p:nvPr/>
        </p:nvSpPr>
        <p:spPr>
          <a:xfrm>
            <a:off x="131975" y="1888829"/>
            <a:ext cx="9096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can also create new variables by comparing data items such as, </a:t>
            </a:r>
          </a:p>
          <a:p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F193B-F384-455E-BCD5-FE65F5EEC0F2}"/>
              </a:ext>
            </a:extLst>
          </p:cNvPr>
          <p:cNvSpPr txBox="1"/>
          <p:nvPr/>
        </p:nvSpPr>
        <p:spPr>
          <a:xfrm>
            <a:off x="557752" y="2414716"/>
            <a:ext cx="9398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is the </a:t>
            </a:r>
            <a:r>
              <a:rPr lang="en-GB" sz="2400" b="1" dirty="0"/>
              <a:t>minimum</a:t>
            </a:r>
            <a:r>
              <a:rPr lang="en-GB" sz="2400" dirty="0"/>
              <a:t> of the variables?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is the </a:t>
            </a:r>
            <a:r>
              <a:rPr lang="en-GB" sz="2400" b="1" dirty="0"/>
              <a:t>maximum</a:t>
            </a:r>
            <a:r>
              <a:rPr lang="en-GB" sz="2400" dirty="0"/>
              <a:t> of the variables?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Deciding if a variable is </a:t>
            </a:r>
            <a:r>
              <a:rPr lang="en-GB" sz="2400" b="1" dirty="0"/>
              <a:t>greater than, less than </a:t>
            </a:r>
            <a:r>
              <a:rPr lang="en-GB" sz="2400" dirty="0"/>
              <a:t>or </a:t>
            </a:r>
            <a:r>
              <a:rPr lang="en-GB" sz="2400" b="1" dirty="0"/>
              <a:t>equal</a:t>
            </a:r>
            <a:r>
              <a:rPr lang="en-GB" sz="2400" dirty="0"/>
              <a:t> to a number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9185EF20-C365-4522-B5B1-BBD476021230}"/>
              </a:ext>
            </a:extLst>
          </p:cNvPr>
          <p:cNvGraphicFramePr>
            <a:graphicFrameLocks noGrp="1"/>
          </p:cNvGraphicFramePr>
          <p:nvPr/>
        </p:nvGraphicFramePr>
        <p:xfrm>
          <a:off x="1507765" y="3938210"/>
          <a:ext cx="948389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778">
                  <a:extLst>
                    <a:ext uri="{9D8B030D-6E8A-4147-A177-3AD203B41FA5}">
                      <a16:colId xmlns:a16="http://schemas.microsoft.com/office/drawing/2014/main" val="2935109974"/>
                    </a:ext>
                  </a:extLst>
                </a:gridCol>
                <a:gridCol w="1896778">
                  <a:extLst>
                    <a:ext uri="{9D8B030D-6E8A-4147-A177-3AD203B41FA5}">
                      <a16:colId xmlns:a16="http://schemas.microsoft.com/office/drawing/2014/main" val="2645669607"/>
                    </a:ext>
                  </a:extLst>
                </a:gridCol>
                <a:gridCol w="1896778">
                  <a:extLst>
                    <a:ext uri="{9D8B030D-6E8A-4147-A177-3AD203B41FA5}">
                      <a16:colId xmlns:a16="http://schemas.microsoft.com/office/drawing/2014/main" val="3393428215"/>
                    </a:ext>
                  </a:extLst>
                </a:gridCol>
                <a:gridCol w="1597109">
                  <a:extLst>
                    <a:ext uri="{9D8B030D-6E8A-4147-A177-3AD203B41FA5}">
                      <a16:colId xmlns:a16="http://schemas.microsoft.com/office/drawing/2014/main" val="883756015"/>
                    </a:ext>
                  </a:extLst>
                </a:gridCol>
                <a:gridCol w="2196447">
                  <a:extLst>
                    <a:ext uri="{9D8B030D-6E8A-4147-A177-3AD203B41FA5}">
                      <a16:colId xmlns:a16="http://schemas.microsoft.com/office/drawing/2014/main" val="29494061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B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Minimum of </a:t>
                      </a:r>
                    </a:p>
                    <a:p>
                      <a:pPr algn="ctr"/>
                      <a:r>
                        <a:rPr lang="en-GB" sz="2000" b="1" dirty="0"/>
                        <a:t>A and B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Maximum of A and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Is column A greater than 11?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4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4181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8608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5177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8198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11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41B70-0EE2-4CA1-9207-FEF506619E5C}"/>
              </a:ext>
            </a:extLst>
          </p:cNvPr>
          <p:cNvSpPr txBox="1"/>
          <p:nvPr/>
        </p:nvSpPr>
        <p:spPr>
          <a:xfrm>
            <a:off x="126921" y="1834455"/>
            <a:ext cx="78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Add VAT of 20% to these items. (price_inc_VAT = price x 1.2)</a:t>
            </a:r>
          </a:p>
        </p:txBody>
      </p:sp>
      <p:pic>
        <p:nvPicPr>
          <p:cNvPr id="6" name="Picture 5" descr="Women picking out clothes">
            <a:extLst>
              <a:ext uri="{FF2B5EF4-FFF2-40B4-BE49-F238E27FC236}">
                <a16:creationId xmlns:a16="http://schemas.microsoft.com/office/drawing/2014/main" id="{7E0485B1-50B6-4292-9B29-0B2FB77977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4829" y="2704395"/>
            <a:ext cx="3807577" cy="3262772"/>
          </a:xfrm>
          <a:prstGeom prst="roundRect">
            <a:avLst/>
          </a:prstGeom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67640C9D-BCE3-4995-B7E1-3B036B497BED}"/>
              </a:ext>
            </a:extLst>
          </p:cNvPr>
          <p:cNvGraphicFramePr>
            <a:graphicFrameLocks noGrp="1"/>
          </p:cNvGraphicFramePr>
          <p:nvPr/>
        </p:nvGraphicFramePr>
        <p:xfrm>
          <a:off x="631595" y="2448216"/>
          <a:ext cx="6287677" cy="2885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7127">
                  <a:extLst>
                    <a:ext uri="{9D8B030D-6E8A-4147-A177-3AD203B41FA5}">
                      <a16:colId xmlns:a16="http://schemas.microsoft.com/office/drawing/2014/main" val="3227164712"/>
                    </a:ext>
                  </a:extLst>
                </a:gridCol>
                <a:gridCol w="1435765">
                  <a:extLst>
                    <a:ext uri="{9D8B030D-6E8A-4147-A177-3AD203B41FA5}">
                      <a16:colId xmlns:a16="http://schemas.microsoft.com/office/drawing/2014/main" val="3193140448"/>
                    </a:ext>
                  </a:extLst>
                </a:gridCol>
                <a:gridCol w="1894785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</a:tblGrid>
              <a:tr h="5771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item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price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price_inc_VAT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r>
                        <a:rPr lang="en-GB" sz="2400" dirty="0"/>
                        <a:t>Hat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£5.00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£6.00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55939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r>
                        <a:rPr lang="en-GB" sz="2400" dirty="0"/>
                        <a:t>Top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£10.00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£12.00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2072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r>
                        <a:rPr lang="en-GB" sz="2400" dirty="0"/>
                        <a:t>Jumper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£15.00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£18.00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0435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r>
                        <a:rPr lang="en-GB" sz="2400" dirty="0"/>
                        <a:t>Socks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£2.50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£3.00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031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A62A95A-B4B3-4425-B420-9342BDC0EAD0}"/>
              </a:ext>
            </a:extLst>
          </p:cNvPr>
          <p:cNvSpPr txBox="1"/>
          <p:nvPr/>
        </p:nvSpPr>
        <p:spPr>
          <a:xfrm>
            <a:off x="4117941" y="6033155"/>
            <a:ext cx="3616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is a new variable in the dataset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C2AEBB-8D2D-4E5E-B84C-65845C71B688}"/>
              </a:ext>
            </a:extLst>
          </p:cNvPr>
          <p:cNvCxnSpPr>
            <a:cxnSpLocks/>
          </p:cNvCxnSpPr>
          <p:nvPr/>
        </p:nvCxnSpPr>
        <p:spPr>
          <a:xfrm flipH="1" flipV="1">
            <a:off x="5926316" y="5409963"/>
            <a:ext cx="1" cy="547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23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41B70-0EE2-4CA1-9207-FEF506619E5C}"/>
              </a:ext>
            </a:extLst>
          </p:cNvPr>
          <p:cNvSpPr txBox="1"/>
          <p:nvPr/>
        </p:nvSpPr>
        <p:spPr>
          <a:xfrm>
            <a:off x="335052" y="1953403"/>
            <a:ext cx="714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</a:t>
            </a:r>
            <a:r>
              <a:rPr lang="en-US" sz="2400" b="1" dirty="0"/>
              <a:t>maximum distance </a:t>
            </a:r>
            <a:r>
              <a:rPr lang="en-US" sz="2400" dirty="0"/>
              <a:t>that the athletes threw their javelins over their 3 attempts? </a:t>
            </a:r>
          </a:p>
          <a:p>
            <a:endParaRPr lang="en-GB" sz="24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1E1F47C-DA8D-41CF-A5A8-70968EDFBEAA}"/>
              </a:ext>
            </a:extLst>
          </p:cNvPr>
          <p:cNvGraphicFramePr>
            <a:graphicFrameLocks noGrp="1"/>
          </p:cNvGraphicFramePr>
          <p:nvPr/>
        </p:nvGraphicFramePr>
        <p:xfrm>
          <a:off x="502103" y="3864525"/>
          <a:ext cx="5991692" cy="1357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923">
                  <a:extLst>
                    <a:ext uri="{9D8B030D-6E8A-4147-A177-3AD203B41FA5}">
                      <a16:colId xmlns:a16="http://schemas.microsoft.com/office/drawing/2014/main" val="3227164712"/>
                    </a:ext>
                  </a:extLst>
                </a:gridCol>
                <a:gridCol w="1497923">
                  <a:extLst>
                    <a:ext uri="{9D8B030D-6E8A-4147-A177-3AD203B41FA5}">
                      <a16:colId xmlns:a16="http://schemas.microsoft.com/office/drawing/2014/main" val="3193140448"/>
                    </a:ext>
                  </a:extLst>
                </a:gridCol>
                <a:gridCol w="1497923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  <a:gridCol w="1497923">
                  <a:extLst>
                    <a:ext uri="{9D8B030D-6E8A-4147-A177-3AD203B41FA5}">
                      <a16:colId xmlns:a16="http://schemas.microsoft.com/office/drawing/2014/main" val="2682124022"/>
                    </a:ext>
                  </a:extLst>
                </a:gridCol>
              </a:tblGrid>
              <a:tr h="45264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name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throw_1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throw_2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throw_3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452641">
                <a:tc>
                  <a:txBody>
                    <a:bodyPr/>
                    <a:lstStyle/>
                    <a:p>
                      <a:r>
                        <a:rPr lang="en-GB" sz="20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45.5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55939"/>
                  </a:ext>
                </a:extLst>
              </a:tr>
              <a:tr h="452641">
                <a:tc>
                  <a:txBody>
                    <a:bodyPr/>
                    <a:lstStyle/>
                    <a:p>
                      <a:r>
                        <a:rPr lang="en-GB" sz="2000" dirty="0"/>
                        <a:t>Jill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46.2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9207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88B8FF-3D64-435C-A59E-D06FF42BD0FE}"/>
              </a:ext>
            </a:extLst>
          </p:cNvPr>
          <p:cNvGraphicFramePr>
            <a:graphicFrameLocks noGrp="1"/>
          </p:cNvGraphicFramePr>
          <p:nvPr/>
        </p:nvGraphicFramePr>
        <p:xfrm>
          <a:off x="9747987" y="3864524"/>
          <a:ext cx="1377008" cy="1357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008">
                  <a:extLst>
                    <a:ext uri="{9D8B030D-6E8A-4147-A177-3AD203B41FA5}">
                      <a16:colId xmlns:a16="http://schemas.microsoft.com/office/drawing/2014/main" val="884004219"/>
                    </a:ext>
                  </a:extLst>
                </a:gridCol>
              </a:tblGrid>
              <a:tr h="4134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max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47225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45.5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4455939"/>
                  </a:ext>
                </a:extLst>
              </a:tr>
              <a:tr h="47225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46.2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1992072"/>
                  </a:ext>
                </a:extLst>
              </a:tr>
            </a:tbl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7ADBA197-5D5B-46AB-BBF4-98979201434C}"/>
              </a:ext>
            </a:extLst>
          </p:cNvPr>
          <p:cNvSpPr/>
          <p:nvPr/>
        </p:nvSpPr>
        <p:spPr>
          <a:xfrm rot="16200000">
            <a:off x="7483229" y="3551955"/>
            <a:ext cx="1275324" cy="190046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GB" b="1" dirty="0"/>
              <a:t>Maximum of each row</a:t>
            </a:r>
          </a:p>
        </p:txBody>
      </p:sp>
    </p:spTree>
    <p:extLst>
      <p:ext uri="{BB962C8B-B14F-4D97-AF65-F5344CB8AC3E}">
        <p14:creationId xmlns:p14="http://schemas.microsoft.com/office/powerpoint/2010/main" val="1485322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820C6-9252-4C3E-8094-C3E86C0D1D99}"/>
              </a:ext>
            </a:extLst>
          </p:cNvPr>
          <p:cNvSpPr txBox="1"/>
          <p:nvPr/>
        </p:nvSpPr>
        <p:spPr>
          <a:xfrm>
            <a:off x="195943" y="1987421"/>
            <a:ext cx="7287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long did it take these people to run 5km?</a:t>
            </a:r>
          </a:p>
          <a:p>
            <a:endParaRPr lang="en-GB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endParaRPr lang="en-GB" sz="2400" dirty="0"/>
          </a:p>
        </p:txBody>
      </p:sp>
      <p:pic>
        <p:nvPicPr>
          <p:cNvPr id="7" name="Picture 6" descr="Two people running and biking together">
            <a:extLst>
              <a:ext uri="{FF2B5EF4-FFF2-40B4-BE49-F238E27FC236}">
                <a16:creationId xmlns:a16="http://schemas.microsoft.com/office/drawing/2014/main" id="{DD4014CD-9020-449A-B476-FA036265CC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4616" y="1987421"/>
            <a:ext cx="3354428" cy="4394718"/>
          </a:xfrm>
          <a:prstGeom prst="round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AA3F79-F159-4F69-8124-B6F97B84BE3B}"/>
              </a:ext>
            </a:extLst>
          </p:cNvPr>
          <p:cNvGraphicFramePr>
            <a:graphicFrameLocks noGrp="1"/>
          </p:cNvGraphicFramePr>
          <p:nvPr/>
        </p:nvGraphicFramePr>
        <p:xfrm>
          <a:off x="410591" y="3337859"/>
          <a:ext cx="657467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1557">
                  <a:extLst>
                    <a:ext uri="{9D8B030D-6E8A-4147-A177-3AD203B41FA5}">
                      <a16:colId xmlns:a16="http://schemas.microsoft.com/office/drawing/2014/main" val="2935109974"/>
                    </a:ext>
                  </a:extLst>
                </a:gridCol>
                <a:gridCol w="2191557">
                  <a:extLst>
                    <a:ext uri="{9D8B030D-6E8A-4147-A177-3AD203B41FA5}">
                      <a16:colId xmlns:a16="http://schemas.microsoft.com/office/drawing/2014/main" val="2645669607"/>
                    </a:ext>
                  </a:extLst>
                </a:gridCol>
                <a:gridCol w="2191557">
                  <a:extLst>
                    <a:ext uri="{9D8B030D-6E8A-4147-A177-3AD203B41FA5}">
                      <a16:colId xmlns:a16="http://schemas.microsoft.com/office/drawing/2014/main" val="3393428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start_time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end_time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4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Layla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12:35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81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Jamie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08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77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09:59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8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20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820C6-9252-4C3E-8094-C3E86C0D1D99}"/>
              </a:ext>
            </a:extLst>
          </p:cNvPr>
          <p:cNvSpPr txBox="1"/>
          <p:nvPr/>
        </p:nvSpPr>
        <p:spPr>
          <a:xfrm>
            <a:off x="186516" y="1775825"/>
            <a:ext cx="7287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long did it take these people to run 5km?</a:t>
            </a:r>
          </a:p>
          <a:p>
            <a:endParaRPr lang="en-GB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endParaRPr lang="en-GB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AA3F79-F159-4F69-8124-B6F97B84BE3B}"/>
              </a:ext>
            </a:extLst>
          </p:cNvPr>
          <p:cNvGraphicFramePr>
            <a:graphicFrameLocks noGrp="1"/>
          </p:cNvGraphicFramePr>
          <p:nvPr/>
        </p:nvGraphicFramePr>
        <p:xfrm>
          <a:off x="1193014" y="3512516"/>
          <a:ext cx="9082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0550">
                  <a:extLst>
                    <a:ext uri="{9D8B030D-6E8A-4147-A177-3AD203B41FA5}">
                      <a16:colId xmlns:a16="http://schemas.microsoft.com/office/drawing/2014/main" val="2935109974"/>
                    </a:ext>
                  </a:extLst>
                </a:gridCol>
                <a:gridCol w="2270550">
                  <a:extLst>
                    <a:ext uri="{9D8B030D-6E8A-4147-A177-3AD203B41FA5}">
                      <a16:colId xmlns:a16="http://schemas.microsoft.com/office/drawing/2014/main" val="2645669607"/>
                    </a:ext>
                  </a:extLst>
                </a:gridCol>
                <a:gridCol w="2270550">
                  <a:extLst>
                    <a:ext uri="{9D8B030D-6E8A-4147-A177-3AD203B41FA5}">
                      <a16:colId xmlns:a16="http://schemas.microsoft.com/office/drawing/2014/main" val="3393428215"/>
                    </a:ext>
                  </a:extLst>
                </a:gridCol>
                <a:gridCol w="2270550">
                  <a:extLst>
                    <a:ext uri="{9D8B030D-6E8A-4147-A177-3AD203B41FA5}">
                      <a16:colId xmlns:a16="http://schemas.microsoft.com/office/drawing/2014/main" val="104465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start_time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end_time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time_to_run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4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Layla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00:35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81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Jamie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08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77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09:59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00:29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843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9FB245C-D8B4-4CC3-B47F-DA156CD54650}"/>
              </a:ext>
            </a:extLst>
          </p:cNvPr>
          <p:cNvSpPr txBox="1"/>
          <p:nvPr/>
        </p:nvSpPr>
        <p:spPr>
          <a:xfrm>
            <a:off x="3283538" y="2590185"/>
            <a:ext cx="4901152" cy="442674"/>
          </a:xfrm>
          <a:prstGeom prst="roundRect">
            <a:avLst/>
          </a:prstGeom>
          <a:ln w="38100">
            <a:solidFill>
              <a:srgbClr val="CE673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time_to_run </a:t>
            </a:r>
            <a:r>
              <a:rPr lang="en-GB" sz="2000" dirty="0"/>
              <a:t>= </a:t>
            </a:r>
            <a:r>
              <a:rPr lang="en-GB" sz="2000" b="1" dirty="0"/>
              <a:t>end_time </a:t>
            </a:r>
            <a:r>
              <a:rPr lang="en-GB" sz="2000" dirty="0"/>
              <a:t>– </a:t>
            </a:r>
            <a:r>
              <a:rPr lang="en-GB" sz="2000" b="1" dirty="0"/>
              <a:t>start_time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1BFB0-F3B1-4A92-B700-846BA03AEEFC}"/>
              </a:ext>
            </a:extLst>
          </p:cNvPr>
          <p:cNvSpPr txBox="1"/>
          <p:nvPr/>
        </p:nvSpPr>
        <p:spPr>
          <a:xfrm>
            <a:off x="925434" y="5755179"/>
            <a:ext cx="961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have created a new variable </a:t>
            </a:r>
            <a:r>
              <a:rPr lang="en-US" sz="2400" b="1" dirty="0"/>
              <a:t>time_to_run </a:t>
            </a:r>
            <a:r>
              <a:rPr lang="en-US" sz="2400" dirty="0"/>
              <a:t>by calculating the difference between the start and end times. 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438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F5B0D-6683-4A5F-A283-9ACA8452F47E}"/>
              </a:ext>
            </a:extLst>
          </p:cNvPr>
          <p:cNvSpPr txBox="1"/>
          <p:nvPr/>
        </p:nvSpPr>
        <p:spPr>
          <a:xfrm>
            <a:off x="251927" y="1844640"/>
            <a:ext cx="11390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Imagine you own a gym and want to work out how long your staff worked for you. </a:t>
            </a:r>
          </a:p>
          <a:p>
            <a:endParaRPr lang="en-US" sz="2400" b="1" dirty="0"/>
          </a:p>
          <a:p>
            <a:r>
              <a:rPr lang="en-US" sz="2400" dirty="0"/>
              <a:t>How do you think you would create a new variable </a:t>
            </a:r>
            <a:r>
              <a:rPr lang="en-US" sz="2400" b="1" dirty="0"/>
              <a:t>years_employed?</a:t>
            </a:r>
            <a:endParaRPr lang="en-GB" sz="24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1945BA6-71A3-4A9E-939D-DF9E07ABF951}"/>
              </a:ext>
            </a:extLst>
          </p:cNvPr>
          <p:cNvGraphicFramePr>
            <a:graphicFrameLocks noGrp="1"/>
          </p:cNvGraphicFramePr>
          <p:nvPr/>
        </p:nvGraphicFramePr>
        <p:xfrm>
          <a:off x="369761" y="3318850"/>
          <a:ext cx="7459201" cy="30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8864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836779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  <a:gridCol w="1836779">
                  <a:extLst>
                    <a:ext uri="{9D8B030D-6E8A-4147-A177-3AD203B41FA5}">
                      <a16:colId xmlns:a16="http://schemas.microsoft.com/office/drawing/2014/main" val="1692880235"/>
                    </a:ext>
                  </a:extLst>
                </a:gridCol>
                <a:gridCol w="1836779">
                  <a:extLst>
                    <a:ext uri="{9D8B030D-6E8A-4147-A177-3AD203B41FA5}">
                      <a16:colId xmlns:a16="http://schemas.microsoft.com/office/drawing/2014/main" val="3722181586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year_started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year_left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years_employed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S. Philips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J. 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P. McDonald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L. Whyte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  <p:pic>
        <p:nvPicPr>
          <p:cNvPr id="8" name="Picture 7" descr="Aligned barbell plates">
            <a:extLst>
              <a:ext uri="{FF2B5EF4-FFF2-40B4-BE49-F238E27FC236}">
                <a16:creationId xmlns:a16="http://schemas.microsoft.com/office/drawing/2014/main" id="{DE0BB4B5-FA0F-4035-81D8-286764FF96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978" y="3188780"/>
            <a:ext cx="3304095" cy="330409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62812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F5B0D-6683-4A5F-A283-9ACA8452F47E}"/>
              </a:ext>
            </a:extLst>
          </p:cNvPr>
          <p:cNvSpPr txBox="1"/>
          <p:nvPr/>
        </p:nvSpPr>
        <p:spPr>
          <a:xfrm>
            <a:off x="251927" y="1844640"/>
            <a:ext cx="113901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Imagine you own a gym and want to work out how long your staff worked for you. </a:t>
            </a:r>
          </a:p>
          <a:p>
            <a:endParaRPr lang="en-US" sz="2000" b="1" dirty="0"/>
          </a:p>
          <a:p>
            <a:r>
              <a:rPr lang="en-US" sz="2400" dirty="0"/>
              <a:t>New variable </a:t>
            </a:r>
            <a:r>
              <a:rPr lang="en-US" sz="2400" b="1" dirty="0"/>
              <a:t>years_employed =  year_left – </a:t>
            </a:r>
            <a:r>
              <a:rPr lang="en-US" sz="2400" b="1" dirty="0" err="1"/>
              <a:t>year_started</a:t>
            </a:r>
            <a:endParaRPr lang="en-GB" sz="2400" b="1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1945BA6-71A3-4A9E-939D-DF9E07ABF951}"/>
              </a:ext>
            </a:extLst>
          </p:cNvPr>
          <p:cNvGraphicFramePr>
            <a:graphicFrameLocks noGrp="1"/>
          </p:cNvGraphicFramePr>
          <p:nvPr/>
        </p:nvGraphicFramePr>
        <p:xfrm>
          <a:off x="369761" y="3429000"/>
          <a:ext cx="7459201" cy="30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8864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836779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  <a:gridCol w="1836779">
                  <a:extLst>
                    <a:ext uri="{9D8B030D-6E8A-4147-A177-3AD203B41FA5}">
                      <a16:colId xmlns:a16="http://schemas.microsoft.com/office/drawing/2014/main" val="1692880235"/>
                    </a:ext>
                  </a:extLst>
                </a:gridCol>
                <a:gridCol w="1836779">
                  <a:extLst>
                    <a:ext uri="{9D8B030D-6E8A-4147-A177-3AD203B41FA5}">
                      <a16:colId xmlns:a16="http://schemas.microsoft.com/office/drawing/2014/main" val="3722181586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year_started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year_left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years_employed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S. Philips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J. 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P. McDonald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L. Whyte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  <p:pic>
        <p:nvPicPr>
          <p:cNvPr id="8" name="Picture 7" descr="Aligned barbell plates">
            <a:extLst>
              <a:ext uri="{FF2B5EF4-FFF2-40B4-BE49-F238E27FC236}">
                <a16:creationId xmlns:a16="http://schemas.microsoft.com/office/drawing/2014/main" id="{DE0BB4B5-FA0F-4035-81D8-286764FF96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978" y="3188780"/>
            <a:ext cx="3304095" cy="330409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776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intentions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4347" y="1894790"/>
            <a:ext cx="11523305" cy="4666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will be learning how to create new variables in Excel, specifically to,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what it means to </a:t>
            </a:r>
            <a:r>
              <a:rPr lang="en-US" b="1" dirty="0"/>
              <a:t>create a new variable by performing calculations </a:t>
            </a:r>
            <a:r>
              <a:rPr lang="en-US" dirty="0"/>
              <a:t>using existing data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to create simple new variables by performing a calculation in Excel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the </a:t>
            </a:r>
            <a:r>
              <a:rPr lang="en-US" b="1" dirty="0"/>
              <a:t>concept of conditional statements </a:t>
            </a:r>
            <a:r>
              <a:rPr lang="en-US" dirty="0"/>
              <a:t>for creating new variables.</a:t>
            </a:r>
          </a:p>
        </p:txBody>
      </p:sp>
    </p:spTree>
    <p:extLst>
      <p:ext uri="{BB962C8B-B14F-4D97-AF65-F5344CB8AC3E}">
        <p14:creationId xmlns:p14="http://schemas.microsoft.com/office/powerpoint/2010/main" val="246932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Name the new variable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1147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1. </a:t>
            </a:r>
          </a:p>
          <a:p>
            <a:endParaRPr lang="en-GB" dirty="0"/>
          </a:p>
          <a:p>
            <a:r>
              <a:rPr lang="en-GB" dirty="0"/>
              <a:t>Type in the </a:t>
            </a:r>
            <a:r>
              <a:rPr lang="en-GB" b="1" dirty="0"/>
              <a:t>name of the new variable </a:t>
            </a:r>
            <a:r>
              <a:rPr lang="en-GB" dirty="0"/>
              <a:t>in the column heading where you are going to </a:t>
            </a:r>
            <a:r>
              <a:rPr lang="en-GB" b="1" dirty="0"/>
              <a:t>create</a:t>
            </a:r>
            <a:r>
              <a:rPr lang="en-GB" dirty="0"/>
              <a:t> the new data.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0BE17C-080B-4AAC-9F8C-E6318660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84" y="3512976"/>
            <a:ext cx="6715125" cy="2019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0B23903-3B60-4B50-BA27-7CF3D9413E22}"/>
              </a:ext>
            </a:extLst>
          </p:cNvPr>
          <p:cNvSpPr/>
          <p:nvPr/>
        </p:nvSpPr>
        <p:spPr>
          <a:xfrm>
            <a:off x="6996638" y="3027864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20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Calculation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10225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2. </a:t>
            </a:r>
          </a:p>
          <a:p>
            <a:endParaRPr lang="en-GB" dirty="0"/>
          </a:p>
          <a:p>
            <a:r>
              <a:rPr lang="en-GB" dirty="0"/>
              <a:t>In the first row of the new variable, </a:t>
            </a:r>
            <a:r>
              <a:rPr lang="en-GB" b="1" dirty="0"/>
              <a:t>type in the calculation </a:t>
            </a:r>
            <a:r>
              <a:rPr lang="en-GB" dirty="0"/>
              <a:t>you will use to create the new column of data.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EC7DD-0BEE-41A1-BC7D-DEA61F43E2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2597" y="3429000"/>
            <a:ext cx="5955393" cy="22642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5A945B-D610-4FAC-B08E-90724BBBB39A}"/>
              </a:ext>
            </a:extLst>
          </p:cNvPr>
          <p:cNvSpPr/>
          <p:nvPr/>
        </p:nvSpPr>
        <p:spPr>
          <a:xfrm>
            <a:off x="6096000" y="3697167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569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2EFCB0-BEBA-48A4-8066-FAC0C57B8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739" y="3446469"/>
            <a:ext cx="6705600" cy="2114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Create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10772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3. </a:t>
            </a:r>
          </a:p>
          <a:p>
            <a:endParaRPr lang="en-GB" dirty="0"/>
          </a:p>
          <a:p>
            <a:r>
              <a:rPr lang="en-GB" b="1" dirty="0"/>
              <a:t>Copy the calculation </a:t>
            </a:r>
            <a:r>
              <a:rPr lang="en-GB" dirty="0"/>
              <a:t>you have just typed into the first row, and paste into the remaining rows of the new variable. 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945B-D610-4FAC-B08E-90724BBBB39A}"/>
              </a:ext>
            </a:extLst>
          </p:cNvPr>
          <p:cNvSpPr/>
          <p:nvPr/>
        </p:nvSpPr>
        <p:spPr>
          <a:xfrm>
            <a:off x="5520965" y="3639811"/>
            <a:ext cx="2169365" cy="192120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96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Create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1077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are some examples of calculations you can use in Excel to create new variables.    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537290A-2487-4391-B35C-2E4EDF9EAC18}"/>
              </a:ext>
            </a:extLst>
          </p:cNvPr>
          <p:cNvGraphicFramePr>
            <a:graphicFrameLocks noGrp="1"/>
          </p:cNvGraphicFramePr>
          <p:nvPr/>
        </p:nvGraphicFramePr>
        <p:xfrm>
          <a:off x="1815183" y="2373872"/>
          <a:ext cx="8128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326482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54427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+mn-lt"/>
                        </a:rPr>
                        <a:t>Calculation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+mn-lt"/>
                        </a:rPr>
                        <a:t>Formula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1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=sum(A,B,C,D…)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150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Subtracting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=B-A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2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=product(A,B,C,D…)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58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Dividing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=B/A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5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Maximum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=max(A,B,C,D….)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562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Minimum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=min(A,B,C,D,…)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9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 (mean)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=average(A,B,C,D,…)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3137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4C09898-F539-47FC-B15A-6F5A9CB7A774}"/>
              </a:ext>
            </a:extLst>
          </p:cNvPr>
          <p:cNvSpPr txBox="1"/>
          <p:nvPr/>
        </p:nvSpPr>
        <p:spPr>
          <a:xfrm>
            <a:off x="1572" y="6488668"/>
            <a:ext cx="10848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For more details of the formulas in Excel, see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2F9F5-CBC1-4920-81E3-299563144D9A}"/>
              </a:ext>
            </a:extLst>
          </p:cNvPr>
          <p:cNvSpPr txBox="1"/>
          <p:nvPr/>
        </p:nvSpPr>
        <p:spPr>
          <a:xfrm>
            <a:off x="4284483" y="6488668"/>
            <a:ext cx="6117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https://support.microsoft.com/en-us/excel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356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Complete </a:t>
            </a:r>
            <a:r>
              <a:rPr lang="en-US" sz="3600" b="1" dirty="0"/>
              <a:t>questions 1 to 11 </a:t>
            </a:r>
          </a:p>
          <a:p>
            <a:pPr marL="0" indent="0" algn="ctr">
              <a:buNone/>
            </a:pPr>
            <a:r>
              <a:rPr lang="en-US" sz="3600" dirty="0"/>
              <a:t>in </a:t>
            </a:r>
            <a:r>
              <a:rPr lang="en-US" sz="3600" b="1" dirty="0"/>
              <a:t>section 2 </a:t>
            </a:r>
            <a:r>
              <a:rPr lang="en-US" sz="3600" dirty="0"/>
              <a:t>of the </a:t>
            </a:r>
          </a:p>
          <a:p>
            <a:pPr marL="0" indent="0" algn="ctr">
              <a:buNone/>
            </a:pPr>
            <a:r>
              <a:rPr lang="en-US" sz="3600" dirty="0"/>
              <a:t>‘Creating new calculated variables in Excel’</a:t>
            </a:r>
          </a:p>
          <a:p>
            <a:pPr marL="0" indent="0" algn="ctr">
              <a:buNone/>
            </a:pPr>
            <a:r>
              <a:rPr lang="en-US" sz="3600" dirty="0"/>
              <a:t>workbook</a:t>
            </a:r>
          </a:p>
        </p:txBody>
      </p:sp>
    </p:spTree>
    <p:extLst>
      <p:ext uri="{BB962C8B-B14F-4D97-AF65-F5344CB8AC3E}">
        <p14:creationId xmlns:p14="http://schemas.microsoft.com/office/powerpoint/2010/main" val="1407301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Definition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1877505" y="2497447"/>
            <a:ext cx="8436990" cy="3183850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Conditional</a:t>
            </a:r>
            <a:endParaRPr lang="en-GB" sz="4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/>
              <a:t>Performs one action if the condition is True and a different action if the condition is False</a:t>
            </a:r>
          </a:p>
        </p:txBody>
      </p:sp>
    </p:spTree>
    <p:extLst>
      <p:ext uri="{BB962C8B-B14F-4D97-AF65-F5344CB8AC3E}">
        <p14:creationId xmlns:p14="http://schemas.microsoft.com/office/powerpoint/2010/main" val="2343355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Conditional statements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F050E-AEAF-4654-A08A-A66B5AEA6A9E}"/>
              </a:ext>
            </a:extLst>
          </p:cNvPr>
          <p:cNvSpPr txBox="1"/>
          <p:nvPr/>
        </p:nvSpPr>
        <p:spPr>
          <a:xfrm>
            <a:off x="6966408" y="2988808"/>
            <a:ext cx="4901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Conditional statements are useful when comparing data items. </a:t>
            </a:r>
          </a:p>
          <a:p>
            <a:endParaRPr lang="en-GB" sz="2400" dirty="0"/>
          </a:p>
          <a:p>
            <a:r>
              <a:rPr lang="en-GB" sz="2400" dirty="0"/>
              <a:t>The statement can compare strings (such as names, colours, places) or numbers.</a:t>
            </a:r>
          </a:p>
          <a:p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9DE71-C080-4C13-8976-3D0CEDF6F5CA}"/>
              </a:ext>
            </a:extLst>
          </p:cNvPr>
          <p:cNvSpPr txBox="1"/>
          <p:nvPr/>
        </p:nvSpPr>
        <p:spPr>
          <a:xfrm>
            <a:off x="587604" y="2336634"/>
            <a:ext cx="4901938" cy="3507343"/>
          </a:xfrm>
          <a:prstGeom prst="roundRect">
            <a:avLst/>
          </a:prstGeom>
          <a:ln>
            <a:solidFill>
              <a:srgbClr val="EAC03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/>
              <a:t>IF </a:t>
            </a:r>
            <a:r>
              <a:rPr lang="en-GB" sz="4000" i="1" dirty="0"/>
              <a:t>something is true</a:t>
            </a:r>
          </a:p>
          <a:p>
            <a:r>
              <a:rPr lang="en-GB" sz="4000" dirty="0"/>
              <a:t> </a:t>
            </a:r>
          </a:p>
          <a:p>
            <a:r>
              <a:rPr lang="en-GB" sz="4000" dirty="0"/>
              <a:t>THEN</a:t>
            </a:r>
            <a:r>
              <a:rPr lang="en-GB" sz="4000" i="1" dirty="0"/>
              <a:t> this </a:t>
            </a:r>
          </a:p>
          <a:p>
            <a:endParaRPr lang="en-GB" sz="4000" dirty="0"/>
          </a:p>
          <a:p>
            <a:r>
              <a:rPr lang="en-GB" sz="4000" dirty="0"/>
              <a:t>ELSE </a:t>
            </a:r>
            <a:r>
              <a:rPr lang="en-GB" sz="4000" i="1" dirty="0"/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3645559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B39A6-52A3-4DF3-8AD4-AFF35DDE99AF}"/>
              </a:ext>
            </a:extLst>
          </p:cNvPr>
          <p:cNvSpPr txBox="1"/>
          <p:nvPr/>
        </p:nvSpPr>
        <p:spPr>
          <a:xfrm>
            <a:off x="260808" y="2366127"/>
            <a:ext cx="6837575" cy="35073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/>
              <a:t>IF </a:t>
            </a:r>
            <a:r>
              <a:rPr lang="en-GB" sz="4000" i="1" dirty="0"/>
              <a:t>it is raining</a:t>
            </a:r>
            <a:r>
              <a:rPr lang="en-GB" sz="4000" dirty="0"/>
              <a:t> </a:t>
            </a:r>
          </a:p>
          <a:p>
            <a:endParaRPr lang="en-GB" sz="4000" dirty="0"/>
          </a:p>
          <a:p>
            <a:r>
              <a:rPr lang="en-GB" sz="4000" dirty="0"/>
              <a:t>THEN</a:t>
            </a:r>
            <a:r>
              <a:rPr lang="en-GB" sz="4000" i="1" dirty="0"/>
              <a:t> take an umbrella </a:t>
            </a:r>
          </a:p>
          <a:p>
            <a:endParaRPr lang="en-GB" sz="4000" i="1" dirty="0"/>
          </a:p>
          <a:p>
            <a:r>
              <a:rPr lang="en-GB" sz="4000" dirty="0"/>
              <a:t>ELSE </a:t>
            </a:r>
            <a:r>
              <a:rPr lang="en-GB" sz="4000" i="1" dirty="0"/>
              <a:t>leave umbrella at home</a:t>
            </a:r>
          </a:p>
        </p:txBody>
      </p:sp>
      <p:pic>
        <p:nvPicPr>
          <p:cNvPr id="4" name="Picture 3" descr="Woman using umbrella">
            <a:extLst>
              <a:ext uri="{FF2B5EF4-FFF2-40B4-BE49-F238E27FC236}">
                <a16:creationId xmlns:a16="http://schemas.microsoft.com/office/drawing/2014/main" id="{D051ADB0-FA0B-448F-BEFE-9B626EC76C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764" y="2366127"/>
            <a:ext cx="4964051" cy="330936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17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B39A6-52A3-4DF3-8AD4-AFF35DDE99AF}"/>
              </a:ext>
            </a:extLst>
          </p:cNvPr>
          <p:cNvSpPr txBox="1"/>
          <p:nvPr/>
        </p:nvSpPr>
        <p:spPr>
          <a:xfrm>
            <a:off x="260808" y="2366127"/>
            <a:ext cx="6837575" cy="35073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/>
              <a:t>IF </a:t>
            </a:r>
            <a:r>
              <a:rPr lang="en-GB" sz="4000" i="1" dirty="0"/>
              <a:t>driving to Edinburgh</a:t>
            </a:r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THEN</a:t>
            </a:r>
            <a:r>
              <a:rPr lang="en-GB" sz="4000" i="1" dirty="0"/>
              <a:t> turn left</a:t>
            </a:r>
          </a:p>
          <a:p>
            <a:endParaRPr lang="en-GB" sz="4000" i="1" dirty="0"/>
          </a:p>
          <a:p>
            <a:r>
              <a:rPr lang="en-GB" sz="4000" dirty="0"/>
              <a:t>ELSE </a:t>
            </a:r>
            <a:r>
              <a:rPr lang="en-GB" sz="4000" i="1" dirty="0"/>
              <a:t>turn right</a:t>
            </a:r>
          </a:p>
        </p:txBody>
      </p:sp>
      <p:pic>
        <p:nvPicPr>
          <p:cNvPr id="4" name="Picture 3" descr="Multiple interweaving highways with cars driving in different directions">
            <a:extLst>
              <a:ext uri="{FF2B5EF4-FFF2-40B4-BE49-F238E27FC236}">
                <a16:creationId xmlns:a16="http://schemas.microsoft.com/office/drawing/2014/main" id="{D051ADB0-FA0B-448F-BEFE-9B626EC76C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764" y="2366127"/>
            <a:ext cx="4964051" cy="330936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53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F5B0D-6683-4A5F-A283-9ACA8452F47E}"/>
              </a:ext>
            </a:extLst>
          </p:cNvPr>
          <p:cNvSpPr txBox="1"/>
          <p:nvPr/>
        </p:nvSpPr>
        <p:spPr>
          <a:xfrm>
            <a:off x="270780" y="2080310"/>
            <a:ext cx="58252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think you could write in the IF statement gaps to show that,</a:t>
            </a:r>
          </a:p>
          <a:p>
            <a:endParaRPr lang="en-US" sz="2400" dirty="0"/>
          </a:p>
          <a:p>
            <a:r>
              <a:rPr lang="en-US" sz="2400" dirty="0"/>
              <a:t>“you need to charge up your phone when the battery power is less than 5%”?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0C228-DBC2-4A95-99C8-550826035BA9}"/>
              </a:ext>
            </a:extLst>
          </p:cNvPr>
          <p:cNvSpPr txBox="1"/>
          <p:nvPr/>
        </p:nvSpPr>
        <p:spPr>
          <a:xfrm>
            <a:off x="7033182" y="2404130"/>
            <a:ext cx="4320618" cy="35073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/>
              <a:t>IF </a:t>
            </a:r>
            <a:r>
              <a:rPr lang="en-GB" sz="4000" i="1" dirty="0"/>
              <a:t>[blank ]</a:t>
            </a:r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THEN</a:t>
            </a:r>
            <a:r>
              <a:rPr lang="en-GB" sz="4000" i="1" dirty="0"/>
              <a:t> [ blank	] </a:t>
            </a:r>
          </a:p>
          <a:p>
            <a:endParaRPr lang="en-GB" sz="4000" i="1" dirty="0"/>
          </a:p>
          <a:p>
            <a:r>
              <a:rPr lang="en-GB" sz="4000" dirty="0"/>
              <a:t>ELSE </a:t>
            </a:r>
            <a:r>
              <a:rPr lang="en-GB" sz="4000" i="1" dirty="0"/>
              <a:t>[ blank	]</a:t>
            </a:r>
          </a:p>
        </p:txBody>
      </p:sp>
      <p:pic>
        <p:nvPicPr>
          <p:cNvPr id="5" name="Picture 4" descr="Multi-color batteries">
            <a:extLst>
              <a:ext uri="{FF2B5EF4-FFF2-40B4-BE49-F238E27FC236}">
                <a16:creationId xmlns:a16="http://schemas.microsoft.com/office/drawing/2014/main" id="{F5E8B05D-9BFA-4CCF-AFFD-EC5A07ACC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357704"/>
            <a:ext cx="4119217" cy="213517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2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Definition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2709169" y="2591715"/>
            <a:ext cx="6773662" cy="2434709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endParaRPr lang="en-GB" sz="4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/>
              <a:t>A column of data that only contains one data type</a:t>
            </a:r>
          </a:p>
        </p:txBody>
      </p:sp>
    </p:spTree>
    <p:extLst>
      <p:ext uri="{BB962C8B-B14F-4D97-AF65-F5344CB8AC3E}">
        <p14:creationId xmlns:p14="http://schemas.microsoft.com/office/powerpoint/2010/main" val="1552676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0C228-DBC2-4A95-99C8-550826035BA9}"/>
              </a:ext>
            </a:extLst>
          </p:cNvPr>
          <p:cNvSpPr txBox="1"/>
          <p:nvPr/>
        </p:nvSpPr>
        <p:spPr>
          <a:xfrm>
            <a:off x="6218549" y="2604032"/>
            <a:ext cx="5257800" cy="35073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/>
              <a:t>IF </a:t>
            </a:r>
            <a:r>
              <a:rPr lang="en-GB" sz="4000" i="1" dirty="0"/>
              <a:t>battery_power&lt;5%</a:t>
            </a:r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THEN</a:t>
            </a:r>
            <a:r>
              <a:rPr lang="en-GB" sz="4000" i="1" dirty="0"/>
              <a:t> plug in </a:t>
            </a:r>
          </a:p>
          <a:p>
            <a:endParaRPr lang="en-GB" sz="4000" i="1" dirty="0"/>
          </a:p>
          <a:p>
            <a:r>
              <a:rPr lang="en-GB" sz="4000" dirty="0"/>
              <a:t>ELSE </a:t>
            </a:r>
            <a:r>
              <a:rPr lang="en-GB" sz="4000" i="1" dirty="0"/>
              <a:t>don’t</a:t>
            </a:r>
          </a:p>
        </p:txBody>
      </p:sp>
      <p:pic>
        <p:nvPicPr>
          <p:cNvPr id="5" name="Picture 4" descr="Multi-color batteries">
            <a:extLst>
              <a:ext uri="{FF2B5EF4-FFF2-40B4-BE49-F238E27FC236}">
                <a16:creationId xmlns:a16="http://schemas.microsoft.com/office/drawing/2014/main" id="{F5E8B05D-9BFA-4CCF-AFFD-EC5A07ACC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357704"/>
            <a:ext cx="4119217" cy="2135171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88B984-8DC2-43AE-A851-22511E67CE1F}"/>
              </a:ext>
            </a:extLst>
          </p:cNvPr>
          <p:cNvSpPr txBox="1"/>
          <p:nvPr/>
        </p:nvSpPr>
        <p:spPr>
          <a:xfrm>
            <a:off x="270780" y="2080310"/>
            <a:ext cx="58252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think you could write in the IF statement gaps to show that,</a:t>
            </a:r>
          </a:p>
          <a:p>
            <a:endParaRPr lang="en-US" sz="2400" dirty="0"/>
          </a:p>
          <a:p>
            <a:r>
              <a:rPr lang="en-US" sz="2400" dirty="0"/>
              <a:t>“you need to charge up your phone when the battery power is less than 5%”?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07859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F5B0D-6683-4A5F-A283-9ACA8452F47E}"/>
              </a:ext>
            </a:extLst>
          </p:cNvPr>
          <p:cNvSpPr txBox="1"/>
          <p:nvPr/>
        </p:nvSpPr>
        <p:spPr>
          <a:xfrm>
            <a:off x="270780" y="2080310"/>
            <a:ext cx="58252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think you could write in the IF statement gaps to show that,</a:t>
            </a:r>
          </a:p>
          <a:p>
            <a:endParaRPr lang="en-US" sz="2400" dirty="0"/>
          </a:p>
          <a:p>
            <a:r>
              <a:rPr lang="en-US" sz="2400" dirty="0"/>
              <a:t>“you can cross the road when the light turns green”?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0C228-DBC2-4A95-99C8-550826035BA9}"/>
              </a:ext>
            </a:extLst>
          </p:cNvPr>
          <p:cNvSpPr txBox="1"/>
          <p:nvPr/>
        </p:nvSpPr>
        <p:spPr>
          <a:xfrm>
            <a:off x="7033182" y="2404130"/>
            <a:ext cx="4320618" cy="35073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/>
              <a:t>IF </a:t>
            </a:r>
            <a:r>
              <a:rPr lang="en-GB" sz="4000" i="1" dirty="0"/>
              <a:t>[blank ]</a:t>
            </a:r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THEN</a:t>
            </a:r>
            <a:r>
              <a:rPr lang="en-GB" sz="4000" i="1" dirty="0"/>
              <a:t> [ blank	] </a:t>
            </a:r>
          </a:p>
          <a:p>
            <a:endParaRPr lang="en-GB" sz="4000" i="1" dirty="0"/>
          </a:p>
          <a:p>
            <a:r>
              <a:rPr lang="en-GB" sz="4000" dirty="0"/>
              <a:t>ELSE </a:t>
            </a:r>
            <a:r>
              <a:rPr lang="en-GB" sz="4000" i="1" dirty="0"/>
              <a:t>[ blank	]</a:t>
            </a:r>
          </a:p>
        </p:txBody>
      </p:sp>
      <p:pic>
        <p:nvPicPr>
          <p:cNvPr id="5" name="Picture 4" descr="Greenlight on traffic light">
            <a:extLst>
              <a:ext uri="{FF2B5EF4-FFF2-40B4-BE49-F238E27FC236}">
                <a16:creationId xmlns:a16="http://schemas.microsoft.com/office/drawing/2014/main" id="{F5E8B05D-9BFA-4CCF-AFFD-EC5A07ACC8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357704"/>
            <a:ext cx="4119217" cy="213517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99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F5B0D-6683-4A5F-A283-9ACA8452F47E}"/>
              </a:ext>
            </a:extLst>
          </p:cNvPr>
          <p:cNvSpPr txBox="1"/>
          <p:nvPr/>
        </p:nvSpPr>
        <p:spPr>
          <a:xfrm>
            <a:off x="270780" y="2080310"/>
            <a:ext cx="58252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think you could write in the IF statement gaps to show that,</a:t>
            </a:r>
          </a:p>
          <a:p>
            <a:endParaRPr lang="en-US" sz="2400" dirty="0"/>
          </a:p>
          <a:p>
            <a:r>
              <a:rPr lang="en-US" sz="2400" dirty="0"/>
              <a:t>“you can cross the road when the light turns green”?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0C228-DBC2-4A95-99C8-550826035BA9}"/>
              </a:ext>
            </a:extLst>
          </p:cNvPr>
          <p:cNvSpPr txBox="1"/>
          <p:nvPr/>
        </p:nvSpPr>
        <p:spPr>
          <a:xfrm>
            <a:off x="7033182" y="2404130"/>
            <a:ext cx="4320618" cy="35073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/>
              <a:t>IF </a:t>
            </a:r>
            <a:r>
              <a:rPr lang="en-GB" sz="4000" i="1" dirty="0"/>
              <a:t>light is green</a:t>
            </a:r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THEN</a:t>
            </a:r>
            <a:r>
              <a:rPr lang="en-GB" sz="4000" i="1" dirty="0"/>
              <a:t> walk</a:t>
            </a:r>
          </a:p>
          <a:p>
            <a:endParaRPr lang="en-GB" sz="4000" i="1" dirty="0"/>
          </a:p>
          <a:p>
            <a:r>
              <a:rPr lang="en-GB" sz="4000" dirty="0"/>
              <a:t>ELSE </a:t>
            </a:r>
            <a:r>
              <a:rPr lang="en-GB" sz="4000" i="1" dirty="0"/>
              <a:t>wait</a:t>
            </a:r>
          </a:p>
        </p:txBody>
      </p:sp>
      <p:pic>
        <p:nvPicPr>
          <p:cNvPr id="5" name="Picture 4" descr="Greenlight on traffic light">
            <a:extLst>
              <a:ext uri="{FF2B5EF4-FFF2-40B4-BE49-F238E27FC236}">
                <a16:creationId xmlns:a16="http://schemas.microsoft.com/office/drawing/2014/main" id="{F5E8B05D-9BFA-4CCF-AFFD-EC5A07ACC8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357704"/>
            <a:ext cx="4119217" cy="213517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30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hoto of a frog in the outdoors directly looking at the camera.">
            <a:extLst>
              <a:ext uri="{FF2B5EF4-FFF2-40B4-BE49-F238E27FC236}">
                <a16:creationId xmlns:a16="http://schemas.microsoft.com/office/drawing/2014/main" id="{9F60D603-F75C-4E6B-92C1-197F3BBFC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9213" y="2152496"/>
            <a:ext cx="2207625" cy="2176422"/>
          </a:xfrm>
          <a:prstGeom prst="ellipse">
            <a:avLst/>
          </a:prstGeom>
          <a:solidFill>
            <a:schemeClr val="bg1"/>
          </a:solidFill>
          <a:ln>
            <a:solidFill>
              <a:srgbClr val="6C587C"/>
            </a:solidFill>
          </a:ln>
        </p:spPr>
      </p:pic>
      <p:pic>
        <p:nvPicPr>
          <p:cNvPr id="28" name="Picture 27" descr="Mother and baby zebra">
            <a:extLst>
              <a:ext uri="{FF2B5EF4-FFF2-40B4-BE49-F238E27FC236}">
                <a16:creationId xmlns:a16="http://schemas.microsoft.com/office/drawing/2014/main" id="{C6B1185E-379B-48CB-956C-7FB52B7B00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2881" y="2383262"/>
            <a:ext cx="2207625" cy="2176422"/>
          </a:xfrm>
          <a:prstGeom prst="ellipse">
            <a:avLst/>
          </a:prstGeom>
          <a:solidFill>
            <a:schemeClr val="bg1"/>
          </a:solidFill>
          <a:ln>
            <a:solidFill>
              <a:srgbClr val="6C587C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graphicFrame>
        <p:nvGraphicFramePr>
          <p:cNvPr id="20" name="Table 9">
            <a:extLst>
              <a:ext uri="{FF2B5EF4-FFF2-40B4-BE49-F238E27FC236}">
                <a16:creationId xmlns:a16="http://schemas.microsoft.com/office/drawing/2014/main" id="{15A58E86-6130-4890-87C6-E5C3BA420540}"/>
              </a:ext>
            </a:extLst>
          </p:cNvPr>
          <p:cNvGraphicFramePr>
            <a:graphicFrameLocks noGrp="1"/>
          </p:cNvGraphicFramePr>
          <p:nvPr/>
        </p:nvGraphicFramePr>
        <p:xfrm>
          <a:off x="485162" y="3240707"/>
          <a:ext cx="3363311" cy="3006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446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631865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</a:tblGrid>
              <a:tr h="24723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Animal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Is it green?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Peacock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Zebra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Tiger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Frog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Puffin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709241"/>
                  </a:ext>
                </a:extLst>
              </a:tr>
            </a:tbl>
          </a:graphicData>
        </a:graphic>
      </p:graphicFrame>
      <p:pic>
        <p:nvPicPr>
          <p:cNvPr id="24" name="Picture 23" descr="Peacock with fanned-out feathers">
            <a:extLst>
              <a:ext uri="{FF2B5EF4-FFF2-40B4-BE49-F238E27FC236}">
                <a16:creationId xmlns:a16="http://schemas.microsoft.com/office/drawing/2014/main" id="{1364B51C-97BB-42E8-BC82-1169B50071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0762" y="3948102"/>
            <a:ext cx="2207625" cy="2176422"/>
          </a:xfrm>
          <a:prstGeom prst="ellipse">
            <a:avLst/>
          </a:prstGeom>
          <a:solidFill>
            <a:schemeClr val="bg1"/>
          </a:solidFill>
          <a:ln>
            <a:solidFill>
              <a:srgbClr val="6C587C"/>
            </a:solidFill>
          </a:ln>
        </p:spPr>
      </p:pic>
      <p:pic>
        <p:nvPicPr>
          <p:cNvPr id="27" name="Picture 26" descr="Tiger from the shadows">
            <a:extLst>
              <a:ext uri="{FF2B5EF4-FFF2-40B4-BE49-F238E27FC236}">
                <a16:creationId xmlns:a16="http://schemas.microsoft.com/office/drawing/2014/main" id="{34A476C9-8393-4636-9568-486FD38CF7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323" y="3342084"/>
            <a:ext cx="2207625" cy="2176422"/>
          </a:xfrm>
          <a:prstGeom prst="ellipse">
            <a:avLst/>
          </a:prstGeom>
          <a:solidFill>
            <a:schemeClr val="bg1"/>
          </a:solidFill>
          <a:ln>
            <a:solidFill>
              <a:srgbClr val="6C587C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DE8565-FC07-4E64-A0BD-129B54075A2E}"/>
              </a:ext>
            </a:extLst>
          </p:cNvPr>
          <p:cNvSpPr txBox="1"/>
          <p:nvPr/>
        </p:nvSpPr>
        <p:spPr>
          <a:xfrm>
            <a:off x="251732" y="1926418"/>
            <a:ext cx="7032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By using conditional formulas (or IF statements) you can categorise or compare data items. </a:t>
            </a:r>
          </a:p>
          <a:p>
            <a:endParaRPr lang="en-GB" sz="2400" dirty="0"/>
          </a:p>
        </p:txBody>
      </p:sp>
      <p:pic>
        <p:nvPicPr>
          <p:cNvPr id="30" name="Picture 29" descr="Puffin looking out at water">
            <a:extLst>
              <a:ext uri="{FF2B5EF4-FFF2-40B4-BE49-F238E27FC236}">
                <a16:creationId xmlns:a16="http://schemas.microsoft.com/office/drawing/2014/main" id="{DDED7D20-B130-44AD-94FE-04F0B021EDB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1803" y="4554120"/>
            <a:ext cx="2207625" cy="2176422"/>
          </a:xfrm>
          <a:prstGeom prst="ellipse">
            <a:avLst/>
          </a:prstGeom>
          <a:solidFill>
            <a:schemeClr val="bg1"/>
          </a:solidFill>
          <a:ln>
            <a:solidFill>
              <a:srgbClr val="6C587C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AF8072E-B994-476C-B20E-84D597431261}"/>
              </a:ext>
            </a:extLst>
          </p:cNvPr>
          <p:cNvSpPr txBox="1"/>
          <p:nvPr/>
        </p:nvSpPr>
        <p:spPr>
          <a:xfrm>
            <a:off x="4330017" y="4036707"/>
            <a:ext cx="3085707" cy="1804749"/>
          </a:xfrm>
          <a:prstGeom prst="roundRect">
            <a:avLst/>
          </a:prstGeom>
          <a:ln>
            <a:solidFill>
              <a:srgbClr val="6C587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IF </a:t>
            </a:r>
            <a:r>
              <a:rPr lang="en-GB" sz="2000" i="1" dirty="0"/>
              <a:t>animal is green</a:t>
            </a:r>
          </a:p>
          <a:p>
            <a:endParaRPr lang="en-GB" sz="2000" dirty="0"/>
          </a:p>
          <a:p>
            <a:r>
              <a:rPr lang="en-GB" sz="2000" dirty="0"/>
              <a:t>THEN</a:t>
            </a:r>
            <a:r>
              <a:rPr lang="en-GB" sz="2000" i="1" dirty="0"/>
              <a:t> True </a:t>
            </a:r>
          </a:p>
          <a:p>
            <a:endParaRPr lang="en-GB" sz="2000" i="1" dirty="0"/>
          </a:p>
          <a:p>
            <a:r>
              <a:rPr lang="en-GB" sz="2000" dirty="0"/>
              <a:t>ELSE </a:t>
            </a:r>
            <a:r>
              <a:rPr lang="en-GB" sz="2000" i="1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324016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820C6-9252-4C3E-8094-C3E86C0D1D99}"/>
              </a:ext>
            </a:extLst>
          </p:cNvPr>
          <p:cNvSpPr txBox="1"/>
          <p:nvPr/>
        </p:nvSpPr>
        <p:spPr>
          <a:xfrm>
            <a:off x="195943" y="1987421"/>
            <a:ext cx="7287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of these people have won </a:t>
            </a:r>
            <a:r>
              <a:rPr lang="en-US" sz="2400" b="1" dirty="0"/>
              <a:t>more than 10 </a:t>
            </a:r>
            <a:r>
              <a:rPr lang="en-US" sz="2400" dirty="0"/>
              <a:t>Grand Slam Tennis titles?</a:t>
            </a:r>
          </a:p>
          <a:p>
            <a:endParaRPr lang="en-US" sz="2400" dirty="0"/>
          </a:p>
          <a:p>
            <a:r>
              <a:rPr lang="en-US" sz="2400" dirty="0"/>
              <a:t>Create a new variable a value of Yes if the tennis player has won more than 10 titles, otherwise its No. </a:t>
            </a:r>
          </a:p>
          <a:p>
            <a:endParaRPr lang="en-GB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endParaRPr lang="en-GB" sz="2400" dirty="0"/>
          </a:p>
        </p:txBody>
      </p:sp>
      <p:pic>
        <p:nvPicPr>
          <p:cNvPr id="7" name="Picture 6" descr="Tennis player serving the ball on court">
            <a:extLst>
              <a:ext uri="{FF2B5EF4-FFF2-40B4-BE49-F238E27FC236}">
                <a16:creationId xmlns:a16="http://schemas.microsoft.com/office/drawing/2014/main" id="{DD4014CD-9020-449A-B476-FA036265CC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4616" y="1987421"/>
            <a:ext cx="3354428" cy="4394718"/>
          </a:xfrm>
          <a:prstGeom prst="round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AA3F79-F159-4F69-8124-B6F97B84BE3B}"/>
              </a:ext>
            </a:extLst>
          </p:cNvPr>
          <p:cNvGraphicFramePr>
            <a:graphicFrameLocks noGrp="1"/>
          </p:cNvGraphicFramePr>
          <p:nvPr/>
        </p:nvGraphicFramePr>
        <p:xfrm>
          <a:off x="382311" y="4403088"/>
          <a:ext cx="438311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1557">
                  <a:extLst>
                    <a:ext uri="{9D8B030D-6E8A-4147-A177-3AD203B41FA5}">
                      <a16:colId xmlns:a16="http://schemas.microsoft.com/office/drawing/2014/main" val="2935109974"/>
                    </a:ext>
                  </a:extLst>
                </a:gridCol>
                <a:gridCol w="2191557">
                  <a:extLst>
                    <a:ext uri="{9D8B030D-6E8A-4147-A177-3AD203B41FA5}">
                      <a16:colId xmlns:a16="http://schemas.microsoft.com/office/drawing/2014/main" val="2645669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grand_slam_titles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4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Billie Jean 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81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Steffi Graf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08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Pete Sampras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8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Bjorn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80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594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820C6-9252-4C3E-8094-C3E86C0D1D99}"/>
              </a:ext>
            </a:extLst>
          </p:cNvPr>
          <p:cNvSpPr txBox="1"/>
          <p:nvPr/>
        </p:nvSpPr>
        <p:spPr>
          <a:xfrm>
            <a:off x="195943" y="1987421"/>
            <a:ext cx="728720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Which of these people have won </a:t>
            </a:r>
            <a:r>
              <a:rPr lang="en-US" sz="2400" b="1" dirty="0"/>
              <a:t>more than 10 </a:t>
            </a:r>
            <a:r>
              <a:rPr lang="en-US" sz="2400" dirty="0"/>
              <a:t>Grand Slam Tennis titles?</a:t>
            </a:r>
          </a:p>
          <a:p>
            <a:endParaRPr lang="en-GB" sz="2400" dirty="0"/>
          </a:p>
          <a:p>
            <a:endParaRPr lang="en-US" sz="2400" dirty="0"/>
          </a:p>
          <a:p>
            <a:r>
              <a:rPr lang="en-US" sz="2400" dirty="0"/>
              <a:t>  </a:t>
            </a:r>
            <a:endParaRPr lang="en-GB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AA3F79-F159-4F69-8124-B6F97B84BE3B}"/>
              </a:ext>
            </a:extLst>
          </p:cNvPr>
          <p:cNvGraphicFramePr>
            <a:graphicFrameLocks noGrp="1"/>
          </p:cNvGraphicFramePr>
          <p:nvPr/>
        </p:nvGraphicFramePr>
        <p:xfrm>
          <a:off x="410588" y="3337859"/>
          <a:ext cx="635785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7577">
                  <a:extLst>
                    <a:ext uri="{9D8B030D-6E8A-4147-A177-3AD203B41FA5}">
                      <a16:colId xmlns:a16="http://schemas.microsoft.com/office/drawing/2014/main" val="2935109974"/>
                    </a:ext>
                  </a:extLst>
                </a:gridCol>
                <a:gridCol w="1960289">
                  <a:extLst>
                    <a:ext uri="{9D8B030D-6E8A-4147-A177-3AD203B41FA5}">
                      <a16:colId xmlns:a16="http://schemas.microsoft.com/office/drawing/2014/main" val="2645669607"/>
                    </a:ext>
                  </a:extLst>
                </a:gridCol>
                <a:gridCol w="2639991">
                  <a:extLst>
                    <a:ext uri="{9D8B030D-6E8A-4147-A177-3AD203B41FA5}">
                      <a16:colId xmlns:a16="http://schemas.microsoft.com/office/drawing/2014/main" val="2219435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grand_slam_titles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more_than_10_titles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4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Billie Jean 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81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Steffi Graf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08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Pete Sampras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8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Bjorn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807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9F0EBE-B380-48A5-84EF-144D693CACD0}"/>
              </a:ext>
            </a:extLst>
          </p:cNvPr>
          <p:cNvSpPr txBox="1"/>
          <p:nvPr/>
        </p:nvSpPr>
        <p:spPr>
          <a:xfrm>
            <a:off x="8059129" y="3429000"/>
            <a:ext cx="3085707" cy="1804749"/>
          </a:xfrm>
          <a:prstGeom prst="roundRect">
            <a:avLst/>
          </a:prstGeom>
          <a:ln>
            <a:solidFill>
              <a:srgbClr val="6C587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IF </a:t>
            </a:r>
            <a:r>
              <a:rPr lang="en-GB" sz="2000" b="1" dirty="0"/>
              <a:t>Grand_slam_titles </a:t>
            </a:r>
            <a:r>
              <a:rPr lang="en-GB" sz="2000" dirty="0"/>
              <a:t>&gt;10</a:t>
            </a:r>
          </a:p>
          <a:p>
            <a:endParaRPr lang="en-GB" sz="2000" dirty="0"/>
          </a:p>
          <a:p>
            <a:r>
              <a:rPr lang="en-GB" sz="2000" dirty="0"/>
              <a:t>THEN</a:t>
            </a:r>
            <a:r>
              <a:rPr lang="en-GB" sz="2000" i="1" dirty="0"/>
              <a:t> Yes </a:t>
            </a:r>
          </a:p>
          <a:p>
            <a:endParaRPr lang="en-GB" sz="2000" i="1" dirty="0"/>
          </a:p>
          <a:p>
            <a:r>
              <a:rPr lang="en-GB" sz="2000" dirty="0"/>
              <a:t>ELSE </a:t>
            </a:r>
            <a:r>
              <a:rPr lang="en-GB" sz="2000" i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548424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IF statement in Excel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90B90-E6E3-43B1-9070-808B7526D600}"/>
              </a:ext>
            </a:extLst>
          </p:cNvPr>
          <p:cNvSpPr txBox="1"/>
          <p:nvPr/>
        </p:nvSpPr>
        <p:spPr>
          <a:xfrm>
            <a:off x="838201" y="4821310"/>
            <a:ext cx="10515599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=IF(</a:t>
            </a:r>
            <a:r>
              <a:rPr lang="en-US" sz="3600" dirty="0"/>
              <a:t>logical_test, [value_if_true], [value_if_false]</a:t>
            </a:r>
            <a:r>
              <a:rPr lang="en-US" sz="3600" b="1" dirty="0"/>
              <a:t>)</a:t>
            </a:r>
            <a:endParaRPr lang="en-GB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84951-5FD6-4850-A3F0-338F7558DD59}"/>
              </a:ext>
            </a:extLst>
          </p:cNvPr>
          <p:cNvSpPr txBox="1"/>
          <p:nvPr/>
        </p:nvSpPr>
        <p:spPr>
          <a:xfrm>
            <a:off x="228598" y="2137359"/>
            <a:ext cx="11479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are now going to use the IF statement in Excel to create the new variable.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06C773-D8F4-45A5-83AF-B046548B0763}"/>
              </a:ext>
            </a:extLst>
          </p:cNvPr>
          <p:cNvSpPr txBox="1"/>
          <p:nvPr/>
        </p:nvSpPr>
        <p:spPr>
          <a:xfrm>
            <a:off x="1278903" y="2691401"/>
            <a:ext cx="9219414" cy="78319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IF </a:t>
            </a:r>
            <a:r>
              <a:rPr lang="en-GB" sz="4000" i="1" dirty="0"/>
              <a:t>something is true</a:t>
            </a:r>
            <a:r>
              <a:rPr lang="en-GB" sz="4000" dirty="0"/>
              <a:t> THEN</a:t>
            </a:r>
            <a:r>
              <a:rPr lang="en-GB" sz="4000" i="1" dirty="0"/>
              <a:t> this </a:t>
            </a:r>
            <a:r>
              <a:rPr lang="en-GB" sz="4000" dirty="0"/>
              <a:t>ELSE </a:t>
            </a:r>
            <a:r>
              <a:rPr lang="en-GB" sz="4000" i="1" dirty="0"/>
              <a:t>that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ABDC57-57CC-4BDD-8180-B1A4A5D65CFF}"/>
              </a:ext>
            </a:extLst>
          </p:cNvPr>
          <p:cNvCxnSpPr>
            <a:cxnSpLocks/>
          </p:cNvCxnSpPr>
          <p:nvPr/>
        </p:nvCxnSpPr>
        <p:spPr>
          <a:xfrm>
            <a:off x="3280529" y="3337089"/>
            <a:ext cx="0" cy="1593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F9E256-A3CA-4ED4-97FD-83A4B5787904}"/>
              </a:ext>
            </a:extLst>
          </p:cNvPr>
          <p:cNvCxnSpPr>
            <a:cxnSpLocks/>
          </p:cNvCxnSpPr>
          <p:nvPr/>
        </p:nvCxnSpPr>
        <p:spPr>
          <a:xfrm flipH="1">
            <a:off x="6900421" y="3351387"/>
            <a:ext cx="367645" cy="1578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D40D0E-AFE9-402B-9FD2-1BFBFC17FDA3}"/>
              </a:ext>
            </a:extLst>
          </p:cNvPr>
          <p:cNvCxnSpPr>
            <a:cxnSpLocks/>
          </p:cNvCxnSpPr>
          <p:nvPr/>
        </p:nvCxnSpPr>
        <p:spPr>
          <a:xfrm>
            <a:off x="9436231" y="3337089"/>
            <a:ext cx="84842" cy="1593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980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Logical Test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0AF82-77BF-4C29-8D52-44CCD29C2C09}"/>
              </a:ext>
            </a:extLst>
          </p:cNvPr>
          <p:cNvSpPr txBox="1"/>
          <p:nvPr/>
        </p:nvSpPr>
        <p:spPr>
          <a:xfrm>
            <a:off x="253737" y="2026003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Here are some examples of the logical tests you can use in the IF statement.</a:t>
            </a:r>
          </a:p>
          <a:p>
            <a:endParaRPr lang="en-GB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FCED87-BFE0-4128-BAC5-FC494D47E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11652"/>
              </p:ext>
            </p:extLst>
          </p:nvPr>
        </p:nvGraphicFramePr>
        <p:xfrm>
          <a:off x="3151744" y="3192315"/>
          <a:ext cx="5888512" cy="25673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68619">
                  <a:extLst>
                    <a:ext uri="{9D8B030D-6E8A-4147-A177-3AD203B41FA5}">
                      <a16:colId xmlns:a16="http://schemas.microsoft.com/office/drawing/2014/main" val="4079665199"/>
                    </a:ext>
                  </a:extLst>
                </a:gridCol>
                <a:gridCol w="3619893">
                  <a:extLst>
                    <a:ext uri="{9D8B030D-6E8A-4147-A177-3AD203B41FA5}">
                      <a16:colId xmlns:a16="http://schemas.microsoft.com/office/drawing/2014/main" val="1931698340"/>
                    </a:ext>
                  </a:extLst>
                </a:gridCol>
              </a:tblGrid>
              <a:tr h="4747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Logical_test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64799"/>
                  </a:ext>
                </a:extLst>
              </a:tr>
              <a:tr h="6975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Equals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variable_1=variable_2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68258741"/>
                  </a:ext>
                </a:extLst>
              </a:tr>
              <a:tr h="6975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Less than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variable_1&lt;variable_2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2627214"/>
                  </a:ext>
                </a:extLst>
              </a:tr>
              <a:tr h="6975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More than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variable_1&gt;variable_2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196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804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Name the new variable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1147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1. </a:t>
            </a:r>
          </a:p>
          <a:p>
            <a:endParaRPr lang="en-GB" dirty="0"/>
          </a:p>
          <a:p>
            <a:r>
              <a:rPr lang="en-GB" dirty="0"/>
              <a:t>Type in the </a:t>
            </a:r>
            <a:r>
              <a:rPr lang="en-GB" b="1" dirty="0"/>
              <a:t>name of the new variable </a:t>
            </a:r>
            <a:r>
              <a:rPr lang="en-GB" dirty="0"/>
              <a:t>in the column heading where you are going to </a:t>
            </a:r>
            <a:r>
              <a:rPr lang="en-GB" b="1" dirty="0"/>
              <a:t>create</a:t>
            </a:r>
            <a:r>
              <a:rPr lang="en-GB" dirty="0"/>
              <a:t> the new data.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61CC0D-C2E6-4828-B7E6-70BF032E0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32" y="3561663"/>
            <a:ext cx="4848225" cy="1695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0B23903-3B60-4B50-BA27-7CF3D9413E22}"/>
              </a:ext>
            </a:extLst>
          </p:cNvPr>
          <p:cNvSpPr/>
          <p:nvPr/>
        </p:nvSpPr>
        <p:spPr>
          <a:xfrm>
            <a:off x="5968344" y="3122837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513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F95370-A27C-4C1A-BDE9-C429FFEA3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712" y="3704052"/>
            <a:ext cx="5885611" cy="19065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Calculation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10225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2. </a:t>
            </a:r>
          </a:p>
          <a:p>
            <a:endParaRPr lang="en-GB" dirty="0"/>
          </a:p>
          <a:p>
            <a:r>
              <a:rPr lang="en-GB" dirty="0"/>
              <a:t>In the first row of the new variable, </a:t>
            </a:r>
            <a:r>
              <a:rPr lang="en-GB" b="1" dirty="0"/>
              <a:t>type in the calculation </a:t>
            </a:r>
            <a:r>
              <a:rPr lang="en-GB" dirty="0"/>
              <a:t>you will use to create the new column of data. In this case it is an IF statement.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945B-D610-4FAC-B08E-90724BBBB39A}"/>
              </a:ext>
            </a:extLst>
          </p:cNvPr>
          <p:cNvSpPr/>
          <p:nvPr/>
        </p:nvSpPr>
        <p:spPr>
          <a:xfrm>
            <a:off x="5841476" y="3536912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10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Variables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97E7D316-CA33-42E7-A1C7-012142FF894F}"/>
              </a:ext>
            </a:extLst>
          </p:cNvPr>
          <p:cNvGraphicFramePr>
            <a:graphicFrameLocks noGrp="1"/>
          </p:cNvGraphicFramePr>
          <p:nvPr/>
        </p:nvGraphicFramePr>
        <p:xfrm>
          <a:off x="7683072" y="2264746"/>
          <a:ext cx="3099148" cy="3847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787">
                  <a:extLst>
                    <a:ext uri="{9D8B030D-6E8A-4147-A177-3AD203B41FA5}">
                      <a16:colId xmlns:a16="http://schemas.microsoft.com/office/drawing/2014/main" val="2601954427"/>
                    </a:ext>
                  </a:extLst>
                </a:gridCol>
                <a:gridCol w="774787">
                  <a:extLst>
                    <a:ext uri="{9D8B030D-6E8A-4147-A177-3AD203B41FA5}">
                      <a16:colId xmlns:a16="http://schemas.microsoft.com/office/drawing/2014/main" val="1842654200"/>
                    </a:ext>
                  </a:extLst>
                </a:gridCol>
                <a:gridCol w="774787">
                  <a:extLst>
                    <a:ext uri="{9D8B030D-6E8A-4147-A177-3AD203B41FA5}">
                      <a16:colId xmlns:a16="http://schemas.microsoft.com/office/drawing/2014/main" val="880203769"/>
                    </a:ext>
                  </a:extLst>
                </a:gridCol>
                <a:gridCol w="774787">
                  <a:extLst>
                    <a:ext uri="{9D8B030D-6E8A-4147-A177-3AD203B41FA5}">
                      <a16:colId xmlns:a16="http://schemas.microsoft.com/office/drawing/2014/main" val="3235817697"/>
                    </a:ext>
                  </a:extLst>
                </a:gridCol>
              </a:tblGrid>
              <a:tr h="7694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7674"/>
                  </a:ext>
                </a:extLst>
              </a:tr>
              <a:tr h="7694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6871"/>
                  </a:ext>
                </a:extLst>
              </a:tr>
              <a:tr h="7694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212410"/>
                  </a:ext>
                </a:extLst>
              </a:tr>
              <a:tr h="7694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275140"/>
                  </a:ext>
                </a:extLst>
              </a:tr>
              <a:tr h="7694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9888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FB83E3-AB93-45FA-A1BE-D08A23530BFA}"/>
              </a:ext>
            </a:extLst>
          </p:cNvPr>
          <p:cNvCxnSpPr/>
          <p:nvPr/>
        </p:nvCxnSpPr>
        <p:spPr>
          <a:xfrm>
            <a:off x="8832809" y="2560239"/>
            <a:ext cx="0" cy="3256384"/>
          </a:xfrm>
          <a:prstGeom prst="straightConnector1">
            <a:avLst/>
          </a:prstGeom>
          <a:ln w="76200">
            <a:solidFill>
              <a:srgbClr val="6A9C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1945A3-3605-4355-A0B9-1AB1E5DDE161}"/>
              </a:ext>
            </a:extLst>
          </p:cNvPr>
          <p:cNvCxnSpPr/>
          <p:nvPr/>
        </p:nvCxnSpPr>
        <p:spPr>
          <a:xfrm>
            <a:off x="9629021" y="2560239"/>
            <a:ext cx="0" cy="3256384"/>
          </a:xfrm>
          <a:prstGeom prst="straightConnector1">
            <a:avLst/>
          </a:prstGeom>
          <a:ln w="76200">
            <a:solidFill>
              <a:srgbClr val="6A9C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EB1C66-F2F7-4073-93AE-AEC8B40340F0}"/>
              </a:ext>
            </a:extLst>
          </p:cNvPr>
          <p:cNvCxnSpPr/>
          <p:nvPr/>
        </p:nvCxnSpPr>
        <p:spPr>
          <a:xfrm>
            <a:off x="10347478" y="2560239"/>
            <a:ext cx="0" cy="3256384"/>
          </a:xfrm>
          <a:prstGeom prst="straightConnector1">
            <a:avLst/>
          </a:prstGeom>
          <a:ln w="76200">
            <a:solidFill>
              <a:srgbClr val="6A9C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F6D04B-F713-4BB1-8EF3-534CF2FA26D5}"/>
              </a:ext>
            </a:extLst>
          </p:cNvPr>
          <p:cNvCxnSpPr/>
          <p:nvPr/>
        </p:nvCxnSpPr>
        <p:spPr>
          <a:xfrm>
            <a:off x="8047483" y="2560239"/>
            <a:ext cx="0" cy="3256384"/>
          </a:xfrm>
          <a:prstGeom prst="straightConnector1">
            <a:avLst/>
          </a:prstGeom>
          <a:ln w="76200">
            <a:solidFill>
              <a:srgbClr val="6A9C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B5FD8F4-AAF0-4200-AD9E-167496ECC316}"/>
              </a:ext>
            </a:extLst>
          </p:cNvPr>
          <p:cNvSpPr txBox="1"/>
          <p:nvPr/>
        </p:nvSpPr>
        <p:spPr>
          <a:xfrm>
            <a:off x="593889" y="2884602"/>
            <a:ext cx="5052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data science </a:t>
            </a:r>
            <a:r>
              <a:rPr lang="en-GB" sz="2400" b="1" dirty="0"/>
              <a:t>columns of data </a:t>
            </a:r>
            <a:r>
              <a:rPr lang="en-GB" sz="2400" dirty="0"/>
              <a:t>are often referred to as </a:t>
            </a:r>
            <a:r>
              <a:rPr lang="en-GB" sz="2400" b="1" dirty="0"/>
              <a:t>variables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/>
              <a:t>Each variable only </a:t>
            </a:r>
            <a:r>
              <a:rPr lang="en-GB" sz="2400" b="1" dirty="0"/>
              <a:t>contains one data type </a:t>
            </a:r>
            <a:r>
              <a:rPr lang="en-GB" sz="2400" dirty="0"/>
              <a:t>such as numbers, text, date or time. </a:t>
            </a:r>
          </a:p>
        </p:txBody>
      </p:sp>
    </p:spTree>
    <p:extLst>
      <p:ext uri="{BB962C8B-B14F-4D97-AF65-F5344CB8AC3E}">
        <p14:creationId xmlns:p14="http://schemas.microsoft.com/office/powerpoint/2010/main" val="1065515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A94631-EB75-4949-8E93-A6E7FF0F2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0" y="3447854"/>
            <a:ext cx="4876800" cy="1809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IF statement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10772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3. </a:t>
            </a:r>
          </a:p>
          <a:p>
            <a:endParaRPr lang="en-GB" dirty="0"/>
          </a:p>
          <a:p>
            <a:r>
              <a:rPr lang="en-GB" b="1" dirty="0"/>
              <a:t>Copy the calculation </a:t>
            </a:r>
            <a:r>
              <a:rPr lang="en-GB" dirty="0"/>
              <a:t>you have just typed into the first row, and paste into the remaining rows of the new variable. 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945B-D610-4FAC-B08E-90724BBBB39A}"/>
              </a:ext>
            </a:extLst>
          </p:cNvPr>
          <p:cNvSpPr/>
          <p:nvPr/>
        </p:nvSpPr>
        <p:spPr>
          <a:xfrm>
            <a:off x="5614839" y="3417333"/>
            <a:ext cx="2169365" cy="192120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995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Text in formulas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6D008-3A44-4ECF-A779-6E8DF7C2F0CF}"/>
              </a:ext>
            </a:extLst>
          </p:cNvPr>
          <p:cNvSpPr txBox="1"/>
          <p:nvPr/>
        </p:nvSpPr>
        <p:spPr>
          <a:xfrm>
            <a:off x="1622809" y="2111227"/>
            <a:ext cx="8946381" cy="43245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3200" dirty="0"/>
          </a:p>
          <a:p>
            <a:pPr algn="ctr"/>
            <a:r>
              <a:rPr lang="en-US" sz="3600" b="0" i="0" dirty="0">
                <a:solidFill>
                  <a:schemeClr val="tx1"/>
                </a:solidFill>
                <a:effectLst/>
              </a:rPr>
              <a:t>If you are going to use text in formulas, you need to wrap the text in quotes (e.g. “Text”).</a:t>
            </a:r>
          </a:p>
          <a:p>
            <a:pPr algn="ctr"/>
            <a:r>
              <a:rPr lang="en-US" sz="36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 algn="ctr"/>
            <a:r>
              <a:rPr lang="en-US" sz="3600" b="0" i="0" dirty="0">
                <a:solidFill>
                  <a:schemeClr val="tx1"/>
                </a:solidFill>
                <a:effectLst/>
              </a:rPr>
              <a:t>The only exception to that is using TRUE or FALSE, which Excel automatically understands.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4" name="Graphic 3" descr="Warning with solid fill">
            <a:extLst>
              <a:ext uri="{FF2B5EF4-FFF2-40B4-BE49-F238E27FC236}">
                <a16:creationId xmlns:a16="http://schemas.microsoft.com/office/drawing/2014/main" id="{C39E5729-635B-470B-982C-859CB95F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4049" y="422185"/>
            <a:ext cx="1211441" cy="12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91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Complete </a:t>
            </a:r>
            <a:r>
              <a:rPr lang="en-US" sz="3600" b="1" dirty="0"/>
              <a:t>questions 1 to 8 </a:t>
            </a:r>
          </a:p>
          <a:p>
            <a:pPr marL="0" indent="0" algn="ctr">
              <a:buNone/>
            </a:pPr>
            <a:r>
              <a:rPr lang="en-US" sz="3600" dirty="0"/>
              <a:t>in </a:t>
            </a:r>
            <a:r>
              <a:rPr lang="en-US" sz="3600" b="1" dirty="0"/>
              <a:t>section 3 </a:t>
            </a:r>
            <a:r>
              <a:rPr lang="en-US" sz="3600" dirty="0"/>
              <a:t>of the </a:t>
            </a:r>
          </a:p>
          <a:p>
            <a:pPr marL="0" indent="0" algn="ctr">
              <a:buNone/>
            </a:pPr>
            <a:r>
              <a:rPr lang="en-US" sz="3600" dirty="0"/>
              <a:t>‘Creating new calculated variables in Excel’</a:t>
            </a:r>
          </a:p>
          <a:p>
            <a:pPr marL="0" indent="0" algn="ctr">
              <a:buNone/>
            </a:pPr>
            <a:r>
              <a:rPr lang="en-US" sz="3600" dirty="0"/>
              <a:t>workbook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1381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Missing values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FD8F4-AAF0-4200-AD9E-167496ECC316}"/>
              </a:ext>
            </a:extLst>
          </p:cNvPr>
          <p:cNvSpPr txBox="1"/>
          <p:nvPr/>
        </p:nvSpPr>
        <p:spPr>
          <a:xfrm>
            <a:off x="462697" y="2092750"/>
            <a:ext cx="51839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When creating new variables there are some situations that might cause issues in your dataset.</a:t>
            </a:r>
          </a:p>
          <a:p>
            <a:endParaRPr lang="en-GB" sz="2400" dirty="0"/>
          </a:p>
          <a:p>
            <a:r>
              <a:rPr lang="en-GB" sz="2400" dirty="0"/>
              <a:t>Some of the most common issues are caused by: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Missing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Zero (0) values</a:t>
            </a:r>
          </a:p>
        </p:txBody>
      </p:sp>
      <p:pic>
        <p:nvPicPr>
          <p:cNvPr id="5" name="Picture 4" descr="Person pointing at the stock market graph with virtual screen">
            <a:extLst>
              <a:ext uri="{FF2B5EF4-FFF2-40B4-BE49-F238E27FC236}">
                <a16:creationId xmlns:a16="http://schemas.microsoft.com/office/drawing/2014/main" id="{76F11947-5AC8-47AA-9C18-DDEE180F24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1969" y="2366127"/>
            <a:ext cx="5457334" cy="39969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8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Missing values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9BDED1E5-0625-49D5-BD88-73EBFABF256B}"/>
              </a:ext>
            </a:extLst>
          </p:cNvPr>
          <p:cNvGraphicFramePr>
            <a:graphicFrameLocks noGrp="1"/>
          </p:cNvGraphicFramePr>
          <p:nvPr/>
        </p:nvGraphicFramePr>
        <p:xfrm>
          <a:off x="5319861" y="2442981"/>
          <a:ext cx="6627041" cy="3281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446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631865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  <a:gridCol w="1631865">
                  <a:extLst>
                    <a:ext uri="{9D8B030D-6E8A-4147-A177-3AD203B41FA5}">
                      <a16:colId xmlns:a16="http://schemas.microsoft.com/office/drawing/2014/main" val="1692880235"/>
                    </a:ext>
                  </a:extLst>
                </a:gridCol>
                <a:gridCol w="1631865">
                  <a:extLst>
                    <a:ext uri="{9D8B030D-6E8A-4147-A177-3AD203B41FA5}">
                      <a16:colId xmlns:a16="http://schemas.microsoft.com/office/drawing/2014/main" val="3722181586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year_started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year_left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years</a:t>
                      </a:r>
                    </a:p>
                    <a:p>
                      <a:pPr algn="ctr"/>
                      <a:r>
                        <a:rPr lang="en-GB" b="1" dirty="0"/>
                        <a:t>_employed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S. Philips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J. 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P. McDonald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L. Whyte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R. Evans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83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35C2DC-409D-41C2-B10C-31E58100D772}"/>
              </a:ext>
            </a:extLst>
          </p:cNvPr>
          <p:cNvSpPr txBox="1"/>
          <p:nvPr/>
        </p:nvSpPr>
        <p:spPr>
          <a:xfrm>
            <a:off x="245098" y="2006044"/>
            <a:ext cx="48276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Datasets quite often will have missing or blank information.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In this example, </a:t>
            </a:r>
            <a:r>
              <a:rPr lang="en-GB" sz="2400" b="1" dirty="0"/>
              <a:t>R. Evans is still working for the company</a:t>
            </a:r>
            <a:r>
              <a:rPr lang="en-GB" sz="2400" dirty="0"/>
              <a:t> so doesn’t have a year they left. </a:t>
            </a:r>
          </a:p>
          <a:p>
            <a:endParaRPr lang="en-GB" sz="2400" dirty="0"/>
          </a:p>
          <a:p>
            <a:r>
              <a:rPr lang="en-GB" sz="2400" b="1" dirty="0"/>
              <a:t>Can you think of any solutions </a:t>
            </a:r>
            <a:r>
              <a:rPr lang="en-GB" sz="2400" dirty="0"/>
              <a:t>for dealing with this missing value so you can calculate years_employed?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ADFCB-EDA7-4AD5-BE7C-D84EA2F77458}"/>
              </a:ext>
            </a:extLst>
          </p:cNvPr>
          <p:cNvSpPr/>
          <p:nvPr/>
        </p:nvSpPr>
        <p:spPr>
          <a:xfrm>
            <a:off x="8486073" y="4432458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612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Missing values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9BDED1E5-0625-49D5-BD88-73EBFABF256B}"/>
              </a:ext>
            </a:extLst>
          </p:cNvPr>
          <p:cNvGraphicFramePr>
            <a:graphicFrameLocks noGrp="1"/>
          </p:cNvGraphicFramePr>
          <p:nvPr/>
        </p:nvGraphicFramePr>
        <p:xfrm>
          <a:off x="5319861" y="2725785"/>
          <a:ext cx="6627041" cy="3281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446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631865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  <a:gridCol w="1631865">
                  <a:extLst>
                    <a:ext uri="{9D8B030D-6E8A-4147-A177-3AD203B41FA5}">
                      <a16:colId xmlns:a16="http://schemas.microsoft.com/office/drawing/2014/main" val="1692880235"/>
                    </a:ext>
                  </a:extLst>
                </a:gridCol>
                <a:gridCol w="1631865">
                  <a:extLst>
                    <a:ext uri="{9D8B030D-6E8A-4147-A177-3AD203B41FA5}">
                      <a16:colId xmlns:a16="http://schemas.microsoft.com/office/drawing/2014/main" val="3722181586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year_started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year_left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years</a:t>
                      </a:r>
                    </a:p>
                    <a:p>
                      <a:pPr algn="ctr"/>
                      <a:r>
                        <a:rPr lang="en-GB" b="1" dirty="0"/>
                        <a:t>_employed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S. Philips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J. 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P. McDonald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L. Whyte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  <a:tr h="528206">
                <a:tc>
                  <a:txBody>
                    <a:bodyPr/>
                    <a:lstStyle/>
                    <a:p>
                      <a:r>
                        <a:rPr lang="en-GB" dirty="0"/>
                        <a:t>R. Evans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83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35C2DC-409D-41C2-B10C-31E58100D772}"/>
              </a:ext>
            </a:extLst>
          </p:cNvPr>
          <p:cNvSpPr txBox="1"/>
          <p:nvPr/>
        </p:nvSpPr>
        <p:spPr>
          <a:xfrm>
            <a:off x="337200" y="1968560"/>
            <a:ext cx="442117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Some possible solutions are,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Put a </a:t>
            </a:r>
            <a:r>
              <a:rPr lang="en-GB" sz="2400" b="1" dirty="0"/>
              <a:t>value such as NA </a:t>
            </a:r>
            <a:r>
              <a:rPr lang="en-GB" sz="2400" dirty="0"/>
              <a:t>(Not Available), </a:t>
            </a:r>
            <a:r>
              <a:rPr lang="en-GB" sz="2400" b="1" dirty="0"/>
              <a:t>NaN </a:t>
            </a:r>
            <a:r>
              <a:rPr lang="en-GB" sz="2400" dirty="0"/>
              <a:t>(Not a Number)</a:t>
            </a:r>
            <a:r>
              <a:rPr lang="en-GB" sz="2400" b="1" dirty="0"/>
              <a:t> or NULL </a:t>
            </a:r>
            <a:r>
              <a:rPr lang="en-GB" sz="2400" dirty="0"/>
              <a:t>to show that an answer couldn’t be calculated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Remove the row </a:t>
            </a:r>
            <a:r>
              <a:rPr lang="en-GB" sz="2400" dirty="0"/>
              <a:t>and only calculate based on people who have left.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ADFCB-EDA7-4AD5-BE7C-D84EA2F77458}"/>
              </a:ext>
            </a:extLst>
          </p:cNvPr>
          <p:cNvSpPr/>
          <p:nvPr/>
        </p:nvSpPr>
        <p:spPr>
          <a:xfrm>
            <a:off x="10022635" y="4724689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826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Handling zero (0) values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5C2DC-409D-41C2-B10C-31E58100D772}"/>
              </a:ext>
            </a:extLst>
          </p:cNvPr>
          <p:cNvSpPr txBox="1"/>
          <p:nvPr/>
        </p:nvSpPr>
        <p:spPr>
          <a:xfrm>
            <a:off x="479656" y="2038125"/>
            <a:ext cx="49011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When creating a new variable you might come across a row where you are </a:t>
            </a:r>
            <a:r>
              <a:rPr lang="en-GB" sz="2400" b="1" dirty="0"/>
              <a:t>trying to divide by 0.  </a:t>
            </a:r>
          </a:p>
          <a:p>
            <a:endParaRPr lang="en-GB" sz="2400" dirty="0"/>
          </a:p>
          <a:p>
            <a:r>
              <a:rPr lang="en-GB" sz="2400" dirty="0"/>
              <a:t>Like with a missing value you can: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Put a </a:t>
            </a:r>
            <a:r>
              <a:rPr lang="en-GB" sz="2400" b="1" dirty="0"/>
              <a:t>value such as NA, NaN or NULL </a:t>
            </a:r>
            <a:r>
              <a:rPr lang="en-GB" sz="2400" dirty="0"/>
              <a:t>to show that an answer couldn’t be calculated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Remove the row</a:t>
            </a:r>
            <a:endParaRPr lang="en-GB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43888D-0ACB-4F2E-90F2-93FDD464D8CF}"/>
              </a:ext>
            </a:extLst>
          </p:cNvPr>
          <p:cNvGraphicFramePr>
            <a:graphicFrameLocks noGrp="1"/>
          </p:cNvGraphicFramePr>
          <p:nvPr/>
        </p:nvGraphicFramePr>
        <p:xfrm>
          <a:off x="6281981" y="3605953"/>
          <a:ext cx="5584082" cy="1811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063">
                  <a:extLst>
                    <a:ext uri="{9D8B030D-6E8A-4147-A177-3AD203B41FA5}">
                      <a16:colId xmlns:a16="http://schemas.microsoft.com/office/drawing/2014/main" val="957845687"/>
                    </a:ext>
                  </a:extLst>
                </a:gridCol>
                <a:gridCol w="1282391">
                  <a:extLst>
                    <a:ext uri="{9D8B030D-6E8A-4147-A177-3AD203B41FA5}">
                      <a16:colId xmlns:a16="http://schemas.microsoft.com/office/drawing/2014/main" val="168888447"/>
                    </a:ext>
                  </a:extLst>
                </a:gridCol>
                <a:gridCol w="1411672">
                  <a:extLst>
                    <a:ext uri="{9D8B030D-6E8A-4147-A177-3AD203B41FA5}">
                      <a16:colId xmlns:a16="http://schemas.microsoft.com/office/drawing/2014/main" val="1915666469"/>
                    </a:ext>
                  </a:extLst>
                </a:gridCol>
                <a:gridCol w="1769956">
                  <a:extLst>
                    <a:ext uri="{9D8B030D-6E8A-4147-A177-3AD203B41FA5}">
                      <a16:colId xmlns:a16="http://schemas.microsoft.com/office/drawing/2014/main" val="1033792146"/>
                    </a:ext>
                  </a:extLst>
                </a:gridCol>
              </a:tblGrid>
              <a:tr h="4041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total_sales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number_sold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average_price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869465"/>
                  </a:ext>
                </a:extLst>
              </a:tr>
              <a:tr h="351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trainers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£10.00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413184"/>
                  </a:ext>
                </a:extLst>
              </a:tr>
              <a:tr h="351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£7.50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544247"/>
                  </a:ext>
                </a:extLst>
              </a:tr>
              <a:tr h="351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£2.50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898408"/>
                  </a:ext>
                </a:extLst>
              </a:tr>
              <a:tr h="351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socks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!can’t divide by 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460805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9386E89A-E56F-4A21-91DE-951CAC8FF29D}"/>
              </a:ext>
            </a:extLst>
          </p:cNvPr>
          <p:cNvSpPr/>
          <p:nvPr/>
        </p:nvSpPr>
        <p:spPr>
          <a:xfrm>
            <a:off x="10062392" y="4290617"/>
            <a:ext cx="1803670" cy="1685976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F8B6D-539F-4BCA-9D2C-8DD784240FCD}"/>
              </a:ext>
            </a:extLst>
          </p:cNvPr>
          <p:cNvSpPr txBox="1"/>
          <p:nvPr/>
        </p:nvSpPr>
        <p:spPr>
          <a:xfrm>
            <a:off x="6588943" y="2709585"/>
            <a:ext cx="4901152" cy="442674"/>
          </a:xfrm>
          <a:prstGeom prst="roundRect">
            <a:avLst/>
          </a:prstGeom>
          <a:ln w="38100">
            <a:solidFill>
              <a:srgbClr val="CE673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average_price = total_sales/number_sold</a:t>
            </a:r>
          </a:p>
        </p:txBody>
      </p:sp>
    </p:spTree>
    <p:extLst>
      <p:ext uri="{BB962C8B-B14F-4D97-AF65-F5344CB8AC3E}">
        <p14:creationId xmlns:p14="http://schemas.microsoft.com/office/powerpoint/2010/main" val="1952321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Documentation best 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6D008-3A44-4ECF-A779-6E8DF7C2F0CF}"/>
              </a:ext>
            </a:extLst>
          </p:cNvPr>
          <p:cNvSpPr txBox="1"/>
          <p:nvPr/>
        </p:nvSpPr>
        <p:spPr>
          <a:xfrm>
            <a:off x="1951005" y="2032079"/>
            <a:ext cx="8289989" cy="44607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3200" dirty="0"/>
          </a:p>
          <a:p>
            <a:pPr algn="ctr"/>
            <a:r>
              <a:rPr lang="en-GB" sz="3200" dirty="0"/>
              <a:t>When creating new variables it is best practice to write down </a:t>
            </a:r>
            <a:r>
              <a:rPr lang="en-GB" sz="3200" b="1" dirty="0"/>
              <a:t>why</a:t>
            </a:r>
            <a:r>
              <a:rPr lang="en-GB" sz="3200" dirty="0"/>
              <a:t> you are creating it and </a:t>
            </a:r>
            <a:r>
              <a:rPr lang="en-GB" sz="3200" b="1" dirty="0"/>
              <a:t>the calculation/formula used.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dirty="0"/>
              <a:t>This can be within the file you are using to create it or as a separate document. </a:t>
            </a:r>
          </a:p>
          <a:p>
            <a:pPr algn="ctr"/>
            <a:endParaRPr lang="en-GB" sz="3200" dirty="0"/>
          </a:p>
        </p:txBody>
      </p:sp>
      <p:pic>
        <p:nvPicPr>
          <p:cNvPr id="4" name="Graphic 3" descr="Warning with solid fill">
            <a:extLst>
              <a:ext uri="{FF2B5EF4-FFF2-40B4-BE49-F238E27FC236}">
                <a16:creationId xmlns:a16="http://schemas.microsoft.com/office/drawing/2014/main" id="{C39E5729-635B-470B-982C-859CB95F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4049" y="422185"/>
            <a:ext cx="1211441" cy="12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25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4A5D-F656-493D-B36B-DD86FC9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checklist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083A8-7E23-4175-A518-798A5861F404}"/>
              </a:ext>
            </a:extLst>
          </p:cNvPr>
          <p:cNvSpPr txBox="1"/>
          <p:nvPr/>
        </p:nvSpPr>
        <p:spPr>
          <a:xfrm>
            <a:off x="838200" y="2088800"/>
            <a:ext cx="1051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b="0" i="0" dirty="0">
              <a:effectLst/>
            </a:endParaRPr>
          </a:p>
          <a:p>
            <a:r>
              <a:rPr lang="en-US" sz="2800" dirty="0"/>
              <a:t>I can </a:t>
            </a:r>
            <a:r>
              <a:rPr lang="en-US" sz="2800" i="1" dirty="0"/>
              <a:t>describe</a:t>
            </a:r>
            <a:r>
              <a:rPr lang="en-US" sz="2800" dirty="0"/>
              <a:t> how to create a new variable by performing calculations.</a:t>
            </a:r>
          </a:p>
          <a:p>
            <a:endParaRPr lang="en-US" sz="2800" dirty="0"/>
          </a:p>
          <a:p>
            <a:r>
              <a:rPr lang="en-US" sz="2800" dirty="0"/>
              <a:t>I can </a:t>
            </a:r>
            <a:r>
              <a:rPr lang="en-US" sz="2800" i="1" dirty="0"/>
              <a:t>create</a:t>
            </a:r>
            <a:r>
              <a:rPr lang="en-US" sz="2800" dirty="0"/>
              <a:t> new variables in Excel by performing calculations.</a:t>
            </a:r>
          </a:p>
          <a:p>
            <a:endParaRPr lang="en-US" sz="2800" dirty="0"/>
          </a:p>
          <a:p>
            <a:r>
              <a:rPr lang="en-US" sz="2800" dirty="0"/>
              <a:t>I can </a:t>
            </a:r>
            <a:r>
              <a:rPr lang="en-US" sz="2800" i="1" dirty="0"/>
              <a:t>describe </a:t>
            </a:r>
            <a:r>
              <a:rPr lang="en-US" sz="2800" dirty="0"/>
              <a:t>the concept of conditional formulas.</a:t>
            </a:r>
          </a:p>
          <a:p>
            <a:endParaRPr lang="en-US" sz="2800" dirty="0"/>
          </a:p>
          <a:p>
            <a:r>
              <a:rPr lang="en-US" sz="2800" dirty="0"/>
              <a:t>I can </a:t>
            </a:r>
            <a:r>
              <a:rPr lang="en-US" sz="2800" i="1" dirty="0"/>
              <a:t>use </a:t>
            </a:r>
            <a:r>
              <a:rPr lang="en-US" sz="2800" dirty="0"/>
              <a:t>conditional formulas in Excel.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8714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How you can use this lesson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3314" y="4824975"/>
            <a:ext cx="10734675" cy="4573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dirty="0"/>
              <a:t>© 2021. This work is licensed under a </a:t>
            </a:r>
            <a:r>
              <a:rPr lang="en-US" sz="1600" b="0" i="1" u="none" strike="noStrike" dirty="0">
                <a:solidFill>
                  <a:srgbClr val="049CCF"/>
                </a:solidFill>
                <a:effectLst/>
                <a:latin typeface="source sans pro" panose="020B0604020202020204" pitchFamily="34" charset="0"/>
                <a:hlinkClick r:id="rId2"/>
              </a:rPr>
              <a:t>CC BY-NC-SA 4.0 license</a:t>
            </a:r>
            <a:r>
              <a:rPr lang="en-US" sz="1600" b="0" i="1" dirty="0">
                <a:solidFill>
                  <a:srgbClr val="464646"/>
                </a:solidFill>
                <a:effectLst/>
                <a:latin typeface="source sans pro" panose="020B0604020202020204" pitchFamily="34" charset="0"/>
              </a:rPr>
              <a:t>. </a:t>
            </a:r>
            <a:endParaRPr lang="en-US" sz="1600" b="0" i="0" dirty="0">
              <a:effectLst/>
            </a:endParaRPr>
          </a:p>
          <a:p>
            <a:pPr marL="0" indent="0" algn="l">
              <a:buNone/>
            </a:pPr>
            <a:endParaRPr lang="en-US" sz="1600" b="0" i="0" dirty="0"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E9C027-9220-4418-A3A3-A835D282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845313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82B7D941-002C-41BF-B09E-50D1CF70F5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69" y="5915876"/>
            <a:ext cx="1675683" cy="864024"/>
          </a:xfrm>
          <a:prstGeom prst="rect">
            <a:avLst/>
          </a:prstGeom>
        </p:spPr>
      </p:pic>
      <p:pic>
        <p:nvPicPr>
          <p:cNvPr id="6" name="Picture 2" descr="Home - The Data Lab">
            <a:extLst>
              <a:ext uri="{FF2B5EF4-FFF2-40B4-BE49-F238E27FC236}">
                <a16:creationId xmlns:a16="http://schemas.microsoft.com/office/drawing/2014/main" id="{7994E953-212C-4BD8-90C1-1A2DE97D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66" y="6014035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374880-B990-4DFC-A8EA-6E77ABEB6B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926505"/>
            <a:ext cx="1922636" cy="853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FE8AF-312A-432D-AD26-BF735E872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976" y="532652"/>
            <a:ext cx="3018389" cy="105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7C6DFE-5008-4454-B9B1-12B8D87988FA}"/>
              </a:ext>
            </a:extLst>
          </p:cNvPr>
          <p:cNvSpPr txBox="1"/>
          <p:nvPr/>
        </p:nvSpPr>
        <p:spPr>
          <a:xfrm>
            <a:off x="303314" y="1857448"/>
            <a:ext cx="1175356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are free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Share</a:t>
            </a:r>
            <a:r>
              <a:rPr lang="en-GB" dirty="0"/>
              <a:t> – copy and redistribute the material in any medium or format</a:t>
            </a:r>
            <a:endParaRPr lang="en-GB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Adapt</a:t>
            </a:r>
            <a:r>
              <a:rPr lang="en-GB" dirty="0"/>
              <a:t> – remix, transform and build upon the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dirty="0"/>
              <a:t>Under the following terms: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Attribution</a:t>
            </a:r>
            <a:r>
              <a:rPr lang="en-US" b="0" i="0" dirty="0">
                <a:effectLst/>
              </a:rPr>
              <a:t> — You must give </a:t>
            </a:r>
            <a:r>
              <a:rPr lang="en-US" dirty="0">
                <a:latin typeface="source sans pro"/>
                <a:ea typeface="source sans pro"/>
                <a:hlinkClick r:id="rId8"/>
              </a:rPr>
              <a:t>appropriate credit</a:t>
            </a:r>
            <a:r>
              <a:rPr lang="en-US" b="0" i="0" dirty="0">
                <a:effectLst/>
                <a:latin typeface="source sans pro"/>
                <a:ea typeface="source sans pro"/>
              </a:rPr>
              <a:t>, </a:t>
            </a:r>
            <a:r>
              <a:rPr lang="en-US" b="0" i="0" dirty="0">
                <a:effectLst/>
              </a:rPr>
              <a:t>provide a link to the license, and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/>
                <a:ea typeface="source sans pro"/>
                <a:hlinkClick r:id="rId8"/>
              </a:rPr>
              <a:t>indicate if changes were made</a:t>
            </a:r>
            <a:r>
              <a:rPr lang="en-US" b="0" i="0" dirty="0">
                <a:effectLst/>
                <a:latin typeface="source sans pro"/>
                <a:ea typeface="source sans pro"/>
              </a:rPr>
              <a:t>. </a:t>
            </a:r>
            <a:r>
              <a:rPr lang="en-US" b="0" i="0" dirty="0">
                <a:effectLst/>
              </a:rPr>
              <a:t>You may do so in any reasonable manner, but not in any way that suggests the licensor endorses you or your use.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</a:rPr>
              <a:t>NonCommercial</a:t>
            </a:r>
            <a:r>
              <a:rPr lang="en-US" b="0" i="0" dirty="0">
                <a:effectLst/>
              </a:rPr>
              <a:t> — You may not use the material for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8"/>
              </a:rPr>
              <a:t>commercial purposes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ShareAlike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— If you remix, transform, or build upon the material, you must distribute your contributions under the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9"/>
              </a:rPr>
              <a:t>same license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as the original.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AE9AC-5815-414D-B0E2-07B76DB71A7E}"/>
              </a:ext>
            </a:extLst>
          </p:cNvPr>
          <p:cNvSpPr/>
          <p:nvPr/>
        </p:nvSpPr>
        <p:spPr>
          <a:xfrm>
            <a:off x="0" y="575541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0E1F8C-2EB8-4FB9-A221-93EB4D5C52AB}"/>
              </a:ext>
            </a:extLst>
          </p:cNvPr>
          <p:cNvSpPr txBox="1">
            <a:spLocks/>
          </p:cNvSpPr>
          <p:nvPr/>
        </p:nvSpPr>
        <p:spPr>
          <a:xfrm>
            <a:off x="303314" y="5282288"/>
            <a:ext cx="11888686" cy="457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Created by </a:t>
            </a:r>
            <a:r>
              <a:rPr lang="en-US" sz="1600" dirty="0" err="1"/>
              <a:t>Effini</a:t>
            </a:r>
            <a:r>
              <a:rPr lang="en-US" sz="1600" dirty="0"/>
              <a:t> in partnership with Data Education in Schools, The Data Lab and Data Skills for Work, with funding from the Scottish Government. </a:t>
            </a:r>
          </a:p>
        </p:txBody>
      </p:sp>
    </p:spTree>
    <p:extLst>
      <p:ext uri="{BB962C8B-B14F-4D97-AF65-F5344CB8AC3E}">
        <p14:creationId xmlns:p14="http://schemas.microsoft.com/office/powerpoint/2010/main" val="135765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Background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70BA-EE72-4E29-9933-A8AE14BAF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604" y="2242467"/>
            <a:ext cx="5415331" cy="4060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When a data scientist receives a dataset, it is rarely in a format that will allow them to start analysis right away. It often needs to be </a:t>
            </a:r>
            <a:r>
              <a:rPr lang="en-US" sz="2400" b="1" dirty="0"/>
              <a:t>manipulated first.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Variables (columns) can be manipulated in a dataset by </a:t>
            </a:r>
            <a:r>
              <a:rPr lang="en-US" sz="2400" b="1" dirty="0"/>
              <a:t>reordering</a:t>
            </a:r>
            <a:r>
              <a:rPr lang="en-US" sz="2400" dirty="0"/>
              <a:t> or </a:t>
            </a:r>
            <a:r>
              <a:rPr lang="en-US" sz="2400" b="1" dirty="0"/>
              <a:t>selecting</a:t>
            </a:r>
            <a:r>
              <a:rPr lang="en-US" sz="2400" dirty="0"/>
              <a:t> them.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You can also manipulate datasets by </a:t>
            </a:r>
            <a:r>
              <a:rPr lang="en-US" sz="2400" b="1" dirty="0"/>
              <a:t>creating new variables of data </a:t>
            </a:r>
            <a:r>
              <a:rPr lang="en-US" sz="2400" dirty="0"/>
              <a:t>in the dataset.</a:t>
            </a:r>
          </a:p>
        </p:txBody>
      </p:sp>
      <p:pic>
        <p:nvPicPr>
          <p:cNvPr id="5" name="Picture 4" descr="Visualization of big data through circular colored dots">
            <a:extLst>
              <a:ext uri="{FF2B5EF4-FFF2-40B4-BE49-F238E27FC236}">
                <a16:creationId xmlns:a16="http://schemas.microsoft.com/office/drawing/2014/main" id="{BA780D02-D560-4FFF-96BE-318A866190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924" y="2052851"/>
            <a:ext cx="5493314" cy="444002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4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this is important?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2A48E-8007-4C1F-ACE2-A20C62717035}"/>
              </a:ext>
            </a:extLst>
          </p:cNvPr>
          <p:cNvSpPr txBox="1"/>
          <p:nvPr/>
        </p:nvSpPr>
        <p:spPr>
          <a:xfrm>
            <a:off x="138403" y="1712324"/>
            <a:ext cx="798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Some benefits of creating new variables of data are,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85C43-025E-48B5-B4E0-FF4AC5D9E025}"/>
              </a:ext>
            </a:extLst>
          </p:cNvPr>
          <p:cNvSpPr txBox="1"/>
          <p:nvPr/>
        </p:nvSpPr>
        <p:spPr>
          <a:xfrm>
            <a:off x="2239345" y="4157057"/>
            <a:ext cx="9630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Allows you to </a:t>
            </a:r>
            <a:r>
              <a:rPr lang="en-GB" sz="2400" b="1" dirty="0"/>
              <a:t>perform calculations </a:t>
            </a:r>
            <a:r>
              <a:rPr lang="en-GB" sz="2400" dirty="0"/>
              <a:t>such as adding, subtracting, dividing </a:t>
            </a:r>
          </a:p>
        </p:txBody>
      </p:sp>
      <p:pic>
        <p:nvPicPr>
          <p:cNvPr id="13" name="Graphic 12" descr="Calculator outline">
            <a:extLst>
              <a:ext uri="{FF2B5EF4-FFF2-40B4-BE49-F238E27FC236}">
                <a16:creationId xmlns:a16="http://schemas.microsoft.com/office/drawing/2014/main" id="{B24D7598-2ED6-40A0-B614-ECB28866E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3897147"/>
            <a:ext cx="914400" cy="914400"/>
          </a:xfrm>
          <a:prstGeom prst="rect">
            <a:avLst/>
          </a:prstGeom>
        </p:spPr>
      </p:pic>
      <p:pic>
        <p:nvPicPr>
          <p:cNvPr id="16" name="Graphic 15" descr="Head with gears outline">
            <a:extLst>
              <a:ext uri="{FF2B5EF4-FFF2-40B4-BE49-F238E27FC236}">
                <a16:creationId xmlns:a16="http://schemas.microsoft.com/office/drawing/2014/main" id="{7CE53C8F-9634-4A7C-BFC7-2A3771818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2511631"/>
            <a:ext cx="916217" cy="9162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8B39A3-3939-4E14-9142-BABC650A66F4}"/>
              </a:ext>
            </a:extLst>
          </p:cNvPr>
          <p:cNvSpPr txBox="1"/>
          <p:nvPr/>
        </p:nvSpPr>
        <p:spPr>
          <a:xfrm>
            <a:off x="2239347" y="2786043"/>
            <a:ext cx="96307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Allows you to </a:t>
            </a:r>
            <a:r>
              <a:rPr lang="en-US" sz="2400" b="1" dirty="0"/>
              <a:t>understand more </a:t>
            </a:r>
            <a:r>
              <a:rPr lang="en-US" sz="2400" dirty="0"/>
              <a:t>about the data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99F78-583F-433D-AB68-CC7EF1A72169}"/>
              </a:ext>
            </a:extLst>
          </p:cNvPr>
          <p:cNvSpPr txBox="1"/>
          <p:nvPr/>
        </p:nvSpPr>
        <p:spPr>
          <a:xfrm>
            <a:off x="2239345" y="5506797"/>
            <a:ext cx="96307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can </a:t>
            </a:r>
            <a:r>
              <a:rPr lang="en-US" sz="2400" b="1" dirty="0"/>
              <a:t>compare different </a:t>
            </a:r>
            <a:r>
              <a:rPr lang="en-US" sz="2400" dirty="0"/>
              <a:t>data items</a:t>
            </a:r>
            <a:endParaRPr lang="en-US" sz="2400" b="1" dirty="0"/>
          </a:p>
        </p:txBody>
      </p:sp>
      <p:pic>
        <p:nvPicPr>
          <p:cNvPr id="14" name="Graphic 13" descr="Scales of justice outline">
            <a:extLst>
              <a:ext uri="{FF2B5EF4-FFF2-40B4-BE49-F238E27FC236}">
                <a16:creationId xmlns:a16="http://schemas.microsoft.com/office/drawing/2014/main" id="{F1AB7650-CDF3-499B-9F77-CA3E23084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38200" y="5170750"/>
            <a:ext cx="1039483" cy="10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4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820C6-9252-4C3E-8094-C3E86C0D1D99}"/>
              </a:ext>
            </a:extLst>
          </p:cNvPr>
          <p:cNvSpPr txBox="1"/>
          <p:nvPr/>
        </p:nvSpPr>
        <p:spPr>
          <a:xfrm>
            <a:off x="195943" y="1987421"/>
            <a:ext cx="7287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variables in this dataset?</a:t>
            </a:r>
          </a:p>
          <a:p>
            <a:endParaRPr lang="en-GB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endParaRPr lang="en-GB" sz="2400" dirty="0"/>
          </a:p>
        </p:txBody>
      </p:sp>
      <p:pic>
        <p:nvPicPr>
          <p:cNvPr id="7" name="Picture 6" descr="Person running on road">
            <a:extLst>
              <a:ext uri="{FF2B5EF4-FFF2-40B4-BE49-F238E27FC236}">
                <a16:creationId xmlns:a16="http://schemas.microsoft.com/office/drawing/2014/main" id="{DD4014CD-9020-449A-B476-FA036265CC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4616" y="1987421"/>
            <a:ext cx="3354428" cy="4394718"/>
          </a:xfrm>
          <a:prstGeom prst="round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212A055-08B6-4D63-8105-319054E86F38}"/>
              </a:ext>
            </a:extLst>
          </p:cNvPr>
          <p:cNvGraphicFramePr>
            <a:graphicFrameLocks noGrp="1"/>
          </p:cNvGraphicFramePr>
          <p:nvPr/>
        </p:nvGraphicFramePr>
        <p:xfrm>
          <a:off x="485480" y="2870004"/>
          <a:ext cx="5609955" cy="152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3459">
                  <a:extLst>
                    <a:ext uri="{9D8B030D-6E8A-4147-A177-3AD203B41FA5}">
                      <a16:colId xmlns:a16="http://schemas.microsoft.com/office/drawing/2014/main" val="3193140448"/>
                    </a:ext>
                  </a:extLst>
                </a:gridCol>
                <a:gridCol w="1338882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  <a:gridCol w="1867614">
                  <a:extLst>
                    <a:ext uri="{9D8B030D-6E8A-4147-A177-3AD203B41FA5}">
                      <a16:colId xmlns:a16="http://schemas.microsoft.com/office/drawing/2014/main" val="3220429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event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time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runner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Marathon (men)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/>
                        <a:t>2:01:39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Eliud Kipchoge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0435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Marathon (women)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/>
                        <a:t>2:14:04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Brigid Kosgei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03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04A5F24-D0E0-450C-99D0-53FDEE3A58DB}"/>
              </a:ext>
            </a:extLst>
          </p:cNvPr>
          <p:cNvSpPr txBox="1"/>
          <p:nvPr/>
        </p:nvSpPr>
        <p:spPr>
          <a:xfrm>
            <a:off x="123030" y="5081296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b="1" dirty="0"/>
              <a:t>variables</a:t>
            </a:r>
            <a:r>
              <a:rPr lang="en-GB" sz="2400" dirty="0"/>
              <a:t> are,</a:t>
            </a:r>
          </a:p>
          <a:p>
            <a:pPr algn="ctr"/>
            <a:endParaRPr lang="en-GB" sz="2400" dirty="0"/>
          </a:p>
          <a:p>
            <a:pPr algn="ctr"/>
            <a:r>
              <a:rPr lang="en-GB" sz="2400" b="1" dirty="0"/>
              <a:t>event, time, runner</a:t>
            </a:r>
          </a:p>
        </p:txBody>
      </p:sp>
    </p:spTree>
    <p:extLst>
      <p:ext uri="{BB962C8B-B14F-4D97-AF65-F5344CB8AC3E}">
        <p14:creationId xmlns:p14="http://schemas.microsoft.com/office/powerpoint/2010/main" val="143008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623515-2922-48CD-81A0-58C769FD2E46}"/>
              </a:ext>
            </a:extLst>
          </p:cNvPr>
          <p:cNvSpPr/>
          <p:nvPr/>
        </p:nvSpPr>
        <p:spPr>
          <a:xfrm>
            <a:off x="9719036" y="2596768"/>
            <a:ext cx="2202184" cy="20258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endParaRPr lang="en-GB" sz="16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A column of data that only contains one data type</a:t>
            </a:r>
            <a:endParaRPr lang="en-GB" sz="16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F5B0D-6683-4A5F-A283-9ACA8452F47E}"/>
              </a:ext>
            </a:extLst>
          </p:cNvPr>
          <p:cNvSpPr txBox="1"/>
          <p:nvPr/>
        </p:nvSpPr>
        <p:spPr>
          <a:xfrm>
            <a:off x="251927" y="1844640"/>
            <a:ext cx="770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think the </a:t>
            </a:r>
            <a:r>
              <a:rPr lang="en-US" sz="2400" b="1" dirty="0"/>
              <a:t>variables</a:t>
            </a:r>
            <a:r>
              <a:rPr lang="en-US" sz="2400" dirty="0"/>
              <a:t> are in this dataset?</a:t>
            </a:r>
            <a:endParaRPr lang="en-GB" sz="24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1945BA6-71A3-4A9E-939D-DF9E07ABF951}"/>
              </a:ext>
            </a:extLst>
          </p:cNvPr>
          <p:cNvGraphicFramePr>
            <a:graphicFrameLocks noGrp="1"/>
          </p:cNvGraphicFramePr>
          <p:nvPr/>
        </p:nvGraphicFramePr>
        <p:xfrm>
          <a:off x="396198" y="2596768"/>
          <a:ext cx="8590418" cy="3195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946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697368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  <a:gridCol w="1697368">
                  <a:extLst>
                    <a:ext uri="{9D8B030D-6E8A-4147-A177-3AD203B41FA5}">
                      <a16:colId xmlns:a16="http://schemas.microsoft.com/office/drawing/2014/main" val="1692880235"/>
                    </a:ext>
                  </a:extLst>
                </a:gridCol>
                <a:gridCol w="1697368">
                  <a:extLst>
                    <a:ext uri="{9D8B030D-6E8A-4147-A177-3AD203B41FA5}">
                      <a16:colId xmlns:a16="http://schemas.microsoft.com/office/drawing/2014/main" val="3722181586"/>
                    </a:ext>
                  </a:extLst>
                </a:gridCol>
                <a:gridCol w="1697368">
                  <a:extLst>
                    <a:ext uri="{9D8B030D-6E8A-4147-A177-3AD203B41FA5}">
                      <a16:colId xmlns:a16="http://schemas.microsoft.com/office/drawing/2014/main" val="1860527312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event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athlete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nationality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date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location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564281">
                <a:tc>
                  <a:txBody>
                    <a:bodyPr/>
                    <a:lstStyle/>
                    <a:p>
                      <a:r>
                        <a:rPr lang="en-GB" dirty="0"/>
                        <a:t>Long jump (men)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Mike Powell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 Aug 1991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Tokyo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786827">
                <a:tc>
                  <a:txBody>
                    <a:bodyPr/>
                    <a:lstStyle/>
                    <a:p>
                      <a:r>
                        <a:rPr lang="en-GB" dirty="0"/>
                        <a:t>Long jump (women)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Heike Drechsler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 Feb 1988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Vienna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564281">
                <a:tc>
                  <a:txBody>
                    <a:bodyPr/>
                    <a:lstStyle/>
                    <a:p>
                      <a:r>
                        <a:rPr lang="en-GB" dirty="0"/>
                        <a:t>Triple jump (men)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Jonathan Edwards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United Kingdom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 Aug 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Gothenburg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564281">
                <a:tc>
                  <a:txBody>
                    <a:bodyPr/>
                    <a:lstStyle/>
                    <a:p>
                      <a:r>
                        <a:rPr lang="en-GB" dirty="0"/>
                        <a:t>Triple jump (women)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Yulimar Rojas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Venezuela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 Feb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Madrid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33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F5B0D-6683-4A5F-A283-9ACA8452F47E}"/>
              </a:ext>
            </a:extLst>
          </p:cNvPr>
          <p:cNvSpPr txBox="1"/>
          <p:nvPr/>
        </p:nvSpPr>
        <p:spPr>
          <a:xfrm>
            <a:off x="251928" y="1844640"/>
            <a:ext cx="51307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</a:t>
            </a:r>
            <a:r>
              <a:rPr lang="en-US" sz="2400" b="1" dirty="0"/>
              <a:t> variables </a:t>
            </a:r>
            <a:r>
              <a:rPr lang="en-US" sz="2400" dirty="0"/>
              <a:t>in this dataset?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variables are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athlete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location</a:t>
            </a:r>
            <a:endParaRPr lang="en-GB" sz="24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1945BA6-71A3-4A9E-939D-DF9E07ABF951}"/>
              </a:ext>
            </a:extLst>
          </p:cNvPr>
          <p:cNvGraphicFramePr>
            <a:graphicFrameLocks noGrp="1"/>
          </p:cNvGraphicFramePr>
          <p:nvPr/>
        </p:nvGraphicFramePr>
        <p:xfrm>
          <a:off x="3881919" y="2762051"/>
          <a:ext cx="7909088" cy="3221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108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562745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  <a:gridCol w="1562745">
                  <a:extLst>
                    <a:ext uri="{9D8B030D-6E8A-4147-A177-3AD203B41FA5}">
                      <a16:colId xmlns:a16="http://schemas.microsoft.com/office/drawing/2014/main" val="1692880235"/>
                    </a:ext>
                  </a:extLst>
                </a:gridCol>
                <a:gridCol w="1562745">
                  <a:extLst>
                    <a:ext uri="{9D8B030D-6E8A-4147-A177-3AD203B41FA5}">
                      <a16:colId xmlns:a16="http://schemas.microsoft.com/office/drawing/2014/main" val="3722181586"/>
                    </a:ext>
                  </a:extLst>
                </a:gridCol>
                <a:gridCol w="1562745">
                  <a:extLst>
                    <a:ext uri="{9D8B030D-6E8A-4147-A177-3AD203B41FA5}">
                      <a16:colId xmlns:a16="http://schemas.microsoft.com/office/drawing/2014/main" val="1860527312"/>
                    </a:ext>
                  </a:extLst>
                </a:gridCol>
              </a:tblGrid>
              <a:tr h="543578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event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athlete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nationality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date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location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543578">
                <a:tc>
                  <a:txBody>
                    <a:bodyPr/>
                    <a:lstStyle/>
                    <a:p>
                      <a:r>
                        <a:rPr lang="en-GB" dirty="0"/>
                        <a:t>Long jump (men)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Mike Powell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 Aug 1991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Tokyo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757959">
                <a:tc>
                  <a:txBody>
                    <a:bodyPr/>
                    <a:lstStyle/>
                    <a:p>
                      <a:r>
                        <a:rPr lang="en-GB" dirty="0"/>
                        <a:t>Long jump (women)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Heike Drechsler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 Feb 1988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Vienna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616596">
                <a:tc>
                  <a:txBody>
                    <a:bodyPr/>
                    <a:lstStyle/>
                    <a:p>
                      <a:r>
                        <a:rPr lang="en-GB" dirty="0"/>
                        <a:t>Triple jump (men)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Jonathan Edwards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United Kingdom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 Aug 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Gothenburg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616596">
                <a:tc>
                  <a:txBody>
                    <a:bodyPr/>
                    <a:lstStyle/>
                    <a:p>
                      <a:r>
                        <a:rPr lang="en-GB" dirty="0"/>
                        <a:t>Triple jump (women)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Yulimar Rojas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Venezuela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 Feb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Madrid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7007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_POWERPOINT_LESSON_TEMPLATE.docx" id="{C9ED7C33-DC77-4FA5-86DD-0A034F8A2FB7}" vid="{358AFC5C-2C86-4A96-95F1-D4B4C4DB4B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30EE94CCDFA4C88D8D33A29A81B8D" ma:contentTypeVersion="11" ma:contentTypeDescription="Create a new document." ma:contentTypeScope="" ma:versionID="98aef29cb8176f72c0e9e7cecfed2d21">
  <xsd:schema xmlns:xsd="http://www.w3.org/2001/XMLSchema" xmlns:xs="http://www.w3.org/2001/XMLSchema" xmlns:p="http://schemas.microsoft.com/office/2006/metadata/properties" xmlns:ns2="4297454b-9d9d-4311-9194-cdf6c01c0e73" targetNamespace="http://schemas.microsoft.com/office/2006/metadata/properties" ma:root="true" ma:fieldsID="a761e8550470d16bb342baae9d7e143c" ns2:_="">
    <xsd:import namespace="4297454b-9d9d-4311-9194-cdf6c01c0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7454b-9d9d-4311-9194-cdf6c01c0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4F55CF-142F-4BED-8679-60542D3DE2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E9DB8A-6628-413F-BA4F-19B2DD611012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4297454b-9d9d-4311-9194-cdf6c01c0e7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9BE7F34-6BD6-4444-967F-B714F9E763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7454b-9d9d-4311-9194-cdf6c01c0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2394</Words>
  <Application>Microsoft Macintosh PowerPoint</Application>
  <PresentationFormat>Widescreen</PresentationFormat>
  <Paragraphs>641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source sans pro</vt:lpstr>
      <vt:lpstr>1_Office Theme</vt:lpstr>
      <vt:lpstr>Creating new variables  by calculation in Excel</vt:lpstr>
      <vt:lpstr>Learning intentions</vt:lpstr>
      <vt:lpstr>Definition</vt:lpstr>
      <vt:lpstr>Variables</vt:lpstr>
      <vt:lpstr>Background</vt:lpstr>
      <vt:lpstr>Why this is important?</vt:lpstr>
      <vt:lpstr>Example</vt:lpstr>
      <vt:lpstr>Your turn…</vt:lpstr>
      <vt:lpstr>Your turn…</vt:lpstr>
      <vt:lpstr>Next steps</vt:lpstr>
      <vt:lpstr>Definition</vt:lpstr>
      <vt:lpstr>Creating new variables</vt:lpstr>
      <vt:lpstr>Creating new variables</vt:lpstr>
      <vt:lpstr>Show me…</vt:lpstr>
      <vt:lpstr>Show me…</vt:lpstr>
      <vt:lpstr>Example</vt:lpstr>
      <vt:lpstr>Example</vt:lpstr>
      <vt:lpstr>Your turn…</vt:lpstr>
      <vt:lpstr>Your turn…</vt:lpstr>
      <vt:lpstr>Name the new variable</vt:lpstr>
      <vt:lpstr>Calculation</vt:lpstr>
      <vt:lpstr>Create in Excel</vt:lpstr>
      <vt:lpstr>Create in Excel</vt:lpstr>
      <vt:lpstr>Next steps</vt:lpstr>
      <vt:lpstr>Definition</vt:lpstr>
      <vt:lpstr>Conditional statements</vt:lpstr>
      <vt:lpstr>Show me…</vt:lpstr>
      <vt:lpstr>Show me…</vt:lpstr>
      <vt:lpstr>Your turn…</vt:lpstr>
      <vt:lpstr>Your turn…</vt:lpstr>
      <vt:lpstr>Your turn…</vt:lpstr>
      <vt:lpstr>Your turn…</vt:lpstr>
      <vt:lpstr>Show me…</vt:lpstr>
      <vt:lpstr>Example</vt:lpstr>
      <vt:lpstr>Example</vt:lpstr>
      <vt:lpstr>IF statement in Excel</vt:lpstr>
      <vt:lpstr>Logical Test</vt:lpstr>
      <vt:lpstr>Name the new variable</vt:lpstr>
      <vt:lpstr>Calculation</vt:lpstr>
      <vt:lpstr>IF statement in Excel</vt:lpstr>
      <vt:lpstr>Text in formulas</vt:lpstr>
      <vt:lpstr>Next steps</vt:lpstr>
      <vt:lpstr>Missing values</vt:lpstr>
      <vt:lpstr>Missing values</vt:lpstr>
      <vt:lpstr>Missing values</vt:lpstr>
      <vt:lpstr>Handling zero (0) values</vt:lpstr>
      <vt:lpstr>Documentation best practice</vt:lpstr>
      <vt:lpstr>Learning checklist</vt:lpstr>
      <vt:lpstr>How you can use this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Nylk</dc:creator>
  <cp:lastModifiedBy>John Bell</cp:lastModifiedBy>
  <cp:revision>4</cp:revision>
  <dcterms:created xsi:type="dcterms:W3CDTF">2021-04-26T06:41:53Z</dcterms:created>
  <dcterms:modified xsi:type="dcterms:W3CDTF">2021-11-10T12:12:03Z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0x010100C4030EE94CCDFA4C88D8D33A29A81B8D</vt:lpwstr>
  </property>
</Properties>
</file>