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312" r:id="rId4"/>
    <p:sldId id="309" r:id="rId5"/>
    <p:sldId id="310" r:id="rId6"/>
    <p:sldId id="286" r:id="rId7"/>
    <p:sldId id="311" r:id="rId8"/>
    <p:sldId id="299" r:id="rId9"/>
    <p:sldId id="300" r:id="rId10"/>
    <p:sldId id="305" r:id="rId11"/>
    <p:sldId id="313" r:id="rId12"/>
    <p:sldId id="267" r:id="rId13"/>
  </p:sldIdLst>
  <p:sldSz cx="9144000" cy="5143500" type="screen16x9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Assistant ExtraBold" pitchFamily="2" charset="-79"/>
      <p:bold r:id="rId17"/>
    </p:embeddedFont>
    <p:embeddedFont>
      <p:font typeface="Assistant SemiBold" pitchFamily="2" charset="-79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  <a:srgbClr val="FEC224"/>
    <a:srgbClr val="00B0F0"/>
    <a:srgbClr val="918D8E"/>
    <a:srgbClr val="005D92"/>
    <a:srgbClr val="BCE3F6"/>
    <a:srgbClr val="000000"/>
    <a:srgbClr val="C38C01"/>
    <a:srgbClr val="FFF0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3" autoAdjust="0"/>
  </p:normalViewPr>
  <p:slideViewPr>
    <p:cSldViewPr snapToGrid="0">
      <p:cViewPr varScale="1">
        <p:scale>
          <a:sx n="106" d="100"/>
          <a:sy n="106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685800" rtl="1" latinLnBrk="0">
      <a:defRPr sz="900">
        <a:latin typeface="+mj-lt"/>
        <a:ea typeface="+mj-ea"/>
        <a:cs typeface="+mj-cs"/>
        <a:sym typeface="Calibri"/>
      </a:defRPr>
    </a:lvl1pPr>
    <a:lvl2pPr indent="228600" algn="r" defTabSz="685800" rtl="1" latinLnBrk="0">
      <a:defRPr sz="900">
        <a:latin typeface="+mj-lt"/>
        <a:ea typeface="+mj-ea"/>
        <a:cs typeface="+mj-cs"/>
        <a:sym typeface="Calibri"/>
      </a:defRPr>
    </a:lvl2pPr>
    <a:lvl3pPr indent="457200" algn="r" defTabSz="685800" rtl="1" latinLnBrk="0">
      <a:defRPr sz="900">
        <a:latin typeface="+mj-lt"/>
        <a:ea typeface="+mj-ea"/>
        <a:cs typeface="+mj-cs"/>
        <a:sym typeface="Calibri"/>
      </a:defRPr>
    </a:lvl3pPr>
    <a:lvl4pPr indent="685800" algn="r" defTabSz="685800" rtl="1" latinLnBrk="0">
      <a:defRPr sz="900">
        <a:latin typeface="+mj-lt"/>
        <a:ea typeface="+mj-ea"/>
        <a:cs typeface="+mj-cs"/>
        <a:sym typeface="Calibri"/>
      </a:defRPr>
    </a:lvl4pPr>
    <a:lvl5pPr indent="914400" algn="r" defTabSz="685800" rtl="1" latinLnBrk="0">
      <a:defRPr sz="900">
        <a:latin typeface="+mj-lt"/>
        <a:ea typeface="+mj-ea"/>
        <a:cs typeface="+mj-cs"/>
        <a:sym typeface="Calibri"/>
      </a:defRPr>
    </a:lvl5pPr>
    <a:lvl6pPr indent="1143000" algn="r" defTabSz="685800" rtl="1" latinLnBrk="0">
      <a:defRPr sz="900">
        <a:latin typeface="+mj-lt"/>
        <a:ea typeface="+mj-ea"/>
        <a:cs typeface="+mj-cs"/>
        <a:sym typeface="Calibri"/>
      </a:defRPr>
    </a:lvl6pPr>
    <a:lvl7pPr indent="1371600" algn="r" defTabSz="685800" rtl="1" latinLnBrk="0">
      <a:defRPr sz="900">
        <a:latin typeface="+mj-lt"/>
        <a:ea typeface="+mj-ea"/>
        <a:cs typeface="+mj-cs"/>
        <a:sym typeface="Calibri"/>
      </a:defRPr>
    </a:lvl7pPr>
    <a:lvl8pPr indent="1600200" algn="r" defTabSz="685800" rtl="1" latinLnBrk="0">
      <a:defRPr sz="900">
        <a:latin typeface="+mj-lt"/>
        <a:ea typeface="+mj-ea"/>
        <a:cs typeface="+mj-cs"/>
        <a:sym typeface="Calibri"/>
      </a:defRPr>
    </a:lvl8pPr>
    <a:lvl9pPr indent="1828800" algn="r" defTabSz="685800" rtl="1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729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01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ב-</a:t>
            </a:r>
            <a:r>
              <a:rPr lang="en-US" dirty="0"/>
              <a:t>gif</a:t>
            </a:r>
            <a:r>
              <a:rPr lang="he-IL" dirty="0"/>
              <a:t> שבשקופית מוצג השימוש בפונקציית </a:t>
            </a:r>
            <a:r>
              <a:rPr lang="en-US" dirty="0"/>
              <a:t>FORECAST</a:t>
            </a:r>
            <a:r>
              <a:rPr lang="he-IL" dirty="0"/>
              <a:t> לחיזוי מספר ההורדות של האפליקציה לבני 25.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התוצאה שהתקבלה מהשימוש בפונקציה (270) היא </a:t>
            </a:r>
            <a:r>
              <a:rPr lang="he-IL" dirty="0"/>
              <a:t>מספר</a:t>
            </a:r>
            <a:r>
              <a:rPr lang="he-IL" b="0" dirty="0"/>
              <a:t> ההורדות שסביר ש</a:t>
            </a:r>
            <a:r>
              <a:rPr lang="he-IL" dirty="0"/>
              <a:t>י</a:t>
            </a:r>
            <a:r>
              <a:rPr lang="he-IL" b="0" dirty="0"/>
              <a:t>הי</a:t>
            </a:r>
            <a:r>
              <a:rPr lang="he-IL" dirty="0"/>
              <a:t>ו</a:t>
            </a:r>
            <a:r>
              <a:rPr lang="he-IL" b="0" dirty="0"/>
              <a:t> בקרב בני 25, כאשר לוקחים בחשבון את הנתונים שהוצגו </a:t>
            </a:r>
            <a:r>
              <a:rPr lang="he-IL" dirty="0"/>
              <a:t>ב</a:t>
            </a:r>
            <a:r>
              <a:rPr lang="he-IL" b="0" dirty="0"/>
              <a:t>גילאים אחרים ואשר ראינו שמתנקזים לקו ליניארי אחד.</a:t>
            </a:r>
          </a:p>
        </p:txBody>
      </p:sp>
    </p:spTree>
    <p:extLst>
      <p:ext uri="{BB962C8B-B14F-4D97-AF65-F5344CB8AC3E}">
        <p14:creationId xmlns:p14="http://schemas.microsoft.com/office/powerpoint/2010/main" val="200225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866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בשיעור זה נעמיק אף יותר בקשר בין שני משתנים.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בהינתן שמצאנו שקיים קשר בין שני משתנים, קיימת אפשרות מתמטית ופשוטה לבטא במשוואה קשר זה.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מנתח נתונים אסף עבור כל גיל בטווח שבין 10 ל-20 את מספר ההורדות של האפליקציה "תורידי אותי" בחודש האחרון.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הוא בחן אם קיים קשר בין הגיל למספר ההורדות.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כדי להבין כיצד עושים זאת, נצייר גרף ובו הערכים שבטבלת המחקר. גרף זה נקרא "גרף פיזור", וניתן ליצור אותו דרך הלשונית הוספה &gt;&gt;</a:t>
            </a:r>
            <a:r>
              <a:rPr lang="iw-IL" dirty="0"/>
              <a:t> </a:t>
            </a:r>
            <a:r>
              <a:rPr lang="he-IL" dirty="0"/>
              <a:t>תרשימים.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לאחר שנמצא קשר, נוכל לבטא אותו באמצעות משוואה.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6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כעת נפיק קו ישר שיתאר לנו את הקשר שבין הגיל למספר ההורדות של האפליקציה באופן נוח וקל להבנה.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הקו שנוסף הוא קו הרגרסיה.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מדוע הוא נקרא כך? מפני שהוא מנסה להוריד (רגרסיה) למינימום את כלל המרחקים בין הנקודות על הגרף לבינו.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כך, במקום אוסף של נקודות הוא יבטא בקירוב את הקשר שבין הגיל למספר ההורדות של האפליקציה באופן מתמטי ומובן להצגה.</a:t>
            </a:r>
          </a:p>
        </p:txBody>
      </p:sp>
    </p:spTree>
    <p:extLst>
      <p:ext uri="{BB962C8B-B14F-4D97-AF65-F5344CB8AC3E}">
        <p14:creationId xmlns:p14="http://schemas.microsoft.com/office/powerpoint/2010/main" val="190968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הרגרסיה הליניארית היא משוואת קו ישר פשוטה שכוללת את כלל הרכיבים המוכרים ממשוואת הקו הישר.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במסגרת לימודי מידע ונתונים לא נלמד את תהליך החישוב המלא למציאת משוואת הרגרסיה הליניארית, אך נלמד דרך פשוטה למצוא את הפרמטרים </a:t>
            </a:r>
            <a:r>
              <a:rPr lang="en-US" dirty="0"/>
              <a:t>a</a:t>
            </a:r>
            <a:r>
              <a:rPr lang="he-IL" dirty="0"/>
              <a:t> ו-</a:t>
            </a:r>
            <a:r>
              <a:rPr lang="en-US" dirty="0"/>
              <a:t>b</a:t>
            </a:r>
            <a:r>
              <a:rPr lang="he-IL" dirty="0"/>
              <a:t> באמצעות תוכנת האקסל.</a:t>
            </a:r>
          </a:p>
        </p:txBody>
      </p:sp>
    </p:spTree>
    <p:extLst>
      <p:ext uri="{BB962C8B-B14F-4D97-AF65-F5344CB8AC3E}">
        <p14:creationId xmlns:p14="http://schemas.microsoft.com/office/powerpoint/2010/main" val="4636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הרגרסיה לעיל משקפת שעל כל עלייה של שנה אחת ישנה עלייה של 11 הורדות נוספות של האפליקציה.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מקדם </a:t>
            </a:r>
            <a:r>
              <a:rPr lang="en-US" dirty="0"/>
              <a:t>a </a:t>
            </a:r>
            <a:r>
              <a:rPr lang="he-IL" dirty="0"/>
              <a:t>חיובי מבטא קשר חיובי (בדומה למתאם החיובי).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מקדם </a:t>
            </a:r>
            <a:r>
              <a:rPr lang="en-US" dirty="0"/>
              <a:t>a </a:t>
            </a:r>
            <a:r>
              <a:rPr lang="he-IL" dirty="0"/>
              <a:t>שלילי מבטא קשר שלילי (בדומה למתאם השלילי) – במקרה כזה נראה את קו הרגרסיה יורד מטה.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כעת, שיש לנו משוואה, נוכל לחזות גם ערכים שאינם קיימים בטבלה!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כלומר, לגבי גיל מסוים, למשל 25, נוכל לחזות שיהיו 270 הורדות של האפליקציה בחודש.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האם תוכלו לחשוב על משתנה מסביר אחר שמנתח הנתונים היה מוצא לגביו </a:t>
            </a:r>
            <a:r>
              <a:rPr lang="he-IL" b="1" dirty="0"/>
              <a:t>קשר שלילי </a:t>
            </a:r>
            <a:r>
              <a:rPr lang="he-IL" dirty="0"/>
              <a:t>עם מספר ההורדות של האפליקציה?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564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קשר שלילי עשוי להתגלות עבור המשתנים המסבירים: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מספר האפליקציות הקיימות להורדה –  ככל שיש פחות אפליקציות קיימת פחות תחרות על ההורדות, והדבר עשוי לתרום לעליית ההורדות של האפליקציה "תורידי אותי".</a:t>
            </a:r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מחיר האפליקציה "תורידי אותי" – ככל שהמחיר נמוך יותר צפויות להיות יותר הורדות.</a:t>
            </a:r>
          </a:p>
          <a:p>
            <a:pPr marL="228600" marR="0" lvl="0" indent="-1524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1" dirty="0"/>
              <a:t>הערה: הקשרים הנ"ל אינם בהכרח ליניאריים!</a:t>
            </a:r>
            <a:r>
              <a:rPr lang="he-IL" b="0" dirty="0"/>
              <a:t> נראה זאת ב</a:t>
            </a:r>
            <a:r>
              <a:rPr lang="he-IL" dirty="0"/>
              <a:t>שקופית</a:t>
            </a:r>
            <a:r>
              <a:rPr lang="he-IL" b="0" dirty="0"/>
              <a:t> הבאה.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87392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רגרסיה ליניארית ניתן לזהות רק </a:t>
            </a:r>
            <a:r>
              <a:rPr lang="he-IL" dirty="0"/>
              <a:t>ב</a:t>
            </a:r>
            <a:r>
              <a:rPr lang="he-IL" b="0" dirty="0"/>
              <a:t>משתנים שמתנהגים באופן ליניארי!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כלומר</a:t>
            </a:r>
            <a:r>
              <a:rPr lang="he-IL" dirty="0"/>
              <a:t>,</a:t>
            </a:r>
            <a:r>
              <a:rPr lang="he-IL" b="0" dirty="0"/>
              <a:t> משתנים שהפיזור שלהם מתנקז לקו ישר אחד. 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ניתן לזהות זאת באמצעות שימוש בגרף פיזור, וזיהוי של </a:t>
            </a:r>
            <a:r>
              <a:rPr lang="he-IL" b="1" dirty="0"/>
              <a:t>קשר ליניארי</a:t>
            </a:r>
            <a:r>
              <a:rPr lang="he-IL" b="0" dirty="0"/>
              <a:t> (קשר של קו ישר).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1" dirty="0"/>
              <a:t>מתאם גבוה</a:t>
            </a:r>
            <a:r>
              <a:rPr lang="he-IL" b="0" dirty="0"/>
              <a:t> יכול לרמוז על קיום קשר ליניארי בין שני משתנים, אך מתאם לבדו אינו מספיק כדי לקבוע כי קיים קשר ליניארי.</a:t>
            </a:r>
          </a:p>
        </p:txBody>
      </p:sp>
    </p:spTree>
    <p:extLst>
      <p:ext uri="{BB962C8B-B14F-4D97-AF65-F5344CB8AC3E}">
        <p14:creationId xmlns:p14="http://schemas.microsoft.com/office/powerpoint/2010/main" val="390661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נציג כעת את דרך החישוב של רגרסיה ליניארית באקסל.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1" dirty="0"/>
              <a:t>ראשית יש להגדיר מהו המשתנה המסביר (</a:t>
            </a:r>
            <a:r>
              <a:rPr lang="en-US" b="1" dirty="0"/>
              <a:t>X</a:t>
            </a:r>
            <a:r>
              <a:rPr lang="he-IL" b="1" dirty="0"/>
              <a:t>) ומהו המשתנה המוסבר (</a:t>
            </a:r>
            <a:r>
              <a:rPr lang="en-US" b="1" dirty="0"/>
              <a:t>Y</a:t>
            </a:r>
            <a:r>
              <a:rPr lang="he-IL" b="1" dirty="0"/>
              <a:t>).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לאחר מכן נמצא את הפרמטרים </a:t>
            </a:r>
            <a:r>
              <a:rPr lang="en-US" b="0" dirty="0"/>
              <a:t>a</a:t>
            </a:r>
            <a:r>
              <a:rPr lang="he-IL" b="0" dirty="0"/>
              <a:t> ו-</a:t>
            </a:r>
            <a:r>
              <a:rPr lang="en-US" b="0" dirty="0"/>
              <a:t>b</a:t>
            </a:r>
            <a:r>
              <a:rPr lang="he-IL" b="0" dirty="0"/>
              <a:t> באמצעות שימוש בפונקציות </a:t>
            </a:r>
            <a:r>
              <a:rPr lang="en-US" b="0" dirty="0"/>
              <a:t>SLOPE</a:t>
            </a:r>
            <a:r>
              <a:rPr lang="he-IL" b="0" dirty="0"/>
              <a:t> ו-</a:t>
            </a:r>
            <a:r>
              <a:rPr lang="en-US" b="0" dirty="0"/>
              <a:t>INTERCEPT</a:t>
            </a:r>
            <a:r>
              <a:rPr lang="he-IL" b="0" dirty="0"/>
              <a:t>, המוצגות ב</a:t>
            </a:r>
            <a:r>
              <a:rPr lang="he-IL" dirty="0"/>
              <a:t>שקופית</a:t>
            </a:r>
            <a:r>
              <a:rPr lang="he-IL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20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ב-</a:t>
            </a:r>
            <a:r>
              <a:rPr lang="en-US" dirty="0"/>
              <a:t>gif</a:t>
            </a:r>
            <a:r>
              <a:rPr lang="he-IL" dirty="0"/>
              <a:t> שבשקופית מוצגת דרך מציאת הפרמטרים </a:t>
            </a:r>
            <a:r>
              <a:rPr lang="en-US" dirty="0"/>
              <a:t>a</a:t>
            </a:r>
            <a:r>
              <a:rPr lang="he-IL" dirty="0"/>
              <a:t> ו-</a:t>
            </a:r>
            <a:r>
              <a:rPr lang="en-US" dirty="0"/>
              <a:t>b</a:t>
            </a:r>
            <a:r>
              <a:rPr lang="he-IL" dirty="0"/>
              <a:t> לחישוב קו הרגרסיה.</a:t>
            </a:r>
            <a:endParaRPr lang="he-IL" b="0" dirty="0"/>
          </a:p>
        </p:txBody>
      </p:sp>
    </p:spTree>
    <p:extLst>
      <p:ext uri="{BB962C8B-B14F-4D97-AF65-F5344CB8AC3E}">
        <p14:creationId xmlns:p14="http://schemas.microsoft.com/office/powerpoint/2010/main" val="167048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;p1" descr="Google Shape;7;p1"/>
          <p:cNvPicPr>
            <a:picLocks noChangeAspect="1"/>
          </p:cNvPicPr>
          <p:nvPr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112" name="Google Shape;135;p15" descr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lIns="91423" tIns="91423" rIns="91423" b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7086600" y="56674"/>
            <a:ext cx="1930456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lvl="1" defTabSz="914400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232752"/>
                </a:solidFill>
              </a:rPr>
              <a:t>רגרסיה ליניארית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7822406" y="445209"/>
            <a:ext cx="1126219" cy="0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pic>
        <p:nvPicPr>
          <p:cNvPr id="4" name="Google Shape;7;p1" descr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35;p15" descr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3285" marR="0" indent="-16328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7700" marR="0" indent="-1905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43000" marR="0" indent="-2286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25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828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400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55;p13" descr="Google Shape;55;p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4362" t="19277" r="4571" b="25722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0;p13" descr="Google Shape;60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5649963" y="1530371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001491" y="2053027"/>
            <a:ext cx="3444581" cy="1246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רגרסיה </a:t>
            </a:r>
          </a:p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	</a:t>
            </a:r>
            <a:r>
              <a:rPr lang="he-IL" dirty="0">
                <a:solidFill>
                  <a:srgbClr val="00B0F0"/>
                </a:solidFill>
              </a:rPr>
              <a:t>ליניארית</a:t>
            </a:r>
          </a:p>
        </p:txBody>
      </p:sp>
      <p:sp>
        <p:nvSpPr>
          <p:cNvPr id="137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pic>
        <p:nvPicPr>
          <p:cNvPr id="138" name="Google Shape;62;p13" descr="Google Shape;6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מלבן 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2DC66E02-4023-4CD0-B8D2-0D978A2E1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53" y="980850"/>
            <a:ext cx="4818656" cy="32030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" name="Google Shape;143;p4">
            <a:extLst>
              <a:ext uri="{FF2B5EF4-FFF2-40B4-BE49-F238E27FC236}">
                <a16:creationId xmlns:a16="http://schemas.microsoft.com/office/drawing/2014/main" id="{E5A5E62B-E741-4FC6-B8FD-05F4EBC4333F}"/>
              </a:ext>
            </a:extLst>
          </p:cNvPr>
          <p:cNvSpPr txBox="1"/>
          <p:nvPr/>
        </p:nvSpPr>
        <p:spPr>
          <a:xfrm>
            <a:off x="1727345" y="2422868"/>
            <a:ext cx="53977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 rtl="0"/>
            <a:r>
              <a:rPr lang="iw-IL" sz="24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</a:t>
            </a:r>
            <a:r>
              <a:rPr lang="en-US" sz="24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FORECAST</a:t>
            </a:r>
            <a:r>
              <a:rPr lang="iw-IL" sz="24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(</a:t>
            </a:r>
            <a:r>
              <a:rPr lang="en-US" sz="2200" b="1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x</a:t>
            </a:r>
            <a:r>
              <a:rPr lang="iw-IL" sz="22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en-US" sz="22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    </a:t>
            </a:r>
            <a:r>
              <a:rPr lang="en-US" sz="2200" b="1" dirty="0" err="1">
                <a:solidFill>
                  <a:srgbClr val="FEC224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known_ys</a:t>
            </a:r>
            <a:r>
              <a:rPr lang="iw-IL" sz="22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,</a:t>
            </a:r>
            <a:r>
              <a:rPr lang="en-US" sz="22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    </a:t>
            </a:r>
            <a:r>
              <a:rPr lang="iw-IL" sz="22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US" sz="2200" b="1" dirty="0" err="1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known_xs</a:t>
            </a:r>
            <a:r>
              <a:rPr lang="en-US" sz="24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)</a:t>
            </a:r>
            <a:endParaRPr sz="2400" dirty="0">
              <a:solidFill>
                <a:schemeClr val="dk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Google Shape;147;p4">
            <a:extLst>
              <a:ext uri="{FF2B5EF4-FFF2-40B4-BE49-F238E27FC236}">
                <a16:creationId xmlns:a16="http://schemas.microsoft.com/office/drawing/2014/main" id="{A7D8D946-7A52-4E93-A860-05B90ADACF5A}"/>
              </a:ext>
            </a:extLst>
          </p:cNvPr>
          <p:cNvSpPr txBox="1"/>
          <p:nvPr/>
        </p:nvSpPr>
        <p:spPr>
          <a:xfrm>
            <a:off x="2193955" y="3340852"/>
            <a:ext cx="16473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he-IL" sz="16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הערך שעבורו נרצה לחזות את הנתונים</a:t>
            </a:r>
            <a:endParaRPr lang="he-IL" sz="1600" dirty="0">
              <a:solidFill>
                <a:srgbClr val="00B0F0"/>
              </a:solidFill>
              <a:latin typeface="Assistant SemiBold" pitchFamily="2" charset="-79"/>
              <a:ea typeface="Arial"/>
              <a:cs typeface="Assistant SemiBold" pitchFamily="2" charset="-79"/>
              <a:sym typeface="Arial"/>
            </a:endParaRPr>
          </a:p>
        </p:txBody>
      </p:sp>
      <p:sp>
        <p:nvSpPr>
          <p:cNvPr id="14" name="Google Shape;148;p4">
            <a:extLst>
              <a:ext uri="{FF2B5EF4-FFF2-40B4-BE49-F238E27FC236}">
                <a16:creationId xmlns:a16="http://schemas.microsoft.com/office/drawing/2014/main" id="{3D709D41-09B9-408F-BA55-9D86A35635F6}"/>
              </a:ext>
            </a:extLst>
          </p:cNvPr>
          <p:cNvSpPr txBox="1"/>
          <p:nvPr/>
        </p:nvSpPr>
        <p:spPr>
          <a:xfrm>
            <a:off x="3929946" y="3340852"/>
            <a:ext cx="14060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he-IL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טווח המשתנה המוסבר (</a:t>
            </a:r>
            <a:r>
              <a:rPr lang="en-US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Y</a:t>
            </a:r>
            <a:r>
              <a:rPr lang="he-IL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)</a:t>
            </a:r>
            <a:endParaRPr lang="en-US" sz="1600" dirty="0">
              <a:solidFill>
                <a:srgbClr val="FEC224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6" name="Google Shape;62;p6">
            <a:extLst>
              <a:ext uri="{FF2B5EF4-FFF2-40B4-BE49-F238E27FC236}">
                <a16:creationId xmlns:a16="http://schemas.microsoft.com/office/drawing/2014/main" id="{DC6C2247-FADB-4EBC-B2CA-47E5F9D300ED}"/>
              </a:ext>
            </a:extLst>
          </p:cNvPr>
          <p:cNvSpPr/>
          <p:nvPr/>
        </p:nvSpPr>
        <p:spPr>
          <a:xfrm rot="18000000" flipH="1">
            <a:off x="3168036" y="2997446"/>
            <a:ext cx="350504" cy="2638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baseline="-25000" dirty="0">
              <a:solidFill>
                <a:srgbClr val="FEC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;p6">
            <a:extLst>
              <a:ext uri="{FF2B5EF4-FFF2-40B4-BE49-F238E27FC236}">
                <a16:creationId xmlns:a16="http://schemas.microsoft.com/office/drawing/2014/main" id="{A18A3549-886B-469F-886B-80D67D7E1D04}"/>
              </a:ext>
            </a:extLst>
          </p:cNvPr>
          <p:cNvSpPr/>
          <p:nvPr/>
        </p:nvSpPr>
        <p:spPr>
          <a:xfrm rot="16200000" flipH="1">
            <a:off x="4443303" y="2997450"/>
            <a:ext cx="350504" cy="2638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200" b="0" i="0" u="none" strike="noStrike" cap="none" baseline="-25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60;p13" descr="Google Shape;60;p13">
            <a:extLst>
              <a:ext uri="{FF2B5EF4-FFF2-40B4-BE49-F238E27FC236}">
                <a16:creationId xmlns:a16="http://schemas.microsoft.com/office/drawing/2014/main" id="{803A69F9-CF12-422F-AA4A-FBE864CC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575674" y="362295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39;p2">
            <a:extLst>
              <a:ext uri="{FF2B5EF4-FFF2-40B4-BE49-F238E27FC236}">
                <a16:creationId xmlns:a16="http://schemas.microsoft.com/office/drawing/2014/main" id="{1C9A247C-E3C5-4DAC-887F-AB2F2F3CF1B0}"/>
              </a:ext>
            </a:extLst>
          </p:cNvPr>
          <p:cNvSpPr txBox="1"/>
          <p:nvPr/>
        </p:nvSpPr>
        <p:spPr>
          <a:xfrm>
            <a:off x="5803271" y="508132"/>
            <a:ext cx="291069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" name="Google Shape;149;p4">
            <a:extLst>
              <a:ext uri="{FF2B5EF4-FFF2-40B4-BE49-F238E27FC236}">
                <a16:creationId xmlns:a16="http://schemas.microsoft.com/office/drawing/2014/main" id="{CF0CBF6C-38ED-4A42-9959-3D51508EB6BA}"/>
              </a:ext>
            </a:extLst>
          </p:cNvPr>
          <p:cNvSpPr txBox="1"/>
          <p:nvPr/>
        </p:nvSpPr>
        <p:spPr>
          <a:xfrm>
            <a:off x="3838669" y="1302979"/>
            <a:ext cx="4875295" cy="65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  <a:buClr>
                <a:schemeClr val="dk1"/>
              </a:buClr>
              <a:buSzPts val="4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לאחר שמצאנו את קו הרגרסיה, ניתן גם לחזות נתונים עבור ערכים חדשים! נעשה זאת באמצעות פונקציית 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FORECAST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:</a:t>
            </a:r>
            <a:endParaRPr lang="en-US" sz="1600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" name="Google Shape;62;p6">
            <a:extLst>
              <a:ext uri="{FF2B5EF4-FFF2-40B4-BE49-F238E27FC236}">
                <a16:creationId xmlns:a16="http://schemas.microsoft.com/office/drawing/2014/main" id="{A171B5D5-876D-4F31-91EA-060D80684437}"/>
              </a:ext>
            </a:extLst>
          </p:cNvPr>
          <p:cNvSpPr/>
          <p:nvPr/>
        </p:nvSpPr>
        <p:spPr>
          <a:xfrm rot="15124492" flipH="1">
            <a:off x="5968935" y="2997447"/>
            <a:ext cx="350504" cy="2638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327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200" b="0" i="0" u="none" strike="noStrike" cap="none" baseline="-25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8;p4">
            <a:extLst>
              <a:ext uri="{FF2B5EF4-FFF2-40B4-BE49-F238E27FC236}">
                <a16:creationId xmlns:a16="http://schemas.microsoft.com/office/drawing/2014/main" id="{D4929A58-BDB2-4BAC-8084-C95AF72E3325}"/>
              </a:ext>
            </a:extLst>
          </p:cNvPr>
          <p:cNvSpPr txBox="1"/>
          <p:nvPr/>
        </p:nvSpPr>
        <p:spPr>
          <a:xfrm>
            <a:off x="5579945" y="3340852"/>
            <a:ext cx="12916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טווח המשתנה המסביר (</a:t>
            </a:r>
            <a:r>
              <a:rPr lang="en-US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X</a:t>
            </a: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)</a:t>
            </a:r>
            <a:endParaRPr lang="en-US"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01373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D0C2F4A7-82A0-4DDA-A54B-59F387A3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575674" y="362295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39;p2">
            <a:extLst>
              <a:ext uri="{FF2B5EF4-FFF2-40B4-BE49-F238E27FC236}">
                <a16:creationId xmlns:a16="http://schemas.microsoft.com/office/drawing/2014/main" id="{03AAD062-E519-44C2-8326-DF9A516A71D7}"/>
              </a:ext>
            </a:extLst>
          </p:cNvPr>
          <p:cNvSpPr txBox="1"/>
          <p:nvPr/>
        </p:nvSpPr>
        <p:spPr>
          <a:xfrm>
            <a:off x="5803271" y="508132"/>
            <a:ext cx="291069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6" name="Google Shape;220;p26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FEEDF2A4-CD3C-4CFF-A48C-14C427AC86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7397" y="1257995"/>
            <a:ext cx="6083930" cy="3314141"/>
          </a:xfrm>
          <a:prstGeom prst="rect">
            <a:avLst/>
          </a:prstGeom>
          <a:noFill/>
          <a:ln>
            <a:noFill/>
          </a:ln>
          <a:effectLst>
            <a:outerShdw blurRad="127000" dist="76200" dir="8100000" algn="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6774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398176" y="2629764"/>
            <a:ext cx="8347648" cy="7043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lang="he-IL" dirty="0"/>
              <a:t>ם בעיקר דרך הידיים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283" name="Google Shape;439;p23" descr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440;p23" descr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id="286" name="Google Shape;442;p23" descr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77;p12">
            <a:extLst>
              <a:ext uri="{FF2B5EF4-FFF2-40B4-BE49-F238E27FC236}">
                <a16:creationId xmlns:a16="http://schemas.microsoft.com/office/drawing/2014/main" id="{80C09540-8ABE-45A2-A06B-2503C6C1DBF4}"/>
              </a:ext>
            </a:extLst>
          </p:cNvPr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478BE5-8E99-424D-844F-6A8E6E4F3151}"/>
              </a:ext>
            </a:extLst>
          </p:cNvPr>
          <p:cNvSpPr txBox="1"/>
          <p:nvPr/>
        </p:nvSpPr>
        <p:spPr>
          <a:xfrm>
            <a:off x="1246909" y="4569999"/>
            <a:ext cx="6616931" cy="4385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ומאתר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Pixabay.com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643504" y="343070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6" name="Google Shape;95;p3">
            <a:extLst>
              <a:ext uri="{FF2B5EF4-FFF2-40B4-BE49-F238E27FC236}">
                <a16:creationId xmlns:a16="http://schemas.microsoft.com/office/drawing/2014/main" id="{AA0A175F-4032-47AD-95B9-70A669C8FD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894" y="1645424"/>
            <a:ext cx="3744348" cy="25752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Google Shape;98;p3">
            <a:extLst>
              <a:ext uri="{FF2B5EF4-FFF2-40B4-BE49-F238E27FC236}">
                <a16:creationId xmlns:a16="http://schemas.microsoft.com/office/drawing/2014/main" id="{8B18D9DC-B477-4C39-A30B-BF1DAB606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319769"/>
              </p:ext>
            </p:extLst>
          </p:nvPr>
        </p:nvGraphicFramePr>
        <p:xfrm>
          <a:off x="4572000" y="1313064"/>
          <a:ext cx="3240000" cy="324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e-IL" sz="1300" b="1" i="0" u="none" strike="noStrike" cap="none" dirty="0">
                          <a:solidFill>
                            <a:srgbClr val="FEC224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גיל</a:t>
                      </a: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300" b="1" dirty="0">
                          <a:solidFill>
                            <a:srgbClr val="FEC224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מספר </a:t>
                      </a:r>
                      <a:r>
                        <a:rPr lang="iw-IL" sz="1300" b="1" i="0" u="none" strike="noStrike" cap="none" dirty="0">
                          <a:solidFill>
                            <a:srgbClr val="FEC224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הורדות של האפליקציה</a:t>
                      </a:r>
                      <a:endParaRPr sz="1300" b="1" i="0" u="none" strike="noStrike" cap="none" dirty="0">
                        <a:solidFill>
                          <a:srgbClr val="FEC224"/>
                        </a:solidFill>
                        <a:latin typeface="Assistant" pitchFamily="2" charset="-79"/>
                        <a:ea typeface="Assistant"/>
                        <a:cs typeface="Assistant" pitchFamily="2" charset="-79"/>
                        <a:sym typeface="Assistant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116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146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158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139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171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17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195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209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19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192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20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215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934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643504" y="343070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17" name="Google Shape;98;p3">
            <a:extLst>
              <a:ext uri="{FF2B5EF4-FFF2-40B4-BE49-F238E27FC236}">
                <a16:creationId xmlns:a16="http://schemas.microsoft.com/office/drawing/2014/main" id="{8B18D9DC-B477-4C39-A30B-BF1DAB606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810278"/>
              </p:ext>
            </p:extLst>
          </p:nvPr>
        </p:nvGraphicFramePr>
        <p:xfrm>
          <a:off x="4659054" y="1313064"/>
          <a:ext cx="3240000" cy="324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e-IL" sz="1300" b="1" i="0" u="none" strike="noStrike" cap="none" dirty="0">
                          <a:solidFill>
                            <a:srgbClr val="FEC224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גיל</a:t>
                      </a: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300" b="1" dirty="0">
                          <a:solidFill>
                            <a:srgbClr val="FEC224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מספר </a:t>
                      </a:r>
                      <a:r>
                        <a:rPr lang="iw-IL" sz="1300" b="1" i="0" u="none" strike="noStrike" cap="none" dirty="0">
                          <a:solidFill>
                            <a:srgbClr val="FEC224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הורדות של האפליקציה</a:t>
                      </a:r>
                      <a:endParaRPr sz="1300" b="1" i="0" u="none" strike="noStrike" cap="none" dirty="0">
                        <a:solidFill>
                          <a:srgbClr val="FEC224"/>
                        </a:solidFill>
                        <a:latin typeface="Assistant" pitchFamily="2" charset="-79"/>
                        <a:ea typeface="Assistant"/>
                        <a:cs typeface="Assistant" pitchFamily="2" charset="-79"/>
                        <a:sym typeface="Assistant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116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146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158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139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171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17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195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209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19</a:t>
                      </a:r>
                      <a:endParaRPr sz="13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192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20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1300" u="none" strike="noStrike" cap="none" dirty="0"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215</a:t>
                      </a:r>
                      <a:endParaRPr sz="13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5152" marR="65152" marT="32576" marB="32576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20" name="Google Shape;106;p5">
            <a:extLst>
              <a:ext uri="{FF2B5EF4-FFF2-40B4-BE49-F238E27FC236}">
                <a16:creationId xmlns:a16="http://schemas.microsoft.com/office/drawing/2014/main" id="{CE7F42D9-7A0E-4172-8D37-C33344F8036B}"/>
              </a:ext>
            </a:extLst>
          </p:cNvPr>
          <p:cNvCxnSpPr/>
          <p:nvPr/>
        </p:nvCxnSpPr>
        <p:spPr>
          <a:xfrm rot="10800000" flipH="1">
            <a:off x="852941" y="2133343"/>
            <a:ext cx="3353245" cy="1085794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107;p5">
            <a:extLst>
              <a:ext uri="{FF2B5EF4-FFF2-40B4-BE49-F238E27FC236}">
                <a16:creationId xmlns:a16="http://schemas.microsoft.com/office/drawing/2014/main" id="{3CDE585B-D516-4BA6-A811-455D6910D9A2}"/>
              </a:ext>
            </a:extLst>
          </p:cNvPr>
          <p:cNvCxnSpPr/>
          <p:nvPr/>
        </p:nvCxnSpPr>
        <p:spPr>
          <a:xfrm rot="10800000">
            <a:off x="2204799" y="2618214"/>
            <a:ext cx="0" cy="17286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108;p5">
            <a:extLst>
              <a:ext uri="{FF2B5EF4-FFF2-40B4-BE49-F238E27FC236}">
                <a16:creationId xmlns:a16="http://schemas.microsoft.com/office/drawing/2014/main" id="{AD802130-0556-4FBE-9991-765835DDD3F8}"/>
              </a:ext>
            </a:extLst>
          </p:cNvPr>
          <p:cNvCxnSpPr/>
          <p:nvPr/>
        </p:nvCxnSpPr>
        <p:spPr>
          <a:xfrm rot="10800000">
            <a:off x="2519612" y="2680051"/>
            <a:ext cx="0" cy="17286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09;p5">
            <a:extLst>
              <a:ext uri="{FF2B5EF4-FFF2-40B4-BE49-F238E27FC236}">
                <a16:creationId xmlns:a16="http://schemas.microsoft.com/office/drawing/2014/main" id="{E64E9247-FBED-47A7-A1B7-B7C61A516B51}"/>
              </a:ext>
            </a:extLst>
          </p:cNvPr>
          <p:cNvCxnSpPr/>
          <p:nvPr/>
        </p:nvCxnSpPr>
        <p:spPr>
          <a:xfrm rot="10800000">
            <a:off x="1864689" y="2767187"/>
            <a:ext cx="0" cy="11975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" name="Google Shape;111;p5">
            <a:extLst>
              <a:ext uri="{FF2B5EF4-FFF2-40B4-BE49-F238E27FC236}">
                <a16:creationId xmlns:a16="http://schemas.microsoft.com/office/drawing/2014/main" id="{24487994-30DC-4BB5-A5AA-48B9F934D4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893" y="1645424"/>
            <a:ext cx="3744349" cy="257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37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643504" y="343070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" name="Google Shape;127;p6">
            <a:extLst>
              <a:ext uri="{FF2B5EF4-FFF2-40B4-BE49-F238E27FC236}">
                <a16:creationId xmlns:a16="http://schemas.microsoft.com/office/drawing/2014/main" id="{BF9068F2-4C78-41AA-86D3-8C661B1358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34" y="1645424"/>
            <a:ext cx="3750406" cy="2575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18;p6">
            <a:extLst>
              <a:ext uri="{FF2B5EF4-FFF2-40B4-BE49-F238E27FC236}">
                <a16:creationId xmlns:a16="http://schemas.microsoft.com/office/drawing/2014/main" id="{5BF19B8A-FA42-4C06-9728-C63137391668}"/>
              </a:ext>
            </a:extLst>
          </p:cNvPr>
          <p:cNvCxnSpPr>
            <a:cxnSpLocks/>
          </p:cNvCxnSpPr>
          <p:nvPr/>
        </p:nvCxnSpPr>
        <p:spPr>
          <a:xfrm flipV="1">
            <a:off x="796705" y="2199992"/>
            <a:ext cx="3404103" cy="1086416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Circle">
            <a:extLst>
              <a:ext uri="{FF2B5EF4-FFF2-40B4-BE49-F238E27FC236}">
                <a16:creationId xmlns:a16="http://schemas.microsoft.com/office/drawing/2014/main" id="{C3CA3EA6-B246-4B81-9B7E-7BE1811FC31F}"/>
              </a:ext>
            </a:extLst>
          </p:cNvPr>
          <p:cNvSpPr/>
          <p:nvPr/>
        </p:nvSpPr>
        <p:spPr>
          <a:xfrm>
            <a:off x="4701405" y="3067106"/>
            <a:ext cx="1224000" cy="1224000"/>
          </a:xfrm>
          <a:prstGeom prst="ellipse">
            <a:avLst/>
          </a:prstGeom>
          <a:solidFill>
            <a:srgbClr val="FEC224"/>
          </a:solidFill>
          <a:ln w="25400">
            <a:solidFill>
              <a:srgbClr val="FEC224"/>
            </a:solidFill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F0675D93-BF65-42FB-9E18-56B882B22763}"/>
              </a:ext>
            </a:extLst>
          </p:cNvPr>
          <p:cNvSpPr/>
          <p:nvPr/>
        </p:nvSpPr>
        <p:spPr>
          <a:xfrm>
            <a:off x="6098785" y="3067106"/>
            <a:ext cx="1224000" cy="1224000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383AED0-1AE2-44ED-BBF5-CAC360B20BB7}"/>
              </a:ext>
            </a:extLst>
          </p:cNvPr>
          <p:cNvSpPr/>
          <p:nvPr/>
        </p:nvSpPr>
        <p:spPr>
          <a:xfrm>
            <a:off x="7496166" y="3067106"/>
            <a:ext cx="1224000" cy="1224000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9" name="Google Shape;53;p13">
            <a:extLst>
              <a:ext uri="{FF2B5EF4-FFF2-40B4-BE49-F238E27FC236}">
                <a16:creationId xmlns:a16="http://schemas.microsoft.com/office/drawing/2014/main" id="{C6B57621-3DEF-4993-AB26-710A4BF65298}"/>
              </a:ext>
            </a:extLst>
          </p:cNvPr>
          <p:cNvSpPr txBox="1"/>
          <p:nvPr/>
        </p:nvSpPr>
        <p:spPr>
          <a:xfrm>
            <a:off x="7630700" y="3265464"/>
            <a:ext cx="945466" cy="784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B</a:t>
            </a:r>
            <a:r>
              <a:rPr lang="he-IL" sz="1400" dirty="0">
                <a:latin typeface="Assistant SemiBold" pitchFamily="2" charset="-79"/>
                <a:cs typeface="Assistant SemiBold" pitchFamily="2" charset="-79"/>
              </a:rPr>
              <a:t> הוא החותך של ציר ה-</a:t>
            </a: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Y</a:t>
            </a:r>
            <a:endParaRPr sz="14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0" name="Google Shape;53;p13">
            <a:extLst>
              <a:ext uri="{FF2B5EF4-FFF2-40B4-BE49-F238E27FC236}">
                <a16:creationId xmlns:a16="http://schemas.microsoft.com/office/drawing/2014/main" id="{5472150F-053F-4F16-83DE-622EDE2538E4}"/>
              </a:ext>
            </a:extLst>
          </p:cNvPr>
          <p:cNvSpPr txBox="1"/>
          <p:nvPr/>
        </p:nvSpPr>
        <p:spPr>
          <a:xfrm>
            <a:off x="6130868" y="3086233"/>
            <a:ext cx="1159833" cy="1161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lnSpc>
                <a:spcPct val="95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X</a:t>
            </a:r>
            <a:r>
              <a:rPr lang="he-IL" sz="1400" dirty="0">
                <a:latin typeface="Assistant SemiBold" pitchFamily="2" charset="-79"/>
                <a:cs typeface="Assistant SemiBold" pitchFamily="2" charset="-79"/>
              </a:rPr>
              <a:t> הוא המשתנה המסביר, </a:t>
            </a: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a</a:t>
            </a:r>
            <a:r>
              <a:rPr lang="he-IL" sz="1400" dirty="0">
                <a:latin typeface="Assistant SemiBold" pitchFamily="2" charset="-79"/>
                <a:cs typeface="Assistant SemiBold" pitchFamily="2" charset="-79"/>
              </a:rPr>
              <a:t> הוא השיפוע של המשוואה</a:t>
            </a:r>
            <a:endParaRPr sz="14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1" name="Google Shape;53;p13">
            <a:extLst>
              <a:ext uri="{FF2B5EF4-FFF2-40B4-BE49-F238E27FC236}">
                <a16:creationId xmlns:a16="http://schemas.microsoft.com/office/drawing/2014/main" id="{D5BB09AA-3FCF-4DF1-9B9B-13F496914185}"/>
              </a:ext>
            </a:extLst>
          </p:cNvPr>
          <p:cNvSpPr txBox="1"/>
          <p:nvPr/>
        </p:nvSpPr>
        <p:spPr>
          <a:xfrm>
            <a:off x="4808738" y="3382239"/>
            <a:ext cx="991228" cy="5693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400" b="1" spc="14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המשתנה המוסבר</a:t>
            </a:r>
            <a:endParaRPr lang="en-US" sz="1400" b="1" spc="14" dirty="0">
              <a:solidFill>
                <a:srgbClr val="FFFFFF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Google Shape;143;p4">
            <a:extLst>
              <a:ext uri="{FF2B5EF4-FFF2-40B4-BE49-F238E27FC236}">
                <a16:creationId xmlns:a16="http://schemas.microsoft.com/office/drawing/2014/main" id="{CCF80087-28D0-4580-B201-7FFC05CB8870}"/>
              </a:ext>
            </a:extLst>
          </p:cNvPr>
          <p:cNvSpPr txBox="1"/>
          <p:nvPr/>
        </p:nvSpPr>
        <p:spPr>
          <a:xfrm>
            <a:off x="5450658" y="1690009"/>
            <a:ext cx="25983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ssistant "/>
                <a:ea typeface="Calibri"/>
                <a:cs typeface="Calibri"/>
                <a:sym typeface="Calibri"/>
              </a:rPr>
              <a:t>Y = </a:t>
            </a:r>
            <a:r>
              <a:rPr lang="en-US" sz="2800" dirty="0" err="1">
                <a:solidFill>
                  <a:schemeClr val="dk1"/>
                </a:solidFill>
                <a:latin typeface="Assistant "/>
                <a:ea typeface="Calibri"/>
                <a:cs typeface="Calibri"/>
                <a:sym typeface="Calibri"/>
              </a:rPr>
              <a:t>aX</a:t>
            </a:r>
            <a:r>
              <a:rPr lang="en-US" sz="2800" dirty="0">
                <a:solidFill>
                  <a:schemeClr val="dk1"/>
                </a:solidFill>
                <a:latin typeface="Assistant "/>
                <a:ea typeface="Calibri"/>
                <a:cs typeface="Calibri"/>
                <a:sym typeface="Calibri"/>
              </a:rPr>
              <a:t> + b</a:t>
            </a:r>
            <a:endParaRPr sz="2800" dirty="0">
              <a:solidFill>
                <a:schemeClr val="dk1"/>
              </a:solidFill>
              <a:latin typeface="Assistant 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2;p6">
            <a:extLst>
              <a:ext uri="{FF2B5EF4-FFF2-40B4-BE49-F238E27FC236}">
                <a16:creationId xmlns:a16="http://schemas.microsoft.com/office/drawing/2014/main" id="{B036F9E6-8155-4939-85B6-8E1DA5B59313}"/>
              </a:ext>
            </a:extLst>
          </p:cNvPr>
          <p:cNvSpPr/>
          <p:nvPr/>
        </p:nvSpPr>
        <p:spPr>
          <a:xfrm rot="16200000" flipH="1" flipV="1">
            <a:off x="6396232" y="2466488"/>
            <a:ext cx="707197" cy="230183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2;p6">
            <a:extLst>
              <a:ext uri="{FF2B5EF4-FFF2-40B4-BE49-F238E27FC236}">
                <a16:creationId xmlns:a16="http://schemas.microsoft.com/office/drawing/2014/main" id="{05C7A688-D9D3-40C9-A037-883EADA87905}"/>
              </a:ext>
            </a:extLst>
          </p:cNvPr>
          <p:cNvSpPr/>
          <p:nvPr/>
        </p:nvSpPr>
        <p:spPr>
          <a:xfrm rot="18000000" flipH="1" flipV="1">
            <a:off x="5571807" y="2476660"/>
            <a:ext cx="707197" cy="230183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62;p6">
            <a:extLst>
              <a:ext uri="{FF2B5EF4-FFF2-40B4-BE49-F238E27FC236}">
                <a16:creationId xmlns:a16="http://schemas.microsoft.com/office/drawing/2014/main" id="{96377AB8-254B-427A-8C25-F85941974A3F}"/>
              </a:ext>
            </a:extLst>
          </p:cNvPr>
          <p:cNvSpPr/>
          <p:nvPr/>
        </p:nvSpPr>
        <p:spPr>
          <a:xfrm rot="14400000" flipH="1" flipV="1">
            <a:off x="7286943" y="2476660"/>
            <a:ext cx="707197" cy="230183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589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643504" y="343070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" name="Google Shape;127;p6">
            <a:extLst>
              <a:ext uri="{FF2B5EF4-FFF2-40B4-BE49-F238E27FC236}">
                <a16:creationId xmlns:a16="http://schemas.microsoft.com/office/drawing/2014/main" id="{BF9068F2-4C78-41AA-86D3-8C661B1358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34" y="1645424"/>
            <a:ext cx="3750406" cy="2575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18;p6">
            <a:extLst>
              <a:ext uri="{FF2B5EF4-FFF2-40B4-BE49-F238E27FC236}">
                <a16:creationId xmlns:a16="http://schemas.microsoft.com/office/drawing/2014/main" id="{5BF19B8A-FA42-4C06-9728-C63137391668}"/>
              </a:ext>
            </a:extLst>
          </p:cNvPr>
          <p:cNvCxnSpPr>
            <a:cxnSpLocks/>
          </p:cNvCxnSpPr>
          <p:nvPr/>
        </p:nvCxnSpPr>
        <p:spPr>
          <a:xfrm flipV="1">
            <a:off x="814388" y="2138363"/>
            <a:ext cx="3376612" cy="1085851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Circle">
            <a:extLst>
              <a:ext uri="{FF2B5EF4-FFF2-40B4-BE49-F238E27FC236}">
                <a16:creationId xmlns:a16="http://schemas.microsoft.com/office/drawing/2014/main" id="{C3CA3EA6-B246-4B81-9B7E-7BE1811FC31F}"/>
              </a:ext>
            </a:extLst>
          </p:cNvPr>
          <p:cNvSpPr/>
          <p:nvPr/>
        </p:nvSpPr>
        <p:spPr>
          <a:xfrm>
            <a:off x="4701405" y="3067106"/>
            <a:ext cx="1224000" cy="1224000"/>
          </a:xfrm>
          <a:prstGeom prst="ellipse">
            <a:avLst/>
          </a:prstGeom>
          <a:solidFill>
            <a:srgbClr val="FEC224"/>
          </a:solidFill>
          <a:ln w="25400">
            <a:solidFill>
              <a:srgbClr val="FEC224"/>
            </a:solidFill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F0675D93-BF65-42FB-9E18-56B882B22763}"/>
              </a:ext>
            </a:extLst>
          </p:cNvPr>
          <p:cNvSpPr/>
          <p:nvPr/>
        </p:nvSpPr>
        <p:spPr>
          <a:xfrm>
            <a:off x="6098785" y="3067106"/>
            <a:ext cx="1224000" cy="1224000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383AED0-1AE2-44ED-BBF5-CAC360B20BB7}"/>
              </a:ext>
            </a:extLst>
          </p:cNvPr>
          <p:cNvSpPr/>
          <p:nvPr/>
        </p:nvSpPr>
        <p:spPr>
          <a:xfrm>
            <a:off x="7496166" y="3067106"/>
            <a:ext cx="1224000" cy="1224000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9" name="Google Shape;53;p13">
            <a:extLst>
              <a:ext uri="{FF2B5EF4-FFF2-40B4-BE49-F238E27FC236}">
                <a16:creationId xmlns:a16="http://schemas.microsoft.com/office/drawing/2014/main" id="{C6B57621-3DEF-4993-AB26-710A4BF65298}"/>
              </a:ext>
            </a:extLst>
          </p:cNvPr>
          <p:cNvSpPr txBox="1"/>
          <p:nvPr/>
        </p:nvSpPr>
        <p:spPr>
          <a:xfrm>
            <a:off x="7630700" y="3265464"/>
            <a:ext cx="945466" cy="784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B</a:t>
            </a:r>
            <a:r>
              <a:rPr lang="he-IL" sz="1400" dirty="0">
                <a:latin typeface="Assistant SemiBold" pitchFamily="2" charset="-79"/>
                <a:cs typeface="Assistant SemiBold" pitchFamily="2" charset="-79"/>
              </a:rPr>
              <a:t> הוא החותך של ציר ה-</a:t>
            </a: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Y</a:t>
            </a:r>
            <a:endParaRPr sz="14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0" name="Google Shape;53;p13">
            <a:extLst>
              <a:ext uri="{FF2B5EF4-FFF2-40B4-BE49-F238E27FC236}">
                <a16:creationId xmlns:a16="http://schemas.microsoft.com/office/drawing/2014/main" id="{5472150F-053F-4F16-83DE-622EDE2538E4}"/>
              </a:ext>
            </a:extLst>
          </p:cNvPr>
          <p:cNvSpPr txBox="1"/>
          <p:nvPr/>
        </p:nvSpPr>
        <p:spPr>
          <a:xfrm>
            <a:off x="6130868" y="3095286"/>
            <a:ext cx="1159833" cy="1161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lnSpc>
                <a:spcPct val="95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X</a:t>
            </a:r>
            <a:r>
              <a:rPr lang="he-IL" sz="1400" dirty="0">
                <a:latin typeface="Assistant SemiBold" pitchFamily="2" charset="-79"/>
                <a:cs typeface="Assistant SemiBold" pitchFamily="2" charset="-79"/>
              </a:rPr>
              <a:t> הוא המשתנה המסביר </a:t>
            </a:r>
            <a:r>
              <a:rPr lang="en-US" sz="1400" dirty="0">
                <a:latin typeface="Assistant SemiBold" pitchFamily="2" charset="-79"/>
                <a:cs typeface="Assistant SemiBold" pitchFamily="2" charset="-79"/>
              </a:rPr>
              <a:t>a</a:t>
            </a:r>
            <a:r>
              <a:rPr lang="he-IL" sz="1400" dirty="0">
                <a:latin typeface="Assistant SemiBold" pitchFamily="2" charset="-79"/>
                <a:cs typeface="Assistant SemiBold" pitchFamily="2" charset="-79"/>
              </a:rPr>
              <a:t>, הוא השיפוע של המשוואה</a:t>
            </a:r>
            <a:endParaRPr sz="14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1" name="Google Shape;53;p13">
            <a:extLst>
              <a:ext uri="{FF2B5EF4-FFF2-40B4-BE49-F238E27FC236}">
                <a16:creationId xmlns:a16="http://schemas.microsoft.com/office/drawing/2014/main" id="{D5BB09AA-3FCF-4DF1-9B9B-13F496914185}"/>
              </a:ext>
            </a:extLst>
          </p:cNvPr>
          <p:cNvSpPr txBox="1"/>
          <p:nvPr/>
        </p:nvSpPr>
        <p:spPr>
          <a:xfrm>
            <a:off x="4808738" y="3382239"/>
            <a:ext cx="991228" cy="5693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400" b="1" spc="14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המשתנה המוסבר</a:t>
            </a:r>
            <a:endParaRPr lang="en-US" sz="1400" b="1" spc="14" dirty="0">
              <a:solidFill>
                <a:srgbClr val="FFFFFF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Google Shape;143;p4">
            <a:extLst>
              <a:ext uri="{FF2B5EF4-FFF2-40B4-BE49-F238E27FC236}">
                <a16:creationId xmlns:a16="http://schemas.microsoft.com/office/drawing/2014/main" id="{CCF80087-28D0-4580-B201-7FFC05CB8870}"/>
              </a:ext>
            </a:extLst>
          </p:cNvPr>
          <p:cNvSpPr txBox="1"/>
          <p:nvPr/>
        </p:nvSpPr>
        <p:spPr>
          <a:xfrm>
            <a:off x="5450658" y="1690009"/>
            <a:ext cx="25983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ssistant "/>
                <a:ea typeface="Calibri"/>
                <a:cs typeface="Calibri"/>
                <a:sym typeface="Calibri"/>
              </a:rPr>
              <a:t>Y = 11X – 1.6</a:t>
            </a:r>
            <a:endParaRPr sz="2800" dirty="0">
              <a:solidFill>
                <a:schemeClr val="dk1"/>
              </a:solidFill>
              <a:latin typeface="Assistant 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2;p6">
            <a:extLst>
              <a:ext uri="{FF2B5EF4-FFF2-40B4-BE49-F238E27FC236}">
                <a16:creationId xmlns:a16="http://schemas.microsoft.com/office/drawing/2014/main" id="{B036F9E6-8155-4939-85B6-8E1DA5B59313}"/>
              </a:ext>
            </a:extLst>
          </p:cNvPr>
          <p:cNvSpPr/>
          <p:nvPr/>
        </p:nvSpPr>
        <p:spPr>
          <a:xfrm rot="16200000" flipH="1" flipV="1">
            <a:off x="6396232" y="2458554"/>
            <a:ext cx="707197" cy="230183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2;p6">
            <a:extLst>
              <a:ext uri="{FF2B5EF4-FFF2-40B4-BE49-F238E27FC236}">
                <a16:creationId xmlns:a16="http://schemas.microsoft.com/office/drawing/2014/main" id="{05C7A688-D9D3-40C9-A037-883EADA87905}"/>
              </a:ext>
            </a:extLst>
          </p:cNvPr>
          <p:cNvSpPr/>
          <p:nvPr/>
        </p:nvSpPr>
        <p:spPr>
          <a:xfrm rot="18000000" flipH="1" flipV="1">
            <a:off x="5571807" y="2476398"/>
            <a:ext cx="707197" cy="230183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62;p6">
            <a:extLst>
              <a:ext uri="{FF2B5EF4-FFF2-40B4-BE49-F238E27FC236}">
                <a16:creationId xmlns:a16="http://schemas.microsoft.com/office/drawing/2014/main" id="{96377AB8-254B-427A-8C25-F85941974A3F}"/>
              </a:ext>
            </a:extLst>
          </p:cNvPr>
          <p:cNvSpPr/>
          <p:nvPr/>
        </p:nvSpPr>
        <p:spPr>
          <a:xfrm rot="14400000" flipH="1" flipV="1">
            <a:off x="7286943" y="2458554"/>
            <a:ext cx="707197" cy="230183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1445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2747901" y="397558"/>
            <a:ext cx="234251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Google Shape;150;p8">
            <a:extLst>
              <a:ext uri="{FF2B5EF4-FFF2-40B4-BE49-F238E27FC236}">
                <a16:creationId xmlns:a16="http://schemas.microsoft.com/office/drawing/2014/main" id="{C9ED40B3-8412-4F79-9D63-0D80775DD2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2021" y="1432012"/>
            <a:ext cx="2504338" cy="2504338"/>
          </a:xfrm>
          <a:prstGeom prst="ellipse">
            <a:avLst/>
          </a:prstGeom>
          <a:noFill/>
          <a:ln w="38100" cap="rnd" cmpd="sng">
            <a:solidFill>
              <a:srgbClr val="23275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5" name="Google Shape;151;p8">
            <a:extLst>
              <a:ext uri="{FF2B5EF4-FFF2-40B4-BE49-F238E27FC236}">
                <a16:creationId xmlns:a16="http://schemas.microsoft.com/office/drawing/2014/main" id="{F3629616-E8EB-4E45-9103-54DA2FAE40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640" y="1527414"/>
            <a:ext cx="2428450" cy="2428450"/>
          </a:xfrm>
          <a:prstGeom prst="ellipse">
            <a:avLst/>
          </a:prstGeom>
          <a:noFill/>
          <a:ln w="38100" cap="rnd" cmpd="sng">
            <a:solidFill>
              <a:srgbClr val="23275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6" name="Google Shape;152;p8">
            <a:extLst>
              <a:ext uri="{FF2B5EF4-FFF2-40B4-BE49-F238E27FC236}">
                <a16:creationId xmlns:a16="http://schemas.microsoft.com/office/drawing/2014/main" id="{D4FC5C30-0179-4F6D-8BAB-A0763982EE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8990" y="1211957"/>
            <a:ext cx="1932823" cy="2995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4006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643504" y="343070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הערה חשובה: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" name="Google Shape;91;p5">
            <a:extLst>
              <a:ext uri="{FF2B5EF4-FFF2-40B4-BE49-F238E27FC236}">
                <a16:creationId xmlns:a16="http://schemas.microsoft.com/office/drawing/2014/main" id="{312949F2-8CDE-4349-A5B8-9D324E519F56}"/>
              </a:ext>
            </a:extLst>
          </p:cNvPr>
          <p:cNvSpPr txBox="1"/>
          <p:nvPr/>
        </p:nvSpPr>
        <p:spPr>
          <a:xfrm>
            <a:off x="4874328" y="1109450"/>
            <a:ext cx="3839611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רגרסיה ליניארית ניתן לזהות רק במשתנים שמתנהגים באופן ליניארי!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27" name="Google Shape;159;p22">
            <a:extLst>
              <a:ext uri="{FF2B5EF4-FFF2-40B4-BE49-F238E27FC236}">
                <a16:creationId xmlns:a16="http://schemas.microsoft.com/office/drawing/2014/main" id="{208D61AF-4F43-4621-AD82-133A113A81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898" y="555415"/>
            <a:ext cx="3070771" cy="184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60;p22">
            <a:extLst>
              <a:ext uri="{FF2B5EF4-FFF2-40B4-BE49-F238E27FC236}">
                <a16:creationId xmlns:a16="http://schemas.microsoft.com/office/drawing/2014/main" id="{A983FB31-A80B-4F29-BE7E-ADC2726F8F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897" y="2817843"/>
            <a:ext cx="3070771" cy="184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63;p22">
            <a:extLst>
              <a:ext uri="{FF2B5EF4-FFF2-40B4-BE49-F238E27FC236}">
                <a16:creationId xmlns:a16="http://schemas.microsoft.com/office/drawing/2014/main" id="{683E6FB6-20E0-4E8F-BFB2-F9B2750917A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619" t="2780" b="-250"/>
          <a:stretch/>
        </p:blipFill>
        <p:spPr>
          <a:xfrm>
            <a:off x="4425607" y="2651647"/>
            <a:ext cx="3442196" cy="20143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" name="Google Shape;164;p22" descr="מגן עם v קו מיתאר">
            <a:extLst>
              <a:ext uri="{FF2B5EF4-FFF2-40B4-BE49-F238E27FC236}">
                <a16:creationId xmlns:a16="http://schemas.microsoft.com/office/drawing/2014/main" id="{8A0B6085-1DA2-4B14-A0B0-0E561C4BDE5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585" y="2902965"/>
            <a:ext cx="851991" cy="85199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65;p22">
            <a:extLst>
              <a:ext uri="{FF2B5EF4-FFF2-40B4-BE49-F238E27FC236}">
                <a16:creationId xmlns:a16="http://schemas.microsoft.com/office/drawing/2014/main" id="{E39A0345-0276-437F-9742-EF2D8564C56E}"/>
              </a:ext>
            </a:extLst>
          </p:cNvPr>
          <p:cNvSpPr/>
          <p:nvPr/>
        </p:nvSpPr>
        <p:spPr>
          <a:xfrm>
            <a:off x="3349512" y="1047760"/>
            <a:ext cx="608156" cy="761565"/>
          </a:xfrm>
          <a:prstGeom prst="mathMultiply">
            <a:avLst>
              <a:gd name="adj1" fmla="val 9106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69;p22">
            <a:extLst>
              <a:ext uri="{FF2B5EF4-FFF2-40B4-BE49-F238E27FC236}">
                <a16:creationId xmlns:a16="http://schemas.microsoft.com/office/drawing/2014/main" id="{1DCA1401-CC28-44EF-B203-915463E39666}"/>
              </a:ext>
            </a:extLst>
          </p:cNvPr>
          <p:cNvSpPr/>
          <p:nvPr/>
        </p:nvSpPr>
        <p:spPr>
          <a:xfrm>
            <a:off x="3349512" y="3377835"/>
            <a:ext cx="608156" cy="761565"/>
          </a:xfrm>
          <a:prstGeom prst="mathMultiply">
            <a:avLst>
              <a:gd name="adj1" fmla="val 9106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66;p22">
            <a:extLst>
              <a:ext uri="{FF2B5EF4-FFF2-40B4-BE49-F238E27FC236}">
                <a16:creationId xmlns:a16="http://schemas.microsoft.com/office/drawing/2014/main" id="{1EFCEE05-91B5-4061-9EE8-3A0A96196C9B}"/>
              </a:ext>
            </a:extLst>
          </p:cNvPr>
          <p:cNvSpPr txBox="1"/>
          <p:nvPr/>
        </p:nvSpPr>
        <p:spPr>
          <a:xfrm>
            <a:off x="6472106" y="2318356"/>
            <a:ext cx="149841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קשר ליניארי</a:t>
            </a:r>
            <a:endParaRPr sz="1600" b="0" i="0" u="none" strike="noStrike" cap="none" dirty="0">
              <a:solidFill>
                <a:srgbClr val="2327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66;p22">
            <a:extLst>
              <a:ext uri="{FF2B5EF4-FFF2-40B4-BE49-F238E27FC236}">
                <a16:creationId xmlns:a16="http://schemas.microsoft.com/office/drawing/2014/main" id="{BE463C6D-CD20-4A6E-B498-2114A820A428}"/>
              </a:ext>
            </a:extLst>
          </p:cNvPr>
          <p:cNvSpPr txBox="1"/>
          <p:nvPr/>
        </p:nvSpPr>
        <p:spPr>
          <a:xfrm>
            <a:off x="2219223" y="236577"/>
            <a:ext cx="18343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קשר </a:t>
            </a:r>
            <a:r>
              <a:rPr lang="he-IL" sz="1600" b="0" i="0" u="none" strike="noStrike" cap="none" dirty="0" err="1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אקספוננציאל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</a:t>
            </a:r>
            <a:endParaRPr sz="1600" b="0" i="0" u="none" strike="noStrike" cap="none" dirty="0">
              <a:solidFill>
                <a:srgbClr val="2327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66;p22">
            <a:extLst>
              <a:ext uri="{FF2B5EF4-FFF2-40B4-BE49-F238E27FC236}">
                <a16:creationId xmlns:a16="http://schemas.microsoft.com/office/drawing/2014/main" id="{AB685B7C-BA71-49F1-A8F4-25D8E0903CAF}"/>
              </a:ext>
            </a:extLst>
          </p:cNvPr>
          <p:cNvSpPr txBox="1"/>
          <p:nvPr/>
        </p:nvSpPr>
        <p:spPr>
          <a:xfrm>
            <a:off x="2219223" y="2494585"/>
            <a:ext cx="18343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קשר </a:t>
            </a:r>
            <a:r>
              <a:rPr lang="he-IL" sz="1600" b="0" i="0" u="none" strike="noStrike" cap="none" dirty="0" err="1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פרבול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</a:t>
            </a:r>
            <a:endParaRPr sz="1600" b="0" i="0" u="none" strike="noStrike" cap="none" dirty="0">
              <a:solidFill>
                <a:srgbClr val="2327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4239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575674" y="362295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803271" y="508132"/>
            <a:ext cx="291069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" name="Google Shape;143;p4">
            <a:extLst>
              <a:ext uri="{FF2B5EF4-FFF2-40B4-BE49-F238E27FC236}">
                <a16:creationId xmlns:a16="http://schemas.microsoft.com/office/drawing/2014/main" id="{E1277B35-A82B-447F-81E9-B64EE4B8B6D9}"/>
              </a:ext>
            </a:extLst>
          </p:cNvPr>
          <p:cNvSpPr txBox="1"/>
          <p:nvPr/>
        </p:nvSpPr>
        <p:spPr>
          <a:xfrm>
            <a:off x="618057" y="1261305"/>
            <a:ext cx="3809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=</a:t>
            </a:r>
            <a:r>
              <a:rPr lang="en-US" sz="20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SLO</a:t>
            </a:r>
            <a:r>
              <a:rPr lang="en-US" sz="20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P</a:t>
            </a:r>
            <a:r>
              <a:rPr lang="en-US" sz="20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E</a:t>
            </a:r>
            <a:r>
              <a:rPr lang="iw-IL" sz="20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(</a:t>
            </a:r>
            <a:r>
              <a:rPr lang="en-US" sz="1600" b="1" dirty="0" err="1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known_ys</a:t>
            </a:r>
            <a:r>
              <a:rPr lang="iw-IL" sz="16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en-US" sz="1600" b="1" dirty="0" err="1">
                <a:solidFill>
                  <a:srgbClr val="FEC224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known_xs</a:t>
            </a:r>
            <a:r>
              <a:rPr lang="iw-IL" sz="20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)</a:t>
            </a:r>
            <a:endParaRPr sz="2000" dirty="0">
              <a:solidFill>
                <a:schemeClr val="dk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Google Shape;148;p4">
            <a:extLst>
              <a:ext uri="{FF2B5EF4-FFF2-40B4-BE49-F238E27FC236}">
                <a16:creationId xmlns:a16="http://schemas.microsoft.com/office/drawing/2014/main" id="{07A52BEE-FCC6-431C-99D3-C9DD8D786DAD}"/>
              </a:ext>
            </a:extLst>
          </p:cNvPr>
          <p:cNvSpPr txBox="1"/>
          <p:nvPr/>
        </p:nvSpPr>
        <p:spPr>
          <a:xfrm>
            <a:off x="1259658" y="1930200"/>
            <a:ext cx="1346346" cy="58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טווח המשתנה המוסבר (</a:t>
            </a:r>
            <a:r>
              <a:rPr lang="en-US" sz="16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Y</a:t>
            </a:r>
            <a:r>
              <a:rPr lang="he-IL" sz="16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)</a:t>
            </a:r>
            <a:endParaRPr sz="1600" dirty="0">
              <a:solidFill>
                <a:srgbClr val="00B0F0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36" name="Google Shape;62;p6">
            <a:extLst>
              <a:ext uri="{FF2B5EF4-FFF2-40B4-BE49-F238E27FC236}">
                <a16:creationId xmlns:a16="http://schemas.microsoft.com/office/drawing/2014/main" id="{B6613564-560E-43D4-99A7-BA47AAA2630B}"/>
              </a:ext>
            </a:extLst>
          </p:cNvPr>
          <p:cNvSpPr/>
          <p:nvPr/>
        </p:nvSpPr>
        <p:spPr>
          <a:xfrm rot="15283949" flipH="1">
            <a:off x="2948720" y="1703647"/>
            <a:ext cx="306870" cy="23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baseline="-25000" dirty="0">
              <a:solidFill>
                <a:srgbClr val="FEC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62;p6">
            <a:extLst>
              <a:ext uri="{FF2B5EF4-FFF2-40B4-BE49-F238E27FC236}">
                <a16:creationId xmlns:a16="http://schemas.microsoft.com/office/drawing/2014/main" id="{6D422C98-A88A-4457-BDAB-F3648DE51AA1}"/>
              </a:ext>
            </a:extLst>
          </p:cNvPr>
          <p:cNvSpPr/>
          <p:nvPr/>
        </p:nvSpPr>
        <p:spPr>
          <a:xfrm rot="17310091" flipH="1">
            <a:off x="1925373" y="1695793"/>
            <a:ext cx="306873" cy="2310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baseline="-25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9;p4">
            <a:extLst>
              <a:ext uri="{FF2B5EF4-FFF2-40B4-BE49-F238E27FC236}">
                <a16:creationId xmlns:a16="http://schemas.microsoft.com/office/drawing/2014/main" id="{FAAC92C9-E616-420D-ADDD-0C72BDE6BA04}"/>
              </a:ext>
            </a:extLst>
          </p:cNvPr>
          <p:cNvSpPr txBox="1"/>
          <p:nvPr/>
        </p:nvSpPr>
        <p:spPr>
          <a:xfrm>
            <a:off x="5078033" y="1302979"/>
            <a:ext cx="3635931" cy="93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  <a:buClr>
                <a:schemeClr val="dk1"/>
              </a:buClr>
              <a:buSzPts val="4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פונקציית 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SLOPE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למציאת הפרמטר 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lang="en-US" sz="1600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lvl="0">
              <a:lnSpc>
                <a:spcPct val="114000"/>
              </a:lnSpc>
              <a:buClr>
                <a:schemeClr val="dk1"/>
              </a:buClr>
              <a:buSzPts val="4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פירוש המילה 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SLOPE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הוא שיפוע. 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4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זהו הפרמטר שמגדיר את שיפוע קו הרגרסיה.</a:t>
            </a:r>
          </a:p>
        </p:txBody>
      </p:sp>
      <p:sp>
        <p:nvSpPr>
          <p:cNvPr id="33" name="Google Shape;148;p4">
            <a:extLst>
              <a:ext uri="{FF2B5EF4-FFF2-40B4-BE49-F238E27FC236}">
                <a16:creationId xmlns:a16="http://schemas.microsoft.com/office/drawing/2014/main" id="{8E4A6435-0882-428F-8E5D-FA84FCF0C399}"/>
              </a:ext>
            </a:extLst>
          </p:cNvPr>
          <p:cNvSpPr txBox="1"/>
          <p:nvPr/>
        </p:nvSpPr>
        <p:spPr>
          <a:xfrm>
            <a:off x="2575262" y="1930200"/>
            <a:ext cx="13574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טווח המשתנה המסביר (</a:t>
            </a:r>
            <a:r>
              <a:rPr lang="en-US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X</a:t>
            </a:r>
            <a:r>
              <a:rPr lang="he-IL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)</a:t>
            </a:r>
            <a:endParaRPr sz="1600" dirty="0">
              <a:solidFill>
                <a:srgbClr val="FEC224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51" name="Google Shape;143;p4">
            <a:extLst>
              <a:ext uri="{FF2B5EF4-FFF2-40B4-BE49-F238E27FC236}">
                <a16:creationId xmlns:a16="http://schemas.microsoft.com/office/drawing/2014/main" id="{9861B2A1-8E57-4A16-82BC-8AC54AFC4247}"/>
              </a:ext>
            </a:extLst>
          </p:cNvPr>
          <p:cNvSpPr txBox="1"/>
          <p:nvPr/>
        </p:nvSpPr>
        <p:spPr>
          <a:xfrm>
            <a:off x="618057" y="2988369"/>
            <a:ext cx="3809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 rtl="0"/>
            <a:r>
              <a:rPr lang="iw-IL" sz="20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=</a:t>
            </a:r>
            <a:r>
              <a:rPr lang="en-US" sz="20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INTERCEPT</a:t>
            </a:r>
            <a:r>
              <a:rPr lang="iw-IL" sz="20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(</a:t>
            </a:r>
            <a:r>
              <a:rPr lang="en-US" sz="1600" b="1" dirty="0" err="1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known_ys</a:t>
            </a:r>
            <a:r>
              <a:rPr lang="iw-IL" sz="16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en-US" sz="1600" b="1" dirty="0" err="1">
                <a:solidFill>
                  <a:srgbClr val="FEC224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known_xs</a:t>
            </a:r>
            <a:r>
              <a:rPr lang="iw-IL" sz="20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)</a:t>
            </a:r>
            <a:endParaRPr sz="2000" dirty="0">
              <a:solidFill>
                <a:schemeClr val="dk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2" name="Google Shape;148;p4">
            <a:extLst>
              <a:ext uri="{FF2B5EF4-FFF2-40B4-BE49-F238E27FC236}">
                <a16:creationId xmlns:a16="http://schemas.microsoft.com/office/drawing/2014/main" id="{CA7CDDF4-8565-466C-90BF-392A42C50220}"/>
              </a:ext>
            </a:extLst>
          </p:cNvPr>
          <p:cNvSpPr txBox="1"/>
          <p:nvPr/>
        </p:nvSpPr>
        <p:spPr>
          <a:xfrm>
            <a:off x="1739491" y="3657264"/>
            <a:ext cx="1346346" cy="58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טווח המשתנה המוסבר (</a:t>
            </a:r>
            <a:r>
              <a:rPr lang="en-US" sz="16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Y</a:t>
            </a:r>
            <a:r>
              <a:rPr lang="he-IL" sz="16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)</a:t>
            </a:r>
            <a:endParaRPr sz="1600" dirty="0">
              <a:solidFill>
                <a:srgbClr val="00B0F0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53" name="Google Shape;62;p6">
            <a:extLst>
              <a:ext uri="{FF2B5EF4-FFF2-40B4-BE49-F238E27FC236}">
                <a16:creationId xmlns:a16="http://schemas.microsoft.com/office/drawing/2014/main" id="{09BB1F5B-A041-422F-94EB-8A94005AA1FE}"/>
              </a:ext>
            </a:extLst>
          </p:cNvPr>
          <p:cNvSpPr/>
          <p:nvPr/>
        </p:nvSpPr>
        <p:spPr>
          <a:xfrm rot="15283949" flipH="1">
            <a:off x="3428553" y="3430711"/>
            <a:ext cx="306870" cy="23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baseline="-25000" dirty="0">
              <a:solidFill>
                <a:srgbClr val="FEC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62;p6">
            <a:extLst>
              <a:ext uri="{FF2B5EF4-FFF2-40B4-BE49-F238E27FC236}">
                <a16:creationId xmlns:a16="http://schemas.microsoft.com/office/drawing/2014/main" id="{C4853627-6049-4C45-8655-B01FA6F58D51}"/>
              </a:ext>
            </a:extLst>
          </p:cNvPr>
          <p:cNvSpPr/>
          <p:nvPr/>
        </p:nvSpPr>
        <p:spPr>
          <a:xfrm rot="17310091" flipH="1">
            <a:off x="2405206" y="3422857"/>
            <a:ext cx="306873" cy="2310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baseline="-25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49;p4">
            <a:extLst>
              <a:ext uri="{FF2B5EF4-FFF2-40B4-BE49-F238E27FC236}">
                <a16:creationId xmlns:a16="http://schemas.microsoft.com/office/drawing/2014/main" id="{405ECF27-EE56-4A37-8F4B-E20CA71B59C1}"/>
              </a:ext>
            </a:extLst>
          </p:cNvPr>
          <p:cNvSpPr txBox="1"/>
          <p:nvPr/>
        </p:nvSpPr>
        <p:spPr>
          <a:xfrm>
            <a:off x="4716855" y="3030043"/>
            <a:ext cx="3997109" cy="121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  <a:buClr>
                <a:schemeClr val="dk1"/>
              </a:buClr>
              <a:buSzPts val="4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פונקציית 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INTERCEPT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למציאת הפרמטר 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b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lang="en-US" sz="1600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lvl="0">
              <a:lnSpc>
                <a:spcPct val="114000"/>
              </a:lnSpc>
              <a:buClr>
                <a:schemeClr val="dk1"/>
              </a:buClr>
              <a:buSzPts val="4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פירוש המילה 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INTERCEPT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הוא חיתוך. 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4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זה הפרמטר שמגדיר את נקודת החיתוך של קו הרגרסיה עם ציר ה-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Y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lang="en-US" sz="1600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148;p4">
            <a:extLst>
              <a:ext uri="{FF2B5EF4-FFF2-40B4-BE49-F238E27FC236}">
                <a16:creationId xmlns:a16="http://schemas.microsoft.com/office/drawing/2014/main" id="{477B8E68-CC95-4720-8B58-84225C3CFDF9}"/>
              </a:ext>
            </a:extLst>
          </p:cNvPr>
          <p:cNvSpPr txBox="1"/>
          <p:nvPr/>
        </p:nvSpPr>
        <p:spPr>
          <a:xfrm>
            <a:off x="3055095" y="3657264"/>
            <a:ext cx="13574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טווח המשתנה המסביר (</a:t>
            </a:r>
            <a:r>
              <a:rPr lang="en-US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X</a:t>
            </a:r>
            <a:r>
              <a:rPr lang="he-IL" sz="1600" dirty="0">
                <a:solidFill>
                  <a:srgbClr val="FEC224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)</a:t>
            </a:r>
            <a:endParaRPr sz="1600" dirty="0">
              <a:solidFill>
                <a:srgbClr val="FEC224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3F2BD43-CC2B-40AB-AB76-613C56050D19}"/>
              </a:ext>
            </a:extLst>
          </p:cNvPr>
          <p:cNvCxnSpPr>
            <a:cxnSpLocks/>
          </p:cNvCxnSpPr>
          <p:nvPr/>
        </p:nvCxnSpPr>
        <p:spPr>
          <a:xfrm flipH="1">
            <a:off x="2237054" y="2761307"/>
            <a:ext cx="4887642" cy="0"/>
          </a:xfrm>
          <a:prstGeom prst="lin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161114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D0C2F4A7-82A0-4DDA-A54B-59F387A3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575674" y="362295"/>
            <a:ext cx="234251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39;p2">
            <a:extLst>
              <a:ext uri="{FF2B5EF4-FFF2-40B4-BE49-F238E27FC236}">
                <a16:creationId xmlns:a16="http://schemas.microsoft.com/office/drawing/2014/main" id="{03AAD062-E519-44C2-8326-DF9A516A71D7}"/>
              </a:ext>
            </a:extLst>
          </p:cNvPr>
          <p:cNvSpPr txBox="1"/>
          <p:nvPr/>
        </p:nvSpPr>
        <p:spPr>
          <a:xfrm>
            <a:off x="5803271" y="508132"/>
            <a:ext cx="291069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רגרסיה ליניארית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8" name="Google Shape;197;p24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141BDBF9-FA51-4180-ACC8-D5FEA2FAC8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7398" y="1257995"/>
            <a:ext cx="6083929" cy="3309785"/>
          </a:xfrm>
          <a:prstGeom prst="rect">
            <a:avLst/>
          </a:prstGeom>
          <a:noFill/>
          <a:ln>
            <a:noFill/>
          </a:ln>
          <a:effectLst>
            <a:outerShdw blurRad="127000" dist="76200" dir="8100000" algn="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713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868</Words>
  <Application>Microsoft Office PowerPoint</Application>
  <PresentationFormat>‫הצגה על המסך (16:9)</PresentationFormat>
  <Paragraphs>145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Assistant ExtraBold</vt:lpstr>
      <vt:lpstr>Arial</vt:lpstr>
      <vt:lpstr>Calibri</vt:lpstr>
      <vt:lpstr>Assistant</vt:lpstr>
      <vt:lpstr>Assistant SemiBold</vt:lpstr>
      <vt:lpstr>Helvetica</vt:lpstr>
      <vt:lpstr>Quattrocento Sans</vt:lpstr>
      <vt:lpstr>Assistant 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Waldman</dc:creator>
  <cp:lastModifiedBy>ציפי לנקין</cp:lastModifiedBy>
  <cp:revision>152</cp:revision>
  <dcterms:modified xsi:type="dcterms:W3CDTF">2023-05-30T06:29:04Z</dcterms:modified>
</cp:coreProperties>
</file>