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8" r:id="rId23"/>
    <p:sldId id="287" r:id="rId24"/>
    <p:sldId id="288" r:id="rId25"/>
    <p:sldId id="290" r:id="rId26"/>
    <p:sldId id="291" r:id="rId27"/>
    <p:sldId id="292" r:id="rId28"/>
    <p:sldId id="289" r:id="rId29"/>
    <p:sldId id="293" r:id="rId30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8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BC0C938-1E77-4EB3-A098-63817ACC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AFD1C5-4DAF-4FF1-887A-AA0D6C7533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9261EA1-A589-4328-BE95-F80E9B67283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ד'/אדר א/תשפ"ב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B9FE30-2B08-4A03-B07B-44070D4F9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1ADFEC-E6F9-4AF8-9A0B-16F1AA6A0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139C5B7-8F83-46C7-B38C-E36F04562FA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77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7DF52A2-C801-4379-A5A1-687A944D23A2}" type="datetime1">
              <a:rPr lang="he-IL" smtClean="0"/>
              <a:t>ד'/אדר א/תשפ"ב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844CB6-723C-4013-81CD-21C999C888D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656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E0844CB6-723C-4013-81CD-21C999C888DE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 anchor="b">
            <a:noAutofit/>
          </a:bodyPr>
          <a:lstStyle>
            <a:lvl1pPr algn="ctr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1198" y="6453386"/>
            <a:ext cx="1607944" cy="404614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7EF0F3-8A4C-4AD7-B52E-B24601CB7049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569" y="6453386"/>
            <a:ext cx="7023377" cy="404614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 flipH="1">
            <a:off x="765025" y="744469"/>
            <a:ext cx="10674117" cy="5349671"/>
            <a:chOff x="752858" y="744469"/>
            <a:chExt cx="10674117" cy="5349671"/>
          </a:xfrm>
        </p:grpSpPr>
        <p:sp>
          <p:nvSpPr>
            <p:cNvPr id="11" name="צורה חופשית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צורה חופשית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219200" y="2295525"/>
            <a:ext cx="9601200" cy="3571875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6749CE-04F1-4447-8D6B-0F17B43B2A38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29673" y="624156"/>
            <a:ext cx="1565766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640759" y="624156"/>
            <a:ext cx="8179641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A5ACBE-923B-493D-99AC-61DB3CC3CF34}" type="datetime1">
              <a:rPr lang="he-IL" noProof="0" smtClean="0"/>
              <a:t>ד'/אדר א/תשפ"ב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1219200" y="2286000"/>
            <a:ext cx="9601200" cy="3581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212A26F-5CD0-476A-A68D-9568A26EEF9C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814004" y="1301360"/>
            <a:ext cx="9612971" cy="2852737"/>
          </a:xfrm>
        </p:spPr>
        <p:txBody>
          <a:bodyPr rtlCol="1" anchor="b">
            <a:normAutofit/>
          </a:bodyPr>
          <a:lstStyle>
            <a:lvl1pPr algn="l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1814004" y="4216328"/>
            <a:ext cx="9612971" cy="1143324"/>
          </a:xfrm>
        </p:spPr>
        <p:txBody>
          <a:bodyPr rtlCol="1"/>
          <a:lstStyle>
            <a:lvl1pPr marL="0" indent="0" algn="l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0683" y="6453386"/>
            <a:ext cx="1622409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BFB689-8E67-4A67-AC59-1D025FC51761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311" y="6453386"/>
            <a:ext cx="7023377" cy="404614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צורה חופשית 6" title="סימון חיתוך"/>
          <p:cNvSpPr/>
          <p:nvPr/>
        </p:nvSpPr>
        <p:spPr bwMode="auto">
          <a:xfrm flipH="1">
            <a:off x="765025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72614" y="2285999"/>
            <a:ext cx="4447786" cy="3581401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218811" y="2285999"/>
            <a:ext cx="4447786" cy="3581401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A67521-2A6D-4A8C-8A45-2E0743E0CCEA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76416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76416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223002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223002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DB0D7F-D7D0-4DB7-A99F-94499A590B9C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141DF54-2D3D-46AD-AE65-E92854AAF086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63691A1B-11DA-4DDA-8A8E-177888CB2B7A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Autofit/>
          </a:bodyPr>
          <a:lstStyle>
            <a:lvl1pPr algn="r" rtl="1">
              <a:lnSpc>
                <a:spcPct val="84000"/>
              </a:lnSpc>
              <a:defRPr sz="4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723900" y="685801"/>
            <a:ext cx="5212080" cy="5175250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6344"/>
            <a:ext cx="3855720" cy="3011056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7735E2-C84B-4FB6-89D1-B572E84756EF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rmAutofit/>
          </a:bodyPr>
          <a:lstStyle>
            <a:lvl1pPr algn="r" rtl="1">
              <a:lnSpc>
                <a:spcPct val="84000"/>
              </a:lnSpc>
              <a:defRPr sz="4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6659880" cy="6857999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20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5968"/>
            <a:ext cx="3855720" cy="3011432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40A244-18A5-407C-9956-6739CB720F74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596778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8BD3B0-08D3-48E9-B11F-20EEACD3CD4B}" type="datetime1">
              <a:rPr lang="he-IL" noProof="0" smtClean="0"/>
              <a:t>ד'/אדר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017606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22972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סרגל צידי"/>
          <p:cNvSpPr/>
          <p:nvPr/>
        </p:nvSpPr>
        <p:spPr>
          <a:xfrm flipH="1"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8DeiLM-2MI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www.youtube.com/watch?v=J-KkAJ3ddOk&amp;t=2s" TargetMode="External"/><Relationship Id="rId7" Type="http://schemas.openxmlformats.org/officeDocument/2006/relationships/hyperlink" Target="https://www.youtube.com/watch?v=8fc888FYXhc&amp;t=151s" TargetMode="External"/><Relationship Id="rId12" Type="http://schemas.openxmlformats.org/officeDocument/2006/relationships/hyperlink" Target="https://www.youtube.com/watch?v=5dC1Pm8Iqyo" TargetMode="External"/><Relationship Id="rId2" Type="http://schemas.openxmlformats.org/officeDocument/2006/relationships/hyperlink" Target="https://www.youtube.com/watch?v=WUrTO2IJ5bs&amp;t=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OUPnQGgPGQ" TargetMode="External"/><Relationship Id="rId11" Type="http://schemas.openxmlformats.org/officeDocument/2006/relationships/hyperlink" Target="https://www.youtube.com/watch?v=UzLLdkk--AI&amp;t=38s" TargetMode="External"/><Relationship Id="rId5" Type="http://schemas.openxmlformats.org/officeDocument/2006/relationships/hyperlink" Target="https://www.youtube.com/watch?v=Yj2Gc4Lu-E0&amp;t=1s" TargetMode="External"/><Relationship Id="rId10" Type="http://schemas.openxmlformats.org/officeDocument/2006/relationships/hyperlink" Target="https://www.youtube.com/watch?v=hlMQHuYsAKk&amp;t=59s" TargetMode="External"/><Relationship Id="rId4" Type="http://schemas.openxmlformats.org/officeDocument/2006/relationships/hyperlink" Target="https://www.youtube.com/watch?v=t0Ot43F3znc" TargetMode="External"/><Relationship Id="rId9" Type="http://schemas.openxmlformats.org/officeDocument/2006/relationships/hyperlink" Target="https://www.youtube.com/watch?v=8EbV5emGNw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55FgWcd3ra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youtube.com/watch?v=317wXC-i__8&amp;t=4s" TargetMode="External"/><Relationship Id="rId7" Type="http://schemas.openxmlformats.org/officeDocument/2006/relationships/hyperlink" Target="https://www.youtube.com/watch?v=Ql6AHYhyCDI" TargetMode="External"/><Relationship Id="rId2" Type="http://schemas.openxmlformats.org/officeDocument/2006/relationships/hyperlink" Target="https://www.youtube.com/watch?v=moJk_rszIY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JWONpAE3aM" TargetMode="External"/><Relationship Id="rId5" Type="http://schemas.openxmlformats.org/officeDocument/2006/relationships/hyperlink" Target="https://www.youtube.com/watch?v=QaQsCbNPdsE" TargetMode="External"/><Relationship Id="rId4" Type="http://schemas.openxmlformats.org/officeDocument/2006/relationships/hyperlink" Target="https://www.youtube.com/watch?v=nVQtIYSm1lU&amp;t=21s" TargetMode="Externa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erso.net/text_translation.aspx?lang=EN" TargetMode="External"/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thesaurus.com/" TargetMode="External"/><Relationship Id="rId4" Type="http://schemas.openxmlformats.org/officeDocument/2006/relationships/hyperlink" Target="https://www.morfix.co.il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sg6px9QsWA" TargetMode="External"/><Relationship Id="rId2" Type="http://schemas.openxmlformats.org/officeDocument/2006/relationships/hyperlink" Target="https://www.youtube.com/watch?v=rzQDBqywhq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youtube.com/watch?v=x4T2z6uZzD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olinks.co.il/google-trends/" TargetMode="External"/><Relationship Id="rId2" Type="http://schemas.openxmlformats.org/officeDocument/2006/relationships/hyperlink" Target="https://trends.google.co.il/trends/?geo=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drive/my-dr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/>
          <a:lstStyle/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עבודה עם כלי גוגל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 fontScale="92500" lnSpcReduction="10000"/>
          </a:bodyPr>
          <a:lstStyle/>
          <a:p>
            <a:pPr rtl="1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י4 מידע ונתונים, הדסה נעורים</a:t>
            </a:r>
          </a:p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פברואר 2022</a:t>
            </a:r>
          </a:p>
        </p:txBody>
      </p:sp>
      <p:pic>
        <p:nvPicPr>
          <p:cNvPr id="1026" name="Picture 2" descr="כלי גוגל: עבודה ושיתוף במרחב הדיגיטלי - קמפוס IL">
            <a:extLst>
              <a:ext uri="{FF2B5EF4-FFF2-40B4-BE49-F238E27FC236}">
                <a16:creationId xmlns:a16="http://schemas.microsoft.com/office/drawing/2014/main" id="{D825F287-3710-4F42-8E7C-C1A06487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99729"/>
            <a:ext cx="4039721" cy="2318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– שיתוף קבצים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באמצעות העתקת קישור והגדרת סוג הרשאה – שליחה באמצעות אימייל</a:t>
            </a:r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צילום מסך: אופציית קבלת קישור לשיתוף הקובץ">
            <a:extLst>
              <a:ext uri="{FF2B5EF4-FFF2-40B4-BE49-F238E27FC236}">
                <a16:creationId xmlns:a16="http://schemas.microsoft.com/office/drawing/2014/main" id="{F05F3BD7-118A-46E0-931F-B5BCA98B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28" y="2872629"/>
            <a:ext cx="3249142" cy="38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צילום מסך: תחת עריכה, אפשרויות הרשאה לקובץ">
            <a:extLst>
              <a:ext uri="{FF2B5EF4-FFF2-40B4-BE49-F238E27FC236}">
                <a16:creationId xmlns:a16="http://schemas.microsoft.com/office/drawing/2014/main" id="{7F51AF55-2A1F-4945-BE10-0647B6EA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" y="2863547"/>
            <a:ext cx="5782235" cy="38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5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- סרטונים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2285999"/>
            <a:ext cx="9601200" cy="4273915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סרטון הסבר לכניסה ראשונה – </a:t>
            </a:r>
            <a:r>
              <a:rPr lang="he-IL" dirty="0">
                <a:hlinkClick r:id="rId2"/>
              </a:rPr>
              <a:t>קישור</a:t>
            </a:r>
            <a:endParaRPr lang="he-IL" dirty="0"/>
          </a:p>
          <a:p>
            <a:r>
              <a:rPr lang="he-IL" dirty="0"/>
              <a:t>הכרת הממשק – </a:t>
            </a:r>
            <a:r>
              <a:rPr lang="he-IL" dirty="0">
                <a:hlinkClick r:id="rId3"/>
              </a:rPr>
              <a:t>קישור</a:t>
            </a:r>
            <a:endParaRPr lang="he-IL" dirty="0"/>
          </a:p>
          <a:p>
            <a:r>
              <a:rPr lang="he-IL" dirty="0"/>
              <a:t>יצירת תיקייה ומסמך – </a:t>
            </a:r>
            <a:r>
              <a:rPr lang="he-IL" dirty="0">
                <a:hlinkClick r:id="rId4"/>
              </a:rPr>
              <a:t>קישור</a:t>
            </a:r>
            <a:endParaRPr lang="he-IL" dirty="0"/>
          </a:p>
          <a:p>
            <a:r>
              <a:rPr lang="he-IL" dirty="0"/>
              <a:t>הורדת פריטים למחשב – </a:t>
            </a:r>
            <a:r>
              <a:rPr lang="he-IL" dirty="0">
                <a:hlinkClick r:id="rId5"/>
              </a:rPr>
              <a:t>קישור</a:t>
            </a:r>
            <a:endParaRPr lang="he-IL" dirty="0"/>
          </a:p>
          <a:p>
            <a:r>
              <a:rPr lang="he-IL" dirty="0"/>
              <a:t>העלאת פריטים לדרייב – </a:t>
            </a:r>
            <a:r>
              <a:rPr lang="he-IL" dirty="0">
                <a:hlinkClick r:id="rId6"/>
              </a:rPr>
              <a:t>קישור</a:t>
            </a:r>
            <a:endParaRPr lang="he-IL" dirty="0"/>
          </a:p>
          <a:p>
            <a:r>
              <a:rPr lang="he-IL" dirty="0"/>
              <a:t>ניהול קבצים ותיקיות - </a:t>
            </a:r>
            <a:r>
              <a:rPr lang="he-IL" dirty="0">
                <a:hlinkClick r:id="rId7"/>
              </a:rPr>
              <a:t>קישור</a:t>
            </a:r>
            <a:endParaRPr lang="he-IL" dirty="0"/>
          </a:p>
          <a:p>
            <a:r>
              <a:rPr lang="he-IL" dirty="0"/>
              <a:t>מחיקת ושחזור פריטים – </a:t>
            </a:r>
            <a:r>
              <a:rPr lang="he-IL" dirty="0">
                <a:hlinkClick r:id="rId8"/>
              </a:rPr>
              <a:t>קישור</a:t>
            </a:r>
            <a:endParaRPr lang="he-IL" dirty="0"/>
          </a:p>
          <a:p>
            <a:r>
              <a:rPr lang="he-IL" dirty="0"/>
              <a:t>כלים נוספים בדרייב – </a:t>
            </a:r>
            <a:r>
              <a:rPr lang="he-IL" dirty="0">
                <a:hlinkClick r:id="rId9"/>
              </a:rPr>
              <a:t>קישור</a:t>
            </a:r>
            <a:endParaRPr lang="he-IL" dirty="0"/>
          </a:p>
          <a:p>
            <a:r>
              <a:rPr lang="he-IL" dirty="0"/>
              <a:t>שיתוף קבצים – </a:t>
            </a:r>
            <a:r>
              <a:rPr lang="he-IL" dirty="0">
                <a:hlinkClick r:id="rId10"/>
              </a:rPr>
              <a:t>קישור</a:t>
            </a:r>
            <a:r>
              <a:rPr lang="he-IL" dirty="0"/>
              <a:t>, </a:t>
            </a:r>
            <a:r>
              <a:rPr lang="he-IL" dirty="0">
                <a:hlinkClick r:id="rId11"/>
              </a:rPr>
              <a:t>קישור 2</a:t>
            </a:r>
            <a:endParaRPr lang="he-IL" dirty="0"/>
          </a:p>
          <a:p>
            <a:r>
              <a:rPr lang="he-IL" dirty="0"/>
              <a:t>אפליקציית </a:t>
            </a:r>
            <a:r>
              <a:rPr lang="en-US" dirty="0"/>
              <a:t>DRIVE</a:t>
            </a:r>
            <a:r>
              <a:rPr lang="he-IL" dirty="0"/>
              <a:t> - </a:t>
            </a:r>
            <a:r>
              <a:rPr lang="he-IL" dirty="0">
                <a:hlinkClick r:id="rId12"/>
              </a:rPr>
              <a:t>קישור</a:t>
            </a:r>
            <a:endParaRPr lang="he-IL" dirty="0"/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2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A2F8447-66A4-4D31-B07C-180C154C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יצירה, עריכה ועיצוב של מסמכים</a:t>
            </a:r>
          </a:p>
          <a:p>
            <a:r>
              <a:rPr lang="he-IL" dirty="0"/>
              <a:t>עבודה משותפת על מסמך</a:t>
            </a:r>
          </a:p>
          <a:p>
            <a:r>
              <a:rPr lang="he-IL" dirty="0"/>
              <a:t>מקביל / מתחרה עם </a:t>
            </a:r>
            <a:r>
              <a:rPr lang="en-US" dirty="0"/>
              <a:t>Microsoft Office</a:t>
            </a:r>
            <a:endParaRPr lang="he-IL" dirty="0"/>
          </a:p>
          <a:p>
            <a:endParaRPr lang="he-IL" dirty="0"/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מסך של מסמך חדש, אייקון ענן המסמן שהמסמך נשמר באופן אוטומטי.">
            <a:extLst>
              <a:ext uri="{FF2B5EF4-FFF2-40B4-BE49-F238E27FC236}">
                <a16:creationId xmlns:a16="http://schemas.microsoft.com/office/drawing/2014/main" id="{44FE9780-C40F-49FD-92BB-F6E5FD77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8" y="3844738"/>
            <a:ext cx="7143750" cy="29337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8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יתרונות / חסרונות</a:t>
            </a:r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DF4BD41-5892-420A-81A4-C33E29E13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434" y="1527645"/>
            <a:ext cx="5342965" cy="3307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D44B784-67A4-4BB5-B610-92D6A7C3E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68" y="4979402"/>
            <a:ext cx="6642885" cy="15966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947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יצירת מסמך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3 אפשרויות:</a:t>
            </a:r>
          </a:p>
          <a:p>
            <a:pPr lvl="1"/>
            <a:r>
              <a:rPr lang="he-IL" dirty="0"/>
              <a:t>דרך </a:t>
            </a:r>
            <a:r>
              <a:rPr lang="en-US" dirty="0"/>
              <a:t>DRIVE</a:t>
            </a:r>
            <a:endParaRPr lang="he-IL" dirty="0"/>
          </a:p>
          <a:p>
            <a:pPr lvl="1"/>
            <a:r>
              <a:rPr lang="he-IL" dirty="0"/>
              <a:t>דרך </a:t>
            </a:r>
            <a:r>
              <a:rPr lang="en-US" dirty="0"/>
              <a:t>GOOGLE DOCS</a:t>
            </a:r>
            <a:endParaRPr lang="he-IL" dirty="0"/>
          </a:p>
          <a:p>
            <a:pPr lvl="1"/>
            <a:r>
              <a:rPr lang="he-IL" dirty="0"/>
              <a:t>פתיחת קובץ </a:t>
            </a:r>
            <a:r>
              <a:rPr lang="en-US" dirty="0"/>
              <a:t>WORD</a:t>
            </a:r>
            <a:endParaRPr lang="he-IL" dirty="0"/>
          </a:p>
          <a:p>
            <a:endParaRPr lang="he-IL" dirty="0"/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תמונת מסך של תפריט דרייב, לחיצה על חדש.">
            <a:extLst>
              <a:ext uri="{FF2B5EF4-FFF2-40B4-BE49-F238E27FC236}">
                <a16:creationId xmlns:a16="http://schemas.microsoft.com/office/drawing/2014/main" id="{241F4A2C-222A-4C57-AA6C-24FD0FC3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41" y="1428750"/>
            <a:ext cx="3321984" cy="21879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מסך ראשי של גוגל דוקס">
            <a:extLst>
              <a:ext uri="{FF2B5EF4-FFF2-40B4-BE49-F238E27FC236}">
                <a16:creationId xmlns:a16="http://schemas.microsoft.com/office/drawing/2014/main" id="{EF277BE4-A0DE-41F2-8A06-38D871A7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27" y="4462703"/>
            <a:ext cx="4547200" cy="22394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מסך של מסמך חדש, אייקון ענן המסמן שהמסמך נשמר באופן אוטומטי.">
            <a:extLst>
              <a:ext uri="{FF2B5EF4-FFF2-40B4-BE49-F238E27FC236}">
                <a16:creationId xmlns:a16="http://schemas.microsoft.com/office/drawing/2014/main" id="{0F362C36-AA94-4F34-999F-8C79F354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2" y="3727661"/>
            <a:ext cx="4050927" cy="29745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9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הגדרת שם המסמך – </a:t>
            </a:r>
            <a:r>
              <a:rPr lang="he-IL"/>
              <a:t>שורת הכותרת</a:t>
            </a:r>
            <a:endParaRPr lang="he-IL" dirty="0"/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מסך תצוגה של מסמך דוקס חדש, שינוי הכותרת.">
            <a:extLst>
              <a:ext uri="{FF2B5EF4-FFF2-40B4-BE49-F238E27FC236}">
                <a16:creationId xmlns:a16="http://schemas.microsoft.com/office/drawing/2014/main" id="{CF677EEA-6010-4E6D-AA27-E4F16492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13" y="3110491"/>
            <a:ext cx="4871757" cy="34427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2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תפריט "קובץ"</a:t>
            </a:r>
          </a:p>
          <a:p>
            <a:pPr lvl="1"/>
            <a:r>
              <a:rPr lang="he-IL" dirty="0"/>
              <a:t>שיתוף</a:t>
            </a:r>
          </a:p>
          <a:p>
            <a:pPr lvl="1"/>
            <a:r>
              <a:rPr lang="he-IL" dirty="0"/>
              <a:t>יצירת חדש</a:t>
            </a:r>
          </a:p>
          <a:p>
            <a:pPr lvl="1"/>
            <a:r>
              <a:rPr lang="he-IL" dirty="0"/>
              <a:t>פתיחת קיים</a:t>
            </a:r>
          </a:p>
          <a:p>
            <a:pPr lvl="1"/>
            <a:r>
              <a:rPr lang="he-IL" dirty="0"/>
              <a:t>שליחה באימייל</a:t>
            </a:r>
          </a:p>
          <a:p>
            <a:pPr lvl="1"/>
            <a:r>
              <a:rPr lang="he-IL" dirty="0"/>
              <a:t>הורדה למחשב</a:t>
            </a:r>
          </a:p>
          <a:p>
            <a:pPr lvl="1"/>
            <a:r>
              <a:rPr lang="he-IL" dirty="0"/>
              <a:t>העברה לתיקייה</a:t>
            </a:r>
          </a:p>
          <a:p>
            <a:pPr lvl="1"/>
            <a:r>
              <a:rPr lang="he-IL" dirty="0"/>
              <a:t>שינוי שם</a:t>
            </a:r>
          </a:p>
          <a:p>
            <a:pPr lvl="1"/>
            <a:r>
              <a:rPr lang="he-IL" dirty="0"/>
              <a:t>מחיקה</a:t>
            </a:r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תפריט עליון, לחיצה על שיתוף.">
            <a:extLst>
              <a:ext uri="{FF2B5EF4-FFF2-40B4-BE49-F238E27FC236}">
                <a16:creationId xmlns:a16="http://schemas.microsoft.com/office/drawing/2014/main" id="{A746A373-D511-4463-B3D0-745BBA9C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8021"/>
            <a:ext cx="5715000" cy="45148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5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תפריט "עריכה"</a:t>
            </a:r>
          </a:p>
          <a:p>
            <a:pPr lvl="1"/>
            <a:r>
              <a:rPr lang="he-IL" dirty="0"/>
              <a:t>ביטול/ ביצוע פעולה</a:t>
            </a:r>
          </a:p>
          <a:p>
            <a:pPr lvl="1"/>
            <a:r>
              <a:rPr lang="he-IL" dirty="0"/>
              <a:t>גזירה / העתקה / הדבקה</a:t>
            </a:r>
          </a:p>
          <a:p>
            <a:pPr lvl="1"/>
            <a:r>
              <a:rPr lang="he-IL" dirty="0"/>
              <a:t>חיפוש והחלפה</a:t>
            </a:r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תפריט עליון, לחיצה על עריכה.">
            <a:extLst>
              <a:ext uri="{FF2B5EF4-FFF2-40B4-BE49-F238E27FC236}">
                <a16:creationId xmlns:a16="http://schemas.microsoft.com/office/drawing/2014/main" id="{C62882B7-4F4B-4209-8588-33F701D8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50" y="1875585"/>
            <a:ext cx="5715000" cy="4810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3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תפריט "הוספה"</a:t>
            </a:r>
          </a:p>
          <a:p>
            <a:pPr lvl="1"/>
            <a:r>
              <a:rPr lang="he-IL" dirty="0"/>
              <a:t>שילוב תמונה</a:t>
            </a:r>
          </a:p>
          <a:p>
            <a:pPr lvl="1"/>
            <a:r>
              <a:rPr lang="he-IL" dirty="0"/>
              <a:t>הוספת טבלה</a:t>
            </a:r>
          </a:p>
          <a:p>
            <a:pPr lvl="1"/>
            <a:r>
              <a:rPr lang="he-IL" dirty="0"/>
              <a:t>הוספת קישור</a:t>
            </a:r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תפריט עליון, לחיצה על הוספה.">
            <a:extLst>
              <a:ext uri="{FF2B5EF4-FFF2-40B4-BE49-F238E27FC236}">
                <a16:creationId xmlns:a16="http://schemas.microsoft.com/office/drawing/2014/main" id="{AEEA67E1-ECC1-40F2-81FC-ACFC20E55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6" y="1911444"/>
            <a:ext cx="5715000" cy="4810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7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תפריט "עיצוב"</a:t>
            </a:r>
          </a:p>
          <a:p>
            <a:pPr lvl="1"/>
            <a:r>
              <a:rPr lang="he-IL" dirty="0"/>
              <a:t>כיוון טקסט</a:t>
            </a:r>
          </a:p>
          <a:p>
            <a:pPr lvl="1"/>
            <a:r>
              <a:rPr lang="he-IL" dirty="0"/>
              <a:t>עיצוב טקסט</a:t>
            </a:r>
          </a:p>
          <a:p>
            <a:pPr lvl="1"/>
            <a:r>
              <a:rPr lang="he-IL" dirty="0"/>
              <a:t>רווח בין שורות</a:t>
            </a:r>
          </a:p>
          <a:p>
            <a:pPr lvl="1"/>
            <a:r>
              <a:rPr lang="he-IL" dirty="0"/>
              <a:t>מיקום טקסט</a:t>
            </a:r>
          </a:p>
          <a:p>
            <a:pPr lvl="1"/>
            <a:r>
              <a:rPr lang="he-IL" dirty="0"/>
              <a:t>תבליטים ומספור</a:t>
            </a:r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תפריט עליון, לחיצה על עיצוב.">
            <a:extLst>
              <a:ext uri="{FF2B5EF4-FFF2-40B4-BE49-F238E27FC236}">
                <a16:creationId xmlns:a16="http://schemas.microsoft.com/office/drawing/2014/main" id="{E4BAF5E2-65A6-4D84-B92A-031E7ECD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82" y="1428750"/>
            <a:ext cx="5715000" cy="5324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0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BFFD12-C54D-4894-9F92-B3D70A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הכלים של </a:t>
            </a:r>
            <a:r>
              <a:rPr lang="en-US" dirty="0"/>
              <a:t>GOOGLE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D1C927-B8F5-4166-9EEA-1F6DD041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קישור</a:t>
            </a:r>
            <a:r>
              <a:rPr lang="he-IL" dirty="0"/>
              <a:t> לסרטון</a:t>
            </a:r>
          </a:p>
        </p:txBody>
      </p:sp>
      <p:pic>
        <p:nvPicPr>
          <p:cNvPr id="8" name="תמונה 7">
            <a:hlinkClick r:id="rId2"/>
            <a:extLst>
              <a:ext uri="{FF2B5EF4-FFF2-40B4-BE49-F238E27FC236}">
                <a16:creationId xmlns:a16="http://schemas.microsoft.com/office/drawing/2014/main" id="{6940D8CA-4C98-4BF6-A78D-F87E1FF7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625" y="3099170"/>
            <a:ext cx="7948349" cy="352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79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סרגל כלים</a:t>
            </a:r>
          </a:p>
          <a:p>
            <a:pPr lvl="1"/>
            <a:endParaRPr lang="he-IL" dirty="0"/>
          </a:p>
          <a:p>
            <a:pPr lvl="1"/>
            <a:endParaRPr lang="he-IL" dirty="0"/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מסך תצוגה של כל הבאנר העליון.">
            <a:extLst>
              <a:ext uri="{FF2B5EF4-FFF2-40B4-BE49-F238E27FC236}">
                <a16:creationId xmlns:a16="http://schemas.microsoft.com/office/drawing/2014/main" id="{BCD28160-8673-4A12-B343-DAABD74B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" y="2938463"/>
            <a:ext cx="11355996" cy="9690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4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4C49E-BC46-4B43-A7E1-D1DF8376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– שיתוף מסמך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648931-74C6-4B52-8453-60ED4890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לחצן "שיתוף"</a:t>
            </a:r>
          </a:p>
          <a:p>
            <a:r>
              <a:rPr lang="he-IL" dirty="0"/>
              <a:t>הגדרת הרשאות</a:t>
            </a:r>
          </a:p>
          <a:p>
            <a:r>
              <a:rPr lang="he-IL" dirty="0"/>
              <a:t>שליחת קישור / אימייל</a:t>
            </a:r>
          </a:p>
          <a:p>
            <a:endParaRPr lang="he-IL" dirty="0"/>
          </a:p>
          <a:p>
            <a:pPr lvl="1"/>
            <a:endParaRPr lang="he-IL" dirty="0"/>
          </a:p>
          <a:p>
            <a:pPr lvl="1"/>
            <a:endParaRPr lang="he-IL" dirty="0"/>
          </a:p>
        </p:txBody>
      </p:sp>
      <p:pic>
        <p:nvPicPr>
          <p:cNvPr id="10244" name="Picture 4" descr="Google Docs - אפליקציות ב-Google Play">
            <a:extLst>
              <a:ext uri="{FF2B5EF4-FFF2-40B4-BE49-F238E27FC236}">
                <a16:creationId xmlns:a16="http://schemas.microsoft.com/office/drawing/2014/main" id="{F5B151C6-8A3B-41B0-AA38-E307B92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12" y="-809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צילום מסך: מסמך דוקס, הדגשת לחצן שיתוף">
            <a:extLst>
              <a:ext uri="{FF2B5EF4-FFF2-40B4-BE49-F238E27FC236}">
                <a16:creationId xmlns:a16="http://schemas.microsoft.com/office/drawing/2014/main" id="{273EBA16-DF71-4758-B70E-C35D4BB9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4" y="2333065"/>
            <a:ext cx="71437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7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DOCS</a:t>
            </a:r>
            <a:r>
              <a:rPr lang="he-IL" dirty="0"/>
              <a:t> - סרטונים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2285999"/>
            <a:ext cx="9601200" cy="4273915"/>
          </a:xfrm>
        </p:spPr>
        <p:txBody>
          <a:bodyPr>
            <a:normAutofit/>
          </a:bodyPr>
          <a:lstStyle/>
          <a:p>
            <a:r>
              <a:rPr lang="he-IL" dirty="0"/>
              <a:t>יצירת מסמך – </a:t>
            </a:r>
            <a:r>
              <a:rPr lang="he-IL" dirty="0">
                <a:hlinkClick r:id="rId2"/>
              </a:rPr>
              <a:t>קישור</a:t>
            </a:r>
            <a:endParaRPr lang="he-IL" dirty="0"/>
          </a:p>
          <a:p>
            <a:r>
              <a:rPr lang="he-IL" dirty="0"/>
              <a:t>הכרת הממשק – </a:t>
            </a:r>
            <a:r>
              <a:rPr lang="he-IL" dirty="0">
                <a:hlinkClick r:id="rId3"/>
              </a:rPr>
              <a:t>קישור</a:t>
            </a:r>
            <a:endParaRPr lang="he-IL" dirty="0"/>
          </a:p>
          <a:p>
            <a:r>
              <a:rPr lang="he-IL" dirty="0"/>
              <a:t>עריכת טקסט – </a:t>
            </a:r>
            <a:r>
              <a:rPr lang="he-IL" dirty="0">
                <a:hlinkClick r:id="rId4"/>
              </a:rPr>
              <a:t>קישור</a:t>
            </a:r>
            <a:endParaRPr lang="he-IL" dirty="0"/>
          </a:p>
          <a:p>
            <a:r>
              <a:rPr lang="he-IL" dirty="0"/>
              <a:t>עיצוב מסמך – </a:t>
            </a:r>
            <a:r>
              <a:rPr lang="he-IL" dirty="0">
                <a:hlinkClick r:id="rId5"/>
              </a:rPr>
              <a:t>קישור</a:t>
            </a:r>
            <a:endParaRPr lang="he-IL" dirty="0"/>
          </a:p>
          <a:p>
            <a:r>
              <a:rPr lang="he-IL" dirty="0"/>
              <a:t>שיתוף קבצים – </a:t>
            </a:r>
            <a:r>
              <a:rPr lang="he-IL" dirty="0">
                <a:hlinkClick r:id="rId6"/>
              </a:rPr>
              <a:t>קישור</a:t>
            </a:r>
            <a:r>
              <a:rPr lang="he-IL" dirty="0"/>
              <a:t>, </a:t>
            </a:r>
            <a:r>
              <a:rPr lang="he-IL" dirty="0">
                <a:hlinkClick r:id="rId7"/>
              </a:rPr>
              <a:t>קישור 2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Picture 4" descr="Google Docs - אפליקציות ב-Google Play">
            <a:extLst>
              <a:ext uri="{FF2B5EF4-FFF2-40B4-BE49-F238E27FC236}">
                <a16:creationId xmlns:a16="http://schemas.microsoft.com/office/drawing/2014/main" id="{5971FB18-E1FD-4908-A9FB-8477D2E4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E82823-4080-46D3-B3D4-80D7B7F3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כלי גוגל נוספים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AA6C3A6-4ED5-466F-9E2A-F496E6DE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SHEETS</a:t>
            </a:r>
            <a:r>
              <a:rPr lang="he-IL" dirty="0"/>
              <a:t> – מקביל ל-</a:t>
            </a:r>
            <a:r>
              <a:rPr lang="en-US" dirty="0"/>
              <a:t>EXCEL</a:t>
            </a:r>
          </a:p>
          <a:p>
            <a:r>
              <a:rPr lang="en-US" dirty="0"/>
              <a:t>Google SLIDES</a:t>
            </a:r>
            <a:r>
              <a:rPr lang="he-IL" dirty="0"/>
              <a:t> – מקביל ל-</a:t>
            </a:r>
            <a:r>
              <a:rPr lang="en-US" dirty="0"/>
              <a:t>POWER POINT</a:t>
            </a:r>
            <a:endParaRPr lang="he-IL" dirty="0"/>
          </a:p>
          <a:p>
            <a:r>
              <a:rPr lang="en-US" dirty="0"/>
              <a:t>Google FORMS</a:t>
            </a:r>
            <a:r>
              <a:rPr lang="he-IL" dirty="0"/>
              <a:t> – הכנת שאלונים וסקרים</a:t>
            </a:r>
          </a:p>
          <a:p>
            <a:endParaRPr lang="he-IL" dirty="0"/>
          </a:p>
          <a:p>
            <a:r>
              <a:rPr lang="he-IL" dirty="0"/>
              <a:t>כלים ושיטות עבודה דומות לאלה של </a:t>
            </a:r>
            <a:r>
              <a:rPr lang="en-US" dirty="0"/>
              <a:t>DOCS</a:t>
            </a:r>
            <a:endParaRPr lang="he-IL" dirty="0"/>
          </a:p>
          <a:p>
            <a:r>
              <a:rPr lang="he-IL" dirty="0"/>
              <a:t>שוני חלקי מהכלים של מיקרוסופט – מומלץ לשמור בפורמט</a:t>
            </a:r>
          </a:p>
        </p:txBody>
      </p:sp>
      <p:pic>
        <p:nvPicPr>
          <p:cNvPr id="20488" name="Picture 8" descr="בית ספר &amp;quot;הראשונים&amp;quot; מעלות - תמיכה טכנית">
            <a:extLst>
              <a:ext uri="{FF2B5EF4-FFF2-40B4-BE49-F238E27FC236}">
                <a16:creationId xmlns:a16="http://schemas.microsoft.com/office/drawing/2014/main" id="{6EF84478-5471-4F34-A6C8-F64F3380C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r="55000"/>
          <a:stretch/>
        </p:blipFill>
        <p:spPr bwMode="auto">
          <a:xfrm>
            <a:off x="358588" y="1185582"/>
            <a:ext cx="3021106" cy="3581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6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02953A-FA11-4791-934C-63BC66C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763DDB-911A-4881-BB9B-B1F4C97B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חיפוש מאמרים או ספרים אקדמיים</a:t>
            </a:r>
          </a:p>
          <a:p>
            <a:r>
              <a:rPr lang="he-IL" dirty="0"/>
              <a:t>שימושי מאוד לכתיבת עבודות</a:t>
            </a:r>
          </a:p>
          <a:p>
            <a:r>
              <a:rPr lang="he-IL" dirty="0"/>
              <a:t>מאגר ידע רחב – חלקו בחינם, חלקו בתשלום / מנוי לספריה</a:t>
            </a:r>
          </a:p>
          <a:p>
            <a:endParaRPr lang="he-IL" dirty="0"/>
          </a:p>
        </p:txBody>
      </p:sp>
      <p:pic>
        <p:nvPicPr>
          <p:cNvPr id="21506" name="Picture 2" descr="השיפורים בגוגל סקולר 2017-2018 : מבט כולל ופרטני | עמי סלנט">
            <a:extLst>
              <a:ext uri="{FF2B5EF4-FFF2-40B4-BE49-F238E27FC236}">
                <a16:creationId xmlns:a16="http://schemas.microsoft.com/office/drawing/2014/main" id="{2D53254A-5435-406A-9CAC-6FD53C8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" y="190500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43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02953A-FA11-4791-934C-63BC66C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  <a:r>
              <a:rPr lang="he-IL" dirty="0"/>
              <a:t> – חיפוש מאמר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763DDB-911A-4881-BB9B-B1F4C97B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הגדרת שאלת מחקר</a:t>
            </a:r>
          </a:p>
          <a:p>
            <a:r>
              <a:rPr lang="he-IL" dirty="0"/>
              <a:t>בחירת מילות מפתח (באנגלית/ עברית)</a:t>
            </a:r>
          </a:p>
          <a:p>
            <a:pPr lvl="1"/>
            <a:r>
              <a:rPr lang="he-IL" i="0" dirty="0"/>
              <a:t>מציאת תרגום מדויק ומתאים במילון</a:t>
            </a:r>
          </a:p>
          <a:p>
            <a:pPr lvl="1"/>
            <a:r>
              <a:rPr lang="he-IL" b="0" i="0" dirty="0">
                <a:solidFill>
                  <a:srgbClr val="303030"/>
                </a:solidFill>
                <a:effectLst/>
                <a:latin typeface="almoni-dl-aaa-400"/>
              </a:rPr>
              <a:t>מילונים כמו </a:t>
            </a:r>
            <a:r>
              <a:rPr lang="en-US" b="0" i="0" u="sng" strike="noStrike" dirty="0">
                <a:effectLst/>
                <a:latin typeface="almoni-dl-aaa-400"/>
                <a:hlinkClick r:id="rId2"/>
              </a:rPr>
              <a:t>Google Translate</a:t>
            </a:r>
            <a:r>
              <a:rPr lang="en-US" b="0" i="0" u="sng" dirty="0">
                <a:solidFill>
                  <a:srgbClr val="303030"/>
                </a:solidFill>
                <a:effectLst/>
                <a:latin typeface="almoni-dl-aaa-400"/>
              </a:rPr>
              <a:t>, </a:t>
            </a:r>
            <a:r>
              <a:rPr lang="en-US" b="0" i="0" u="sng" strike="noStrike" dirty="0">
                <a:effectLst/>
                <a:latin typeface="almoni-dl-aaa-400"/>
                <a:hlinkClick r:id="rId3"/>
              </a:rPr>
              <a:t>Reverso</a:t>
            </a:r>
            <a:r>
              <a:rPr lang="en-US" b="0" i="0" dirty="0">
                <a:solidFill>
                  <a:srgbClr val="303030"/>
                </a:solidFill>
                <a:effectLst/>
                <a:latin typeface="almoni-dl-aaa-400"/>
              </a:rPr>
              <a:t> </a:t>
            </a:r>
            <a:r>
              <a:rPr lang="he-IL" b="0" i="0" dirty="0">
                <a:solidFill>
                  <a:srgbClr val="303030"/>
                </a:solidFill>
                <a:effectLst/>
                <a:latin typeface="almoni-dl-aaa-400"/>
              </a:rPr>
              <a:t>או</a:t>
            </a:r>
            <a:r>
              <a:rPr lang="he-IL" b="0" i="0" u="sng" strike="noStrike" dirty="0">
                <a:effectLst/>
                <a:latin typeface="almoni-dl-aaa-400"/>
                <a:hlinkClick r:id="rId4"/>
              </a:rPr>
              <a:t> </a:t>
            </a:r>
            <a:r>
              <a:rPr lang="en-US" b="0" i="0" u="sng" strike="noStrike" dirty="0" err="1">
                <a:effectLst/>
                <a:latin typeface="almoni-dl-aaa-400"/>
                <a:hlinkClick r:id="rId4"/>
              </a:rPr>
              <a:t>Morfix</a:t>
            </a:r>
            <a:endParaRPr lang="he-IL" b="0" i="0" u="sng" strike="noStrike" dirty="0">
              <a:effectLst/>
              <a:latin typeface="almoni-dl-aaa-400"/>
            </a:endParaRPr>
          </a:p>
          <a:p>
            <a:pPr lvl="1"/>
            <a:r>
              <a:rPr lang="he-IL" b="0" i="0" dirty="0">
                <a:solidFill>
                  <a:srgbClr val="303030"/>
                </a:solidFill>
                <a:effectLst/>
                <a:latin typeface="almoni-dl-aaa-400"/>
              </a:rPr>
              <a:t>מילון מילים נרדפות </a:t>
            </a:r>
            <a:r>
              <a:rPr lang="en-US" b="0" i="0" u="sng" strike="noStrike" dirty="0">
                <a:effectLst/>
                <a:latin typeface="almoni-dl-aaa-400"/>
                <a:hlinkClick r:id="rId5"/>
              </a:rPr>
              <a:t>Thesaurus</a:t>
            </a:r>
            <a:r>
              <a:rPr lang="en-US" b="0" i="0" dirty="0">
                <a:solidFill>
                  <a:srgbClr val="303030"/>
                </a:solidFill>
                <a:effectLst/>
                <a:latin typeface="almoni-dl-aaa-400"/>
              </a:rPr>
              <a:t> </a:t>
            </a:r>
            <a:endParaRPr lang="en-US" i="0" dirty="0">
              <a:solidFill>
                <a:srgbClr val="303030"/>
              </a:solidFill>
              <a:latin typeface="almoni-dl-aaa-400"/>
            </a:endParaRPr>
          </a:p>
          <a:p>
            <a:pPr lvl="1"/>
            <a:r>
              <a:rPr lang="he-IL" i="0" dirty="0"/>
              <a:t>חיפוש רגיל בגוגל / ויקיפדיה – מעבר בין שפות</a:t>
            </a:r>
          </a:p>
          <a:p>
            <a:endParaRPr lang="he-IL" i="0" dirty="0"/>
          </a:p>
          <a:p>
            <a:endParaRPr lang="he-IL" i="0" dirty="0"/>
          </a:p>
        </p:txBody>
      </p:sp>
      <p:pic>
        <p:nvPicPr>
          <p:cNvPr id="21506" name="Picture 2" descr="השיפורים בגוגל סקולר 2017-2018 : מבט כולל ופרטני | עמי סלנט">
            <a:extLst>
              <a:ext uri="{FF2B5EF4-FFF2-40B4-BE49-F238E27FC236}">
                <a16:creationId xmlns:a16="http://schemas.microsoft.com/office/drawing/2014/main" id="{2D53254A-5435-406A-9CAC-6FD53C8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9" y="1428750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82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02953A-FA11-4791-934C-63BC66C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  <a:r>
              <a:rPr lang="he-IL" dirty="0"/>
              <a:t> – חיפוש מאמר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763DDB-911A-4881-BB9B-B1F4C97B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חיפוש המושג – מילים ממוקדות ומתאימות</a:t>
            </a:r>
          </a:p>
          <a:p>
            <a:r>
              <a:rPr lang="he-IL" dirty="0"/>
              <a:t>אפשר להשתמש באופרטורים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מידע רב בכל תוצאה</a:t>
            </a:r>
          </a:p>
          <a:p>
            <a:r>
              <a:rPr lang="he-IL" dirty="0"/>
              <a:t>בחירת תוצאות רלוונטיות:</a:t>
            </a:r>
          </a:p>
          <a:p>
            <a:pPr lvl="1"/>
            <a:r>
              <a:rPr lang="he-IL" dirty="0"/>
              <a:t>כותרת</a:t>
            </a:r>
          </a:p>
          <a:p>
            <a:pPr lvl="1"/>
            <a:r>
              <a:rPr lang="he-IL" dirty="0"/>
              <a:t>כמות ציטוטים</a:t>
            </a:r>
          </a:p>
          <a:p>
            <a:pPr lvl="1"/>
            <a:r>
              <a:rPr lang="he-IL" dirty="0"/>
              <a:t>שנת פרסום</a:t>
            </a:r>
          </a:p>
          <a:p>
            <a:r>
              <a:rPr lang="he-IL" i="0" dirty="0"/>
              <a:t>איתור מסמכי </a:t>
            </a:r>
            <a:r>
              <a:rPr lang="en-US" i="0" dirty="0"/>
              <a:t>PDF</a:t>
            </a:r>
            <a:endParaRPr lang="he-IL" i="0" dirty="0"/>
          </a:p>
          <a:p>
            <a:endParaRPr lang="he-IL" i="0" dirty="0"/>
          </a:p>
        </p:txBody>
      </p:sp>
      <p:pic>
        <p:nvPicPr>
          <p:cNvPr id="21506" name="Picture 2" descr="השיפורים בגוגל סקולר 2017-2018 : מבט כולל ופרטני | עמי סלנט">
            <a:extLst>
              <a:ext uri="{FF2B5EF4-FFF2-40B4-BE49-F238E27FC236}">
                <a16:creationId xmlns:a16="http://schemas.microsoft.com/office/drawing/2014/main" id="{2D53254A-5435-406A-9CAC-6FD53C8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7" y="217263"/>
            <a:ext cx="1634939" cy="7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5167D43-E693-40F5-B994-6CDDD866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40" y="2286000"/>
            <a:ext cx="4472860" cy="1374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9BDA01C-60C1-4E61-878E-B3E6C6C7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40" y="4076700"/>
            <a:ext cx="6118917" cy="22381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9672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02953A-FA11-4791-934C-63BC66C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  <a:r>
              <a:rPr lang="he-IL" dirty="0"/>
              <a:t> – העתקת פרטים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763DDB-911A-4881-BB9B-B1F4C97B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i="0" dirty="0"/>
              <a:t>איסוף רשימת מקורות לעבודה</a:t>
            </a:r>
          </a:p>
          <a:p>
            <a:r>
              <a:rPr lang="he-IL" dirty="0"/>
              <a:t>לחצן גרשיים</a:t>
            </a:r>
          </a:p>
          <a:p>
            <a:r>
              <a:rPr lang="he-IL" i="0" dirty="0"/>
              <a:t>בחירת סוג ציטוט </a:t>
            </a:r>
            <a:r>
              <a:rPr lang="en-US" i="0" dirty="0"/>
              <a:t>APA</a:t>
            </a:r>
            <a:r>
              <a:rPr lang="he-IL" i="0" dirty="0"/>
              <a:t> – העתקה והדבקה</a:t>
            </a:r>
          </a:p>
        </p:txBody>
      </p:sp>
      <p:pic>
        <p:nvPicPr>
          <p:cNvPr id="21506" name="Picture 2" descr="השיפורים בגוגל סקולר 2017-2018 : מבט כולל ופרטני | עמי סלנט">
            <a:extLst>
              <a:ext uri="{FF2B5EF4-FFF2-40B4-BE49-F238E27FC236}">
                <a16:creationId xmlns:a16="http://schemas.microsoft.com/office/drawing/2014/main" id="{2D53254A-5435-406A-9CAC-6FD53C8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7" y="217263"/>
            <a:ext cx="1634939" cy="7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72BB96C-291F-4365-AE9D-D53B68C1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9" y="3668679"/>
            <a:ext cx="7719729" cy="29720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40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02953A-FA11-4791-934C-63BC66C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  <a:r>
              <a:rPr lang="he-IL" dirty="0"/>
              <a:t> - סרטונים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763DDB-911A-4881-BB9B-B1F4C97B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איך לחפש מאמרים 1 – </a:t>
            </a:r>
            <a:r>
              <a:rPr lang="he-IL" dirty="0">
                <a:hlinkClick r:id="rId2"/>
              </a:rPr>
              <a:t>קישור</a:t>
            </a:r>
            <a:endParaRPr lang="he-IL" dirty="0"/>
          </a:p>
          <a:p>
            <a:r>
              <a:rPr lang="he-IL" dirty="0"/>
              <a:t>איך לחפש מאמרים 2 – </a:t>
            </a:r>
            <a:r>
              <a:rPr lang="he-IL" dirty="0">
                <a:hlinkClick r:id="rId3"/>
              </a:rPr>
              <a:t>קישור</a:t>
            </a:r>
            <a:endParaRPr lang="he-IL" dirty="0"/>
          </a:p>
          <a:p>
            <a:r>
              <a:rPr lang="he-IL" dirty="0"/>
              <a:t>איך לבנות ביבליוגרפיה - </a:t>
            </a:r>
            <a:r>
              <a:rPr lang="he-IL" dirty="0">
                <a:hlinkClick r:id="rId4"/>
              </a:rPr>
              <a:t>קישור</a:t>
            </a:r>
            <a:endParaRPr lang="he-IL" dirty="0"/>
          </a:p>
          <a:p>
            <a:endParaRPr lang="he-IL" dirty="0"/>
          </a:p>
        </p:txBody>
      </p:sp>
      <p:pic>
        <p:nvPicPr>
          <p:cNvPr id="21506" name="Picture 2" descr="השיפורים בגוגל סקולר 2017-2018 : מבט כולל ופרטני | עמי סלנט">
            <a:extLst>
              <a:ext uri="{FF2B5EF4-FFF2-40B4-BE49-F238E27FC236}">
                <a16:creationId xmlns:a16="http://schemas.microsoft.com/office/drawing/2014/main" id="{2D53254A-5435-406A-9CAC-6FD53C8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" y="190500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66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7F4BEE-B6BB-4A3A-B48E-A0B48CD3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TRENDS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C4787E-B6E2-4BA1-9F5F-EC7533EB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זיהוי מגמות חיפוש ברשת</a:t>
            </a:r>
          </a:p>
          <a:p>
            <a:r>
              <a:rPr lang="he-IL" dirty="0"/>
              <a:t>אפשרות להשוואה בין מילות מפתח</a:t>
            </a:r>
          </a:p>
          <a:p>
            <a:r>
              <a:rPr lang="he-IL" dirty="0"/>
              <a:t>בחירה לפי זמן / מיקום / קטגוריה / אתר חיפוש</a:t>
            </a:r>
          </a:p>
          <a:p>
            <a:endParaRPr lang="he-IL" dirty="0"/>
          </a:p>
          <a:p>
            <a:r>
              <a:rPr lang="he-IL" dirty="0">
                <a:hlinkClick r:id="rId2"/>
              </a:rPr>
              <a:t>קישור</a:t>
            </a:r>
            <a:r>
              <a:rPr lang="he-IL" dirty="0"/>
              <a:t> לאתר</a:t>
            </a:r>
          </a:p>
          <a:p>
            <a:r>
              <a:rPr lang="he-IL" dirty="0">
                <a:hlinkClick r:id="rId3"/>
              </a:rPr>
              <a:t>קישור</a:t>
            </a:r>
            <a:r>
              <a:rPr lang="he-IL" dirty="0"/>
              <a:t> לסרטון הסבר</a:t>
            </a:r>
          </a:p>
        </p:txBody>
      </p:sp>
      <p:pic>
        <p:nvPicPr>
          <p:cNvPr id="22530" name="Picture 2" descr="בסיכום השנה דרך גוגל טרנדס (מה חיפשו... - רשות הצעירים חיפה | Facebook">
            <a:extLst>
              <a:ext uri="{FF2B5EF4-FFF2-40B4-BE49-F238E27FC236}">
                <a16:creationId xmlns:a16="http://schemas.microsoft.com/office/drawing/2014/main" id="{7FF7408D-4200-4069-9F88-123FBF04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7" y="26221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4A28395-E280-4B77-AD89-7F1D3B86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37" y="3714745"/>
            <a:ext cx="6238034" cy="28810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4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אחסון קבצים ב"ענן"</a:t>
            </a:r>
          </a:p>
          <a:p>
            <a:r>
              <a:rPr lang="he-IL" dirty="0"/>
              <a:t>זמין לכניסה אישית מכל מקום</a:t>
            </a:r>
          </a:p>
          <a:p>
            <a:r>
              <a:rPr lang="he-IL" dirty="0"/>
              <a:t>שמירת מידע בצורה מאובטחת</a:t>
            </a:r>
          </a:p>
          <a:p>
            <a:r>
              <a:rPr lang="he-IL" dirty="0"/>
              <a:t>יכולת שיתוף פשוטה</a:t>
            </a:r>
          </a:p>
          <a:p>
            <a:r>
              <a:rPr lang="he-IL" dirty="0"/>
              <a:t>עד </a:t>
            </a:r>
            <a:r>
              <a:rPr lang="en-US" dirty="0"/>
              <a:t>GB</a:t>
            </a:r>
            <a:r>
              <a:rPr lang="he-IL" dirty="0"/>
              <a:t>15 בחינם</a:t>
            </a:r>
          </a:p>
          <a:p>
            <a:endParaRPr lang="he-IL" dirty="0"/>
          </a:p>
          <a:p>
            <a:r>
              <a:rPr lang="he-IL" dirty="0"/>
              <a:t>קישור לכונן - </a:t>
            </a:r>
            <a:r>
              <a:rPr lang="he-IL" dirty="0">
                <a:hlinkClick r:id="rId2"/>
              </a:rPr>
              <a:t>דוגמא</a:t>
            </a:r>
            <a:endParaRPr lang="he-IL" dirty="0"/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5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-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לחצן "חדש" – העלאת קובץ / יצירת תיקייה / יצירת מסמך</a:t>
            </a:r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צילום מסך: הדגשת אייקון + בתחתית המסך">
            <a:extLst>
              <a:ext uri="{FF2B5EF4-FFF2-40B4-BE49-F238E27FC236}">
                <a16:creationId xmlns:a16="http://schemas.microsoft.com/office/drawing/2014/main" id="{C55F2AA3-BB3B-4AEF-8A59-2C313840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89" y="3048000"/>
            <a:ext cx="4743450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1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-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שורת "חיפוש" – חיפוש לפי שם או סוג הקובץ</a:t>
            </a:r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צילום מסך: שורת החיפוש של גולג דרייב">
            <a:extLst>
              <a:ext uri="{FF2B5EF4-FFF2-40B4-BE49-F238E27FC236}">
                <a16:creationId xmlns:a16="http://schemas.microsoft.com/office/drawing/2014/main" id="{D491D652-395E-4A65-B2A1-4FB449AB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89" y="3102340"/>
            <a:ext cx="7143750" cy="3457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5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-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לחצן "האחסון שלי" – קבצים, תיקיות ומסמכים שיצרתם או שמרתם</a:t>
            </a:r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צילום מסך: אפשרות אחסון שלי בצד המסך">
            <a:extLst>
              <a:ext uri="{FF2B5EF4-FFF2-40B4-BE49-F238E27FC236}">
                <a16:creationId xmlns:a16="http://schemas.microsoft.com/office/drawing/2014/main" id="{F3895036-D0C4-4582-A7BF-76B0F217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89" y="2959474"/>
            <a:ext cx="7143750" cy="3467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3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-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לחצן "קבצים ששותפו איתי" – קבצים שאחרים שיתפו איתכם</a:t>
            </a:r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צילום מסך: אפשרות קבצים ששותפו איתי בצד המסך">
            <a:extLst>
              <a:ext uri="{FF2B5EF4-FFF2-40B4-BE49-F238E27FC236}">
                <a16:creationId xmlns:a16="http://schemas.microsoft.com/office/drawing/2014/main" id="{7ECE9B67-1704-41B2-BC49-164B1E2F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89" y="3429000"/>
            <a:ext cx="7143750" cy="2914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6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- ממשק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תצוגת "אחסון" – שטח בשימוש מתוך </a:t>
            </a:r>
            <a:r>
              <a:rPr lang="en-US" dirty="0"/>
              <a:t>GB</a:t>
            </a:r>
            <a:r>
              <a:rPr lang="he-IL" dirty="0"/>
              <a:t>15</a:t>
            </a:r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צילום מסך: הדגשת כמות הנפח אחסון שמופיע בתחתית המסך">
            <a:extLst>
              <a:ext uri="{FF2B5EF4-FFF2-40B4-BE49-F238E27FC236}">
                <a16:creationId xmlns:a16="http://schemas.microsoft.com/office/drawing/2014/main" id="{3AFD3001-D9BF-4B03-8B42-6D920A81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89" y="2396938"/>
            <a:ext cx="2101200" cy="40038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4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A3421-F03D-4EB2-8265-6DF026C9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  <a:r>
              <a:rPr lang="he-IL" dirty="0"/>
              <a:t> – שיתוף קבצים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D3FB11-4DD1-4805-8D52-8C353B03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כפתור ימני של העכבר – "שיתוף" &gt; כתובת אימייל וסוג הרשאה</a:t>
            </a:r>
          </a:p>
          <a:p>
            <a:endParaRPr lang="he-IL" dirty="0"/>
          </a:p>
        </p:txBody>
      </p:sp>
      <p:pic>
        <p:nvPicPr>
          <p:cNvPr id="2050" name="Picture 2" descr="Google Drive - תוכנות להורדה">
            <a:extLst>
              <a:ext uri="{FF2B5EF4-FFF2-40B4-BE49-F238E27FC236}">
                <a16:creationId xmlns:a16="http://schemas.microsoft.com/office/drawing/2014/main" id="{2F347C54-E8BF-472B-A5FC-413841A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85"/>
            <a:ext cx="1541089" cy="13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צילום מסך: לחצן שיתוף עם אחרים">
            <a:extLst>
              <a:ext uri="{FF2B5EF4-FFF2-40B4-BE49-F238E27FC236}">
                <a16:creationId xmlns:a16="http://schemas.microsoft.com/office/drawing/2014/main" id="{56AFD0C9-033D-450A-8458-9CC89721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59725"/>
            <a:ext cx="4671452" cy="39053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צילום מסך: תחת עריכה, אפשרויות הרשאה לקובץ">
            <a:extLst>
              <a:ext uri="{FF2B5EF4-FFF2-40B4-BE49-F238E27FC236}">
                <a16:creationId xmlns:a16="http://schemas.microsoft.com/office/drawing/2014/main" id="{0FAC56B5-FB73-48A3-A82D-D4DB9594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" y="2859725"/>
            <a:ext cx="5756182" cy="39053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50500"/>
      </p:ext>
    </p:extLst>
  </p:cSld>
  <p:clrMapOvr>
    <a:masterClrMapping/>
  </p:clrMapOvr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tf00001241_wac</Template>
  <TotalTime>1887</TotalTime>
  <Words>580</Words>
  <Application>Microsoft Office PowerPoint</Application>
  <PresentationFormat>מסך רחב</PresentationFormat>
  <Paragraphs>136</Paragraphs>
  <Slides>29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4" baseType="lpstr">
      <vt:lpstr>almoni-dl-aaa-400</vt:lpstr>
      <vt:lpstr>Arial</vt:lpstr>
      <vt:lpstr>Franklin Gothic Book</vt:lpstr>
      <vt:lpstr>Tahoma</vt:lpstr>
      <vt:lpstr>חיתוך</vt:lpstr>
      <vt:lpstr>עבודה עם כלי גוגל</vt:lpstr>
      <vt:lpstr>הכלים של GOOGLE</vt:lpstr>
      <vt:lpstr>Google DRIVE</vt:lpstr>
      <vt:lpstr>Google DRIVE - ממשק</vt:lpstr>
      <vt:lpstr>Google DRIVE - ממשק</vt:lpstr>
      <vt:lpstr>Google DRIVE - ממשק</vt:lpstr>
      <vt:lpstr>Google DRIVE - ממשק</vt:lpstr>
      <vt:lpstr>Google DRIVE - ממשק</vt:lpstr>
      <vt:lpstr>Google DRIVE – שיתוף קבצים</vt:lpstr>
      <vt:lpstr>Google DRIVE – שיתוף קבצים</vt:lpstr>
      <vt:lpstr>Google DRIVE - סרטונים</vt:lpstr>
      <vt:lpstr>Google DOCS</vt:lpstr>
      <vt:lpstr>Google DOCS – יתרונות / חסרונות</vt:lpstr>
      <vt:lpstr>Google DOCS – יצירת מסמך</vt:lpstr>
      <vt:lpstr>Google DOCS – ממשק</vt:lpstr>
      <vt:lpstr>Google DOCS – ממשק</vt:lpstr>
      <vt:lpstr>Google DOCS – ממשק</vt:lpstr>
      <vt:lpstr>Google DOCS – ממשק</vt:lpstr>
      <vt:lpstr>Google DOCS – ממשק</vt:lpstr>
      <vt:lpstr>Google DOCS – ממשק</vt:lpstr>
      <vt:lpstr>Google DOCS – שיתוף מסמך</vt:lpstr>
      <vt:lpstr>Google DOCS - סרטונים</vt:lpstr>
      <vt:lpstr>כלי גוגל נוספים</vt:lpstr>
      <vt:lpstr>Google SCHOLAR</vt:lpstr>
      <vt:lpstr>Google SCHOLAR – חיפוש מאמר</vt:lpstr>
      <vt:lpstr>Google SCHOLAR – חיפוש מאמר</vt:lpstr>
      <vt:lpstr>Google SCHOLAR – העתקת פרטים</vt:lpstr>
      <vt:lpstr>Google SCHOLAR - סרטונים</vt:lpstr>
      <vt:lpstr>Google TRENDS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סינון ומיון פונקציות מתמטיות וסטטיסטיות</dc:title>
  <dc:creator>איתן בירן</dc:creator>
  <cp:lastModifiedBy>נטע לוין</cp:lastModifiedBy>
  <cp:revision>91</cp:revision>
  <dcterms:created xsi:type="dcterms:W3CDTF">2021-12-09T20:02:05Z</dcterms:created>
  <dcterms:modified xsi:type="dcterms:W3CDTF">2022-02-05T15:45:52Z</dcterms:modified>
</cp:coreProperties>
</file>