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Assistant SemiBold"/>
      <p:regular r:id="rId22"/>
      <p:bold r:id="rId23"/>
    </p:embeddedFont>
    <p:embeddedFont>
      <p:font typeface="Assistant"/>
      <p:regular r:id="rId24"/>
      <p:bold r:id="rId25"/>
    </p:embeddedFont>
    <p:embeddedFont>
      <p:font typeface="Assistant ExtraBold"/>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7" roundtripDataSignature="AMtx7miHg/v+RGn8NDE43DgTYnFUNZIt7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25AD899-B20B-45A3-8E34-6BC44882013B}">
  <a:tblStyle styleId="{F25AD899-B20B-45A3-8E34-6BC44882013B}"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AssistantSemiBold-regular.fntdata"/><Relationship Id="rId21" Type="http://schemas.openxmlformats.org/officeDocument/2006/relationships/slide" Target="slides/slide16.xml"/><Relationship Id="rId24" Type="http://schemas.openxmlformats.org/officeDocument/2006/relationships/font" Target="fonts/Assistant-regular.fntdata"/><Relationship Id="rId23" Type="http://schemas.openxmlformats.org/officeDocument/2006/relationships/font" Target="fonts/AssistantSemiBold-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AssistantExtraBold-bold.fntdata"/><Relationship Id="rId25" Type="http://schemas.openxmlformats.org/officeDocument/2006/relationships/font" Target="fonts/Assistant-bold.fntdata"/><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lvl1pPr indent="-228600" lvl="0" marL="457200" marR="0" rtl="1" algn="r">
              <a:spcBef>
                <a:spcPts val="0"/>
              </a:spcBef>
              <a:spcAft>
                <a:spcPts val="0"/>
              </a:spcAft>
              <a:buSzPts val="1400"/>
              <a:buNone/>
              <a:defRPr b="0" i="0" sz="900" u="none" cap="none" strike="noStrike">
                <a:latin typeface="Calibri"/>
                <a:ea typeface="Calibri"/>
                <a:cs typeface="Calibri"/>
                <a:sym typeface="Calibri"/>
              </a:defRPr>
            </a:lvl1pPr>
            <a:lvl2pPr indent="-228600" lvl="1" marL="914400" marR="0" rtl="1" algn="r">
              <a:spcBef>
                <a:spcPts val="0"/>
              </a:spcBef>
              <a:spcAft>
                <a:spcPts val="0"/>
              </a:spcAft>
              <a:buSzPts val="1400"/>
              <a:buNone/>
              <a:defRPr b="0" i="0" sz="900" u="none" cap="none" strike="noStrike">
                <a:latin typeface="Calibri"/>
                <a:ea typeface="Calibri"/>
                <a:cs typeface="Calibri"/>
                <a:sym typeface="Calibri"/>
              </a:defRPr>
            </a:lvl2pPr>
            <a:lvl3pPr indent="-228600" lvl="2" marL="1371600" marR="0" rtl="1" algn="r">
              <a:spcBef>
                <a:spcPts val="0"/>
              </a:spcBef>
              <a:spcAft>
                <a:spcPts val="0"/>
              </a:spcAft>
              <a:buSzPts val="1400"/>
              <a:buNone/>
              <a:defRPr b="0" i="0" sz="900" u="none" cap="none" strike="noStrike">
                <a:latin typeface="Calibri"/>
                <a:ea typeface="Calibri"/>
                <a:cs typeface="Calibri"/>
                <a:sym typeface="Calibri"/>
              </a:defRPr>
            </a:lvl3pPr>
            <a:lvl4pPr indent="-228600" lvl="3" marL="1828800" marR="0" rtl="1" algn="r">
              <a:spcBef>
                <a:spcPts val="0"/>
              </a:spcBef>
              <a:spcAft>
                <a:spcPts val="0"/>
              </a:spcAft>
              <a:buSzPts val="1400"/>
              <a:buNone/>
              <a:defRPr b="0" i="0" sz="900" u="none" cap="none" strike="noStrike">
                <a:latin typeface="Calibri"/>
                <a:ea typeface="Calibri"/>
                <a:cs typeface="Calibri"/>
                <a:sym typeface="Calibri"/>
              </a:defRPr>
            </a:lvl4pPr>
            <a:lvl5pPr indent="-228600" lvl="4" marL="2286000" marR="0" rtl="1" algn="r">
              <a:spcBef>
                <a:spcPts val="0"/>
              </a:spcBef>
              <a:spcAft>
                <a:spcPts val="0"/>
              </a:spcAft>
              <a:buSzPts val="1400"/>
              <a:buNone/>
              <a:defRPr b="0" i="0" sz="900" u="none" cap="none" strike="noStrike">
                <a:latin typeface="Calibri"/>
                <a:ea typeface="Calibri"/>
                <a:cs typeface="Calibri"/>
                <a:sym typeface="Calibri"/>
              </a:defRPr>
            </a:lvl5pPr>
            <a:lvl6pPr indent="-228600" lvl="5" marL="2743200" marR="0" rtl="1" algn="r">
              <a:spcBef>
                <a:spcPts val="0"/>
              </a:spcBef>
              <a:spcAft>
                <a:spcPts val="0"/>
              </a:spcAft>
              <a:buSzPts val="1400"/>
              <a:buNone/>
              <a:defRPr b="0" i="0" sz="900" u="none" cap="none" strike="noStrike">
                <a:latin typeface="Calibri"/>
                <a:ea typeface="Calibri"/>
                <a:cs typeface="Calibri"/>
                <a:sym typeface="Calibri"/>
              </a:defRPr>
            </a:lvl6pPr>
            <a:lvl7pPr indent="-228600" lvl="6" marL="3200400" marR="0" rtl="1" algn="r">
              <a:spcBef>
                <a:spcPts val="0"/>
              </a:spcBef>
              <a:spcAft>
                <a:spcPts val="0"/>
              </a:spcAft>
              <a:buSzPts val="1400"/>
              <a:buNone/>
              <a:defRPr b="0" i="0" sz="900" u="none" cap="none" strike="noStrike">
                <a:latin typeface="Calibri"/>
                <a:ea typeface="Calibri"/>
                <a:cs typeface="Calibri"/>
                <a:sym typeface="Calibri"/>
              </a:defRPr>
            </a:lvl7pPr>
            <a:lvl8pPr indent="-228600" lvl="7" marL="3657600" marR="0" rtl="1" algn="r">
              <a:spcBef>
                <a:spcPts val="0"/>
              </a:spcBef>
              <a:spcAft>
                <a:spcPts val="0"/>
              </a:spcAft>
              <a:buSzPts val="1400"/>
              <a:buNone/>
              <a:defRPr b="0" i="0" sz="900" u="none" cap="none" strike="noStrike">
                <a:latin typeface="Calibri"/>
                <a:ea typeface="Calibri"/>
                <a:cs typeface="Calibri"/>
                <a:sym typeface="Calibri"/>
              </a:defRPr>
            </a:lvl8pPr>
            <a:lvl9pPr indent="-228600" lvl="8" marL="4114800" marR="0" rtl="1" algn="r">
              <a:spcBef>
                <a:spcPts val="0"/>
              </a:spcBef>
              <a:spcAft>
                <a:spcPts val="0"/>
              </a:spcAft>
              <a:buSzPts val="1400"/>
              <a:buNone/>
              <a:defRPr b="0" i="0" sz="900" u="none" cap="none" strike="noStrike">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 name="Shape 23"/>
        <p:cNvGrpSpPr/>
        <p:nvPr/>
      </p:nvGrpSpPr>
      <p:grpSpPr>
        <a:xfrm>
          <a:off x="0" y="0"/>
          <a:ext cx="0" cy="0"/>
          <a:chOff x="0" y="0"/>
          <a:chExt cx="0" cy="0"/>
        </a:xfrm>
      </p:grpSpPr>
      <p:sp>
        <p:nvSpPr>
          <p:cNvPr id="24" name="Google Shape;2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 name="Google Shape;25;p1: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7" name="Google Shape;157;p10: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lang="iw-IL"/>
              <a:t>לחצן "הוסף כלי פריסה" נמצא בסרגל הכלים, בלשונית "ניתוח PivotTable". לשונית זו מופיעה רק כאשר מסומן אחד התאים בטבלת הציר.</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0" name="Google Shape;170;p11: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lang="iw-IL"/>
              <a:t>ב-gif ניתן לראות את דרך היצירה של כלי הפריסה.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0" name="Google Shape;180;p12: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lang="iw-IL"/>
              <a:t>כלי הפריסה מאפשר לנו גם לסנן את הנתונים לפי מאפיינים שאינם מוצגים בטבלה!</a:t>
            </a:r>
            <a:endParaRPr/>
          </a:p>
          <a:p>
            <a:pPr indent="0" lvl="0" marL="0" rtl="1" algn="r">
              <a:spcBef>
                <a:spcPts val="0"/>
              </a:spcBef>
              <a:spcAft>
                <a:spcPts val="0"/>
              </a:spcAft>
              <a:buNone/>
            </a:pPr>
            <a:r>
              <a:rPr lang="iw-IL"/>
              <a:t>דוגמה לכך מובאת ב-gif שבשקופית – השתמשנו בכלי הפריסה כדי לסנן את הנתונים בטבלה רק למכירות של חודשים ספציפיים.</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8" name="Google Shape;188;p13: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lang="iw-IL"/>
              <a:t>טבלת ציר אינה רגישה לעדכונים. כאשר הנתונים בטבלת המקור מתעדכנים, טבלת הציר עדיין תציג את הנתונים הישנים.</a:t>
            </a:r>
            <a:endParaRPr/>
          </a:p>
          <a:p>
            <a:pPr indent="0" lvl="0" marL="0" rtl="1" algn="r">
              <a:spcBef>
                <a:spcPts val="0"/>
              </a:spcBef>
              <a:spcAft>
                <a:spcPts val="0"/>
              </a:spcAft>
              <a:buNone/>
            </a:pPr>
            <a:r>
              <a:rPr lang="iw-IL"/>
              <a:t>כדי שטבלת הציר תקבל את הנתונים העדכניים, יש ללחוץ על הלחצן "רענן".</a:t>
            </a:r>
            <a:endParaRPr/>
          </a:p>
          <a:p>
            <a:pPr indent="0" lvl="0" marL="0" rtl="1" algn="r">
              <a:spcBef>
                <a:spcPts val="0"/>
              </a:spcBef>
              <a:spcAft>
                <a:spcPts val="0"/>
              </a:spcAft>
              <a:buNone/>
            </a:pPr>
            <a:r>
              <a:rPr lang="iw-IL"/>
              <a:t>כדי להוסיף לטבלת הציר נתונים שהתווספו לטבלת המקור, יש לשנות את טווח נתוני המקור באמצעות לחיצה על "שינוי מקור נתונים".</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1" name="Google Shape;201;p14: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lang="iw-IL"/>
              <a:t>למורים – להסביר למה הדוח שקיבלנו הוא דווקא של מכירות קומקום בסניף 1 (התשובה – כי התא המסומן הוא תא החיתוך בין הקומקום (בשורות) לסניף 1 (בעמודות)).</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5" name="Google Shape;215;p15: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lang="iw-IL"/>
              <a:t>גרפים דינאמיים – הכוונה ב"דינאמיים" היא שהגרפים ישתנו יחד עם הטבלה. אם נבחר לסנן את הטבלה באמצעות כלי פריסה, הגרף יציג גם הוא רק את הנתונים שנבחרו בסינון.</a:t>
            </a:r>
            <a:endParaRPr/>
          </a:p>
          <a:p>
            <a:pPr indent="0" lvl="0" marL="0" rtl="1" algn="r">
              <a:spcBef>
                <a:spcPts val="0"/>
              </a:spcBef>
              <a:spcAft>
                <a:spcPts val="0"/>
              </a:spcAft>
              <a:buNone/>
            </a:pPr>
            <a:r>
              <a:t/>
            </a:r>
            <a:endParaRPr/>
          </a:p>
          <a:p>
            <a:pPr indent="0" lvl="0" marL="0" rtl="1" algn="r">
              <a:spcBef>
                <a:spcPts val="0"/>
              </a:spcBef>
              <a:spcAft>
                <a:spcPts val="0"/>
              </a:spcAft>
              <a:buNone/>
            </a:pPr>
            <a:r>
              <a:rPr lang="iw-IL"/>
              <a:t>בשיעור זה ישנה רק הצגה של גרפים, אך לא ניגע בהם בתרגול. בהמשך יתקיימו שיעורים בנושאי גרפים והכנת דשבורד.</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2" name="Google Shape;232;p16: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lang="iw-IL"/>
              <a:t>נעבור לתרגיל טבלת ציר באקסל! בהצלחה!</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 name="Shape 34"/>
        <p:cNvGrpSpPr/>
        <p:nvPr/>
      </p:nvGrpSpPr>
      <p:grpSpPr>
        <a:xfrm>
          <a:off x="0" y="0"/>
          <a:ext cx="0" cy="0"/>
          <a:chOff x="0" y="0"/>
          <a:chExt cx="0" cy="0"/>
        </a:xfrm>
      </p:grpSpPr>
      <p:sp>
        <p:nvSpPr>
          <p:cNvPr id="35" name="Google Shape;35;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6" name="Google Shape;36;p2: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 name="Google Shape;48;p3: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lang="iw-IL"/>
              <a:t>תזכורת משיעור קודם למטרות השימוש בטבלת ציר.</a:t>
            </a:r>
            <a:endParaRPr/>
          </a:p>
          <a:p>
            <a:pPr indent="0" lvl="0" marL="0" rtl="1" algn="r">
              <a:spcBef>
                <a:spcPts val="0"/>
              </a:spcBef>
              <a:spcAft>
                <a:spcPts val="0"/>
              </a:spcAft>
              <a:buNone/>
            </a:pPr>
            <a:r>
              <a:rPr lang="iw-IL"/>
              <a:t>ניתן לדלג על שקופית זו.</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4" name="Google Shape;64;p4: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lang="iw-IL"/>
              <a:t>תזכורת משיעור קודם לתהליך יצירת טבלת ציר.</a:t>
            </a:r>
            <a:endParaRPr/>
          </a:p>
          <a:p>
            <a:pPr indent="0" lvl="0" marL="0" rtl="1" algn="r">
              <a:spcBef>
                <a:spcPts val="0"/>
              </a:spcBef>
              <a:spcAft>
                <a:spcPts val="0"/>
              </a:spcAft>
              <a:buNone/>
            </a:pPr>
            <a:r>
              <a:rPr lang="iw-IL"/>
              <a:t>ניתן לדלג על שקופית זו.</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2" name="Google Shape;82;p5: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6" name="Google Shape;106;p6: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lang="iw-IL">
                <a:latin typeface="Calibri"/>
                <a:ea typeface="Calibri"/>
                <a:cs typeface="Calibri"/>
                <a:sym typeface="Calibri"/>
              </a:rPr>
              <a:t>בשקופית מוצגות שלוש דרכי ההצגה העיקריות לטבלאות ציר. לכל אחת מהן יש יתרונות וחסרונות.</a:t>
            </a:r>
            <a:endParaRPr/>
          </a:p>
          <a:p>
            <a:pPr indent="0" lvl="0" marL="0" rtl="1" algn="r">
              <a:spcBef>
                <a:spcPts val="0"/>
              </a:spcBef>
              <a:spcAft>
                <a:spcPts val="0"/>
              </a:spcAft>
              <a:buNone/>
            </a:pPr>
            <a:r>
              <a:rPr lang="iw-IL">
                <a:latin typeface="Calibri"/>
                <a:ea typeface="Calibri"/>
                <a:cs typeface="Calibri"/>
                <a:sym typeface="Calibri"/>
              </a:rPr>
              <a:t>ערכו השוואה בכיתה וחשבו – מהם ההבדלים בין שלוש דרכי ההצגה? מהם היתרונות והחסרונות של כל אחת מהן? באילו מצבים תשתמשו בכל אחת מהן?</a:t>
            </a:r>
            <a:endParaRPr/>
          </a:p>
          <a:p>
            <a:pPr indent="0" lvl="0" marL="0" rtl="1" algn="r">
              <a:spcBef>
                <a:spcPts val="0"/>
              </a:spcBef>
              <a:spcAft>
                <a:spcPts val="0"/>
              </a:spcAft>
              <a:buNone/>
            </a:pPr>
            <a:r>
              <a:rPr lang="iw-IL">
                <a:latin typeface="Calibri"/>
                <a:ea typeface="Calibri"/>
                <a:cs typeface="Calibri"/>
                <a:sym typeface="Calibri"/>
              </a:rPr>
              <a:t>לאחר דיון, עברו לשקופית הבאה וגלו את התשובות!</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9" name="Google Shape;119;p7: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b="1" lang="iw-IL"/>
              <a:t>דרך 1 </a:t>
            </a:r>
            <a:r>
              <a:rPr b="0" lang="iw-IL"/>
              <a:t>– היררכיה דחוסה. זו הדרך ה"קלאסית" להצגת טבלת ציר. בשיטה זו, כל המאפיינים מוצגים בשורות, ואפשר לכווץ ולהרחיב את התוויות כרצוננו. בשיטה ההיררכית, בכל שורה מוצג נתון אחד בלבד (נכון גם לשיטה 2 – היררכיה טבלאית). בחלק מהמקרים, זה עשוי להקל את הקריאה של הנתונים בטבלה. נשתמש בהיררכיה דחוסה כאשר אנחנו מבקשים להציג נתונים הקשורים זה לזה. לדוגמה, תאריכים יוצגו באופן ברור בהיררכיה דחוסה ב-3 רמות – שנים, רבעונים וחודשים. דוגמה נוספת – אם יש לנו נתונים גיאוגרפיים נוכל להציג אותם במספר רמות – מדינות, ערים, שכונות, רחובות.</a:t>
            </a:r>
            <a:endParaRPr/>
          </a:p>
          <a:p>
            <a:pPr indent="0" lvl="0" marL="0" rtl="1" algn="r">
              <a:spcBef>
                <a:spcPts val="0"/>
              </a:spcBef>
              <a:spcAft>
                <a:spcPts val="0"/>
              </a:spcAft>
              <a:buNone/>
            </a:pPr>
            <a:r>
              <a:rPr b="1" lang="iw-IL"/>
              <a:t>דרך 2 </a:t>
            </a:r>
            <a:r>
              <a:rPr b="0" lang="iw-IL"/>
              <a:t>– היררכיה טבלאית. דומה מאוד לשיטת ההיררכיה הדחוסה, אך מציגה כל רמה בעמודה נפרדת. הפרדה זו מעניקה לנו שליטה טובה יותר בטבלת הציר, וקל יותר להציג בדרך זו מאפיינים שאינם קשורים זה לזה, כדוגמת המאפיינים המופיעים בשקופית – סוג הלקוח ורבעונים.</a:t>
            </a:r>
            <a:endParaRPr/>
          </a:p>
          <a:p>
            <a:pPr indent="0" lvl="0" marL="0" rtl="1" algn="r">
              <a:spcBef>
                <a:spcPts val="0"/>
              </a:spcBef>
              <a:spcAft>
                <a:spcPts val="0"/>
              </a:spcAft>
              <a:buNone/>
            </a:pPr>
            <a:r>
              <a:rPr b="1" i="0" lang="iw-IL"/>
              <a:t>דרך 3 </a:t>
            </a:r>
            <a:r>
              <a:rPr b="0" lang="iw-IL"/>
              <a:t>– מטריצה*. בשיטה זו אפשר להציג מאפיינים גם בעמודות. במצבים מסוימים, שיטה זו מאפשרת לנו לראות דברים שאולי היו מתפספסים בשיטה ההיררכית. לדוגמה, בטבלה המטריציונית שבשקופית קל לראות שלקוחות עסקיים כלל לא קנו בחנות ברבעון 4 בשנים 2018-2020. זה נתון חשוב, שקשה לשים לב אליו בטבלאות ההיררכיות.</a:t>
            </a:r>
            <a:endParaRPr/>
          </a:p>
          <a:p>
            <a:pPr indent="0" lvl="0" marL="0" rtl="1" algn="r">
              <a:spcBef>
                <a:spcPts val="0"/>
              </a:spcBef>
              <a:spcAft>
                <a:spcPts val="0"/>
              </a:spcAft>
              <a:buNone/>
            </a:pPr>
            <a:r>
              <a:rPr b="0" lang="iw-IL"/>
              <a:t>נשתמש בשיטת המטריצה כאשר נרצה לצפות בנתונים מסכמים של מאפייני השורות </a:t>
            </a:r>
            <a:r>
              <a:rPr b="1" lang="iw-IL"/>
              <a:t>וגם</a:t>
            </a:r>
            <a:r>
              <a:rPr b="0" lang="iw-IL"/>
              <a:t> של מאפייני העמודות (שימו לב כי הסכום הכולל של הרבעונים מתאפשר לצפייה רק בשיטה המטריציונית!).</a:t>
            </a:r>
            <a:endParaRPr/>
          </a:p>
          <a:p>
            <a:pPr indent="0" lvl="0" marL="0" rtl="1" algn="r">
              <a:spcBef>
                <a:spcPts val="0"/>
              </a:spcBef>
              <a:spcAft>
                <a:spcPts val="0"/>
              </a:spcAft>
              <a:buNone/>
            </a:pPr>
            <a:r>
              <a:t/>
            </a:r>
            <a:endParaRPr b="0"/>
          </a:p>
          <a:p>
            <a:pPr indent="0" lvl="0" marL="0" rtl="1" algn="r">
              <a:spcBef>
                <a:spcPts val="0"/>
              </a:spcBef>
              <a:spcAft>
                <a:spcPts val="0"/>
              </a:spcAft>
              <a:buNone/>
            </a:pPr>
            <a:r>
              <a:rPr b="0" lang="iw-IL"/>
              <a:t>*מטריצה = טבלה המורכבת משורות+עמודות (בשונה מהטבלאות ההיררכיות, הכוללות שורות בלבד).</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2" name="Google Shape;132;p8: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b="1" lang="iw-IL"/>
              <a:t>דרך 1 </a:t>
            </a:r>
            <a:r>
              <a:rPr b="0" lang="iw-IL"/>
              <a:t>– היררכיה דחוסה. זו הדרך ה"קלאסית" להצגת טבלת ציר. בשיטה זו, כל המאפיינים מוצגים בשורות, ואפשר לכווץ ולהרחיב את התוויות כרצוננו. בשיטה ההיררכית, בכל שורה מוצג נתון אחד בלבד (נכון גם לשיטה 2 – היררכיה טבלאית). בחלק מהמקרים, זה עשוי להקל את הקריאה של הנתונים בטבלה. נשתמש בהיררכיה דחוסה כאשר אנחנו מבקשים להציג נתונים הקשורים זה לזה. לדוגמה, תאריכים יוצגו באופן ברור בהיררכיה דחוסה ב-3 רמות – שנים, רבעונים וחודשים. דוגמה נוספת – אם יש לנו נתונים גיאוגרפיים נוכל להציג אותם במספר רמות – מדינות, ערים, שכונות, רחובות.</a:t>
            </a:r>
            <a:endParaRPr/>
          </a:p>
          <a:p>
            <a:pPr indent="0" lvl="0" marL="0" rtl="1" algn="r">
              <a:spcBef>
                <a:spcPts val="0"/>
              </a:spcBef>
              <a:spcAft>
                <a:spcPts val="0"/>
              </a:spcAft>
              <a:buNone/>
            </a:pPr>
            <a:r>
              <a:rPr b="1" lang="iw-IL"/>
              <a:t>דרך 2 </a:t>
            </a:r>
            <a:r>
              <a:rPr b="0" lang="iw-IL"/>
              <a:t>– היררכיה טבלאית. דומה מאוד לשיטת ההיררכיה הדחוסה, אך מציגה כל רמה בעמודה נפרדת. הפרדה זו מעניקה לנו שליטה טובה יותר בטבלת הציר, וקל יותר להציג בדרך זו מאפיינים שאינם קשורים זה לזה, כדוגמת המאפיינים המופיעים בשקופית – סוג הלקוח ורבעונים.</a:t>
            </a:r>
            <a:endParaRPr/>
          </a:p>
          <a:p>
            <a:pPr indent="0" lvl="0" marL="0" rtl="1" algn="r">
              <a:spcBef>
                <a:spcPts val="0"/>
              </a:spcBef>
              <a:spcAft>
                <a:spcPts val="0"/>
              </a:spcAft>
              <a:buNone/>
            </a:pPr>
            <a:r>
              <a:rPr b="1" i="0" lang="iw-IL"/>
              <a:t>דרך 3 </a:t>
            </a:r>
            <a:r>
              <a:rPr b="0" lang="iw-IL"/>
              <a:t>– מטריצה*. בשיטה זו אפשר להציג מאפיינים גם בעמודות. במצבים מסוימים, שיטה זו מאפשרת לנו לראות דברים שאולי היו מתפספסים בשיטה ההיררכית. לדוגמה, בטבלה המטריציונית שבשקופית קל לראות שלקוחות עסקיים כלל לא קנו בחנות ברבעון 4 בשנים 2018-2020. זה נתון חשוב, שקשה לשים לב אליו בטבלאות ההיררכיות.</a:t>
            </a:r>
            <a:endParaRPr/>
          </a:p>
          <a:p>
            <a:pPr indent="0" lvl="0" marL="0" rtl="1" algn="r">
              <a:spcBef>
                <a:spcPts val="0"/>
              </a:spcBef>
              <a:spcAft>
                <a:spcPts val="0"/>
              </a:spcAft>
              <a:buNone/>
            </a:pPr>
            <a:r>
              <a:rPr b="0" lang="iw-IL"/>
              <a:t>נשתמש בשיטת המטריצה כאשר נרצה לצפות בנתונים מסכמים של מאפייני השורות </a:t>
            </a:r>
            <a:r>
              <a:rPr b="1" lang="iw-IL"/>
              <a:t>וגם</a:t>
            </a:r>
            <a:r>
              <a:rPr b="0" lang="iw-IL"/>
              <a:t> של מאפייני העמודות (שימו לב כי הסכום הכולל של הרבעונים מתאפשר לצפייה רק בשיטה המטריציונית!).</a:t>
            </a:r>
            <a:endParaRPr/>
          </a:p>
          <a:p>
            <a:pPr indent="0" lvl="0" marL="0" rtl="1" algn="r">
              <a:spcBef>
                <a:spcPts val="0"/>
              </a:spcBef>
              <a:spcAft>
                <a:spcPts val="0"/>
              </a:spcAft>
              <a:buNone/>
            </a:pPr>
            <a:r>
              <a:t/>
            </a:r>
            <a:endParaRPr b="0"/>
          </a:p>
          <a:p>
            <a:pPr indent="0" lvl="0" marL="0" rtl="1" algn="r">
              <a:spcBef>
                <a:spcPts val="0"/>
              </a:spcBef>
              <a:spcAft>
                <a:spcPts val="0"/>
              </a:spcAft>
              <a:buNone/>
            </a:pPr>
            <a:r>
              <a:rPr b="0" lang="iw-IL"/>
              <a:t>*מטריצה = טבלה המורכבת משורות+עמודות (בשונה מהטבלאות ההיררכיות, הכוללות שורות בלבד).</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8" name="Google Shape;148;p9:notes"/>
          <p:cNvSpPr txBox="1"/>
          <p:nvPr>
            <p:ph idx="1" type="body"/>
          </p:nvPr>
        </p:nvSpPr>
        <p:spPr>
          <a:xfrm>
            <a:off x="538843" y="4629150"/>
            <a:ext cx="5804807" cy="38290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rPr lang="iw-IL"/>
              <a:t>לצורך סינון טבלת ציר, ניתן גם להשתמש בתיבת ה"מסננים" שבחלון השדות.</a:t>
            </a:r>
            <a:endParaRPr/>
          </a:p>
          <a:p>
            <a:pPr indent="0" lvl="0" marL="0" rtl="1" algn="r">
              <a:spcBef>
                <a:spcPts val="0"/>
              </a:spcBef>
              <a:spcAft>
                <a:spcPts val="0"/>
              </a:spcAft>
              <a:buNone/>
            </a:pPr>
            <a:r>
              <a:rPr lang="iw-IL"/>
              <a:t>שימוש בכלי הפריסה הופך את פעולת הסינון לפשוטה וברורה יו</a:t>
            </a:r>
            <a:r>
              <a:rPr lang="iw-IL"/>
              <a:t>תר.</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x">
  <p:cSld name="TITLE_AND_BODY">
    <p:spTree>
      <p:nvGrpSpPr>
        <p:cNvPr id="9" name="Shape 9"/>
        <p:cNvGrpSpPr/>
        <p:nvPr/>
      </p:nvGrpSpPr>
      <p:grpSpPr>
        <a:xfrm>
          <a:off x="0" y="0"/>
          <a:ext cx="0" cy="0"/>
          <a:chOff x="0" y="0"/>
          <a:chExt cx="0" cy="0"/>
        </a:xfrm>
      </p:grpSpPr>
      <p:pic>
        <p:nvPicPr>
          <p:cNvPr descr="Google Shape;7;p1" id="10" name="Google Shape;10;p18"/>
          <p:cNvPicPr preferRelativeResize="0"/>
          <p:nvPr/>
        </p:nvPicPr>
        <p:blipFill rotWithShape="1">
          <a:blip r:embed="rId2">
            <a:alphaModFix/>
          </a:blip>
          <a:srcRect b="25722" l="4362" r="4569" t="19277"/>
          <a:stretch/>
        </p:blipFill>
        <p:spPr>
          <a:xfrm>
            <a:off x="8062575" y="4413899"/>
            <a:ext cx="875052" cy="528477"/>
          </a:xfrm>
          <a:prstGeom prst="rect">
            <a:avLst/>
          </a:prstGeom>
          <a:noFill/>
          <a:ln>
            <a:noFill/>
          </a:ln>
        </p:spPr>
      </p:pic>
      <p:sp>
        <p:nvSpPr>
          <p:cNvPr id="11" name="Google Shape;11;p18"/>
          <p:cNvSpPr/>
          <p:nvPr/>
        </p:nvSpPr>
        <p:spPr>
          <a:xfrm>
            <a:off x="-1" y="5051375"/>
            <a:ext cx="9144002" cy="92102"/>
          </a:xfrm>
          <a:prstGeom prst="rect">
            <a:avLst/>
          </a:prstGeom>
          <a:solidFill>
            <a:srgbClr val="FFC926"/>
          </a:solidFill>
          <a:ln>
            <a:noFill/>
          </a:ln>
        </p:spPr>
        <p:txBody>
          <a:bodyPr anchorCtr="0" anchor="ctr" bIns="45700" lIns="45700" spcFirstLastPara="1" rIns="45700" wrap="square" tIns="45700">
            <a:noAutofit/>
          </a:bodyPr>
          <a:lstStyle/>
          <a:p>
            <a:pPr indent="0" lvl="0" marL="0" marR="0" rtl="0" algn="l">
              <a:lnSpc>
                <a:spcPct val="100000"/>
              </a:lnSpc>
              <a:spcBef>
                <a:spcPts val="0"/>
              </a:spcBef>
              <a:spcAft>
                <a:spcPts val="0"/>
              </a:spcAft>
              <a:buClr>
                <a:srgbClr val="000000"/>
              </a:buClr>
              <a:buSzPts val="1200"/>
              <a:buFont typeface="Assistant"/>
              <a:buNone/>
            </a:pPr>
            <a:r>
              <a:t/>
            </a:r>
            <a:endParaRPr b="0" i="0" sz="1200" u="none" cap="none" strike="noStrike">
              <a:solidFill>
                <a:srgbClr val="000000"/>
              </a:solidFill>
              <a:latin typeface="Calibri"/>
              <a:ea typeface="Calibri"/>
              <a:cs typeface="Calibri"/>
              <a:sym typeface="Calibri"/>
            </a:endParaRPr>
          </a:p>
        </p:txBody>
      </p:sp>
      <p:sp>
        <p:nvSpPr>
          <p:cNvPr id="12" name="Google Shape;12;p18"/>
          <p:cNvSpPr/>
          <p:nvPr/>
        </p:nvSpPr>
        <p:spPr>
          <a:xfrm>
            <a:off x="-2700" y="2696"/>
            <a:ext cx="3561603" cy="199503"/>
          </a:xfrm>
          <a:prstGeom prst="rect">
            <a:avLst/>
          </a:prstGeom>
          <a:solidFill>
            <a:srgbClr val="EEEEEE"/>
          </a:solidFill>
          <a:ln>
            <a:noFill/>
          </a:ln>
        </p:spPr>
        <p:txBody>
          <a:bodyPr anchorCtr="0" anchor="ctr" bIns="45700" lIns="45700" spcFirstLastPara="1" rIns="45700" wrap="square" tIns="45700">
            <a:noAutofit/>
          </a:bodyPr>
          <a:lstStyle/>
          <a:p>
            <a:pPr indent="0" lvl="0" marL="0" marR="0" rtl="0" algn="l">
              <a:lnSpc>
                <a:spcPct val="100000"/>
              </a:lnSpc>
              <a:spcBef>
                <a:spcPts val="0"/>
              </a:spcBef>
              <a:spcAft>
                <a:spcPts val="0"/>
              </a:spcAft>
              <a:buClr>
                <a:srgbClr val="000000"/>
              </a:buClr>
              <a:buSzPts val="1200"/>
              <a:buFont typeface="Assistant"/>
              <a:buNone/>
            </a:pPr>
            <a:r>
              <a:t/>
            </a:r>
            <a:endParaRPr b="0" i="0" sz="1200" u="none" cap="none" strike="noStrike">
              <a:solidFill>
                <a:srgbClr val="000000"/>
              </a:solidFill>
              <a:latin typeface="Calibri"/>
              <a:ea typeface="Calibri"/>
              <a:cs typeface="Calibri"/>
              <a:sym typeface="Calibri"/>
            </a:endParaRPr>
          </a:p>
        </p:txBody>
      </p:sp>
      <p:pic>
        <p:nvPicPr>
          <p:cNvPr descr="Google Shape;135;p15" id="13" name="Google Shape;13;p18"/>
          <p:cNvPicPr preferRelativeResize="0"/>
          <p:nvPr/>
        </p:nvPicPr>
        <p:blipFill rotWithShape="1">
          <a:blip r:embed="rId3">
            <a:alphaModFix/>
          </a:blip>
          <a:srcRect b="0" l="0" r="0" t="0"/>
          <a:stretch/>
        </p:blipFill>
        <p:spPr>
          <a:xfrm rot="351193">
            <a:off x="255009" y="4496940"/>
            <a:ext cx="511994" cy="306046"/>
          </a:xfrm>
          <a:prstGeom prst="rect">
            <a:avLst/>
          </a:prstGeom>
          <a:noFill/>
          <a:ln>
            <a:noFill/>
          </a:ln>
        </p:spPr>
      </p:pic>
      <p:sp>
        <p:nvSpPr>
          <p:cNvPr id="14" name="Google Shape;14;p18"/>
          <p:cNvSpPr txBox="1"/>
          <p:nvPr>
            <p:ph idx="12" type="sldNum"/>
          </p:nvPr>
        </p:nvSpPr>
        <p:spPr>
          <a:xfrm>
            <a:off x="212107" y="4553064"/>
            <a:ext cx="306305" cy="335249"/>
          </a:xfrm>
          <a:prstGeom prst="rect">
            <a:avLst/>
          </a:prstGeom>
          <a:noFill/>
          <a:ln>
            <a:noFill/>
          </a:ln>
        </p:spPr>
        <p:txBody>
          <a:bodyPr anchorCtr="0" anchor="ctr" bIns="91400" lIns="91400" spcFirstLastPara="1" rIns="91400" wrap="square" tIns="91400">
            <a:normAutofit/>
          </a:bodyPr>
          <a:lstStyle>
            <a:lvl1pPr indent="0" lvl="0" marL="0" marR="0" algn="r">
              <a:lnSpc>
                <a:spcPct val="100000"/>
              </a:lnSpc>
              <a:spcBef>
                <a:spcPts val="0"/>
              </a:spcBef>
              <a:spcAft>
                <a:spcPts val="0"/>
              </a:spcAft>
              <a:buClr>
                <a:srgbClr val="232752"/>
              </a:buClr>
              <a:buSzPts val="900"/>
              <a:buFont typeface="Assistant SemiBold"/>
              <a:buNone/>
              <a:defRPr>
                <a:solidFill>
                  <a:srgbClr val="232752"/>
                </a:solidFill>
                <a:latin typeface="Assistant SemiBold"/>
                <a:ea typeface="Assistant SemiBold"/>
                <a:cs typeface="Assistant SemiBold"/>
                <a:sym typeface="Assistant SemiBold"/>
              </a:defRPr>
            </a:lvl1pPr>
            <a:lvl2pPr indent="0" lvl="1" marL="0" marR="0" algn="r">
              <a:lnSpc>
                <a:spcPct val="100000"/>
              </a:lnSpc>
              <a:spcBef>
                <a:spcPts val="0"/>
              </a:spcBef>
              <a:spcAft>
                <a:spcPts val="0"/>
              </a:spcAft>
              <a:buClr>
                <a:srgbClr val="232752"/>
              </a:buClr>
              <a:buSzPts val="900"/>
              <a:buFont typeface="Assistant SemiBold"/>
              <a:buNone/>
              <a:defRPr>
                <a:solidFill>
                  <a:srgbClr val="232752"/>
                </a:solidFill>
                <a:latin typeface="Assistant SemiBold"/>
                <a:ea typeface="Assistant SemiBold"/>
                <a:cs typeface="Assistant SemiBold"/>
                <a:sym typeface="Assistant SemiBold"/>
              </a:defRPr>
            </a:lvl2pPr>
            <a:lvl3pPr indent="0" lvl="2" marL="0" marR="0" algn="r">
              <a:lnSpc>
                <a:spcPct val="100000"/>
              </a:lnSpc>
              <a:spcBef>
                <a:spcPts val="0"/>
              </a:spcBef>
              <a:spcAft>
                <a:spcPts val="0"/>
              </a:spcAft>
              <a:buClr>
                <a:srgbClr val="232752"/>
              </a:buClr>
              <a:buSzPts val="900"/>
              <a:buFont typeface="Assistant SemiBold"/>
              <a:buNone/>
              <a:defRPr>
                <a:solidFill>
                  <a:srgbClr val="232752"/>
                </a:solidFill>
                <a:latin typeface="Assistant SemiBold"/>
                <a:ea typeface="Assistant SemiBold"/>
                <a:cs typeface="Assistant SemiBold"/>
                <a:sym typeface="Assistant SemiBold"/>
              </a:defRPr>
            </a:lvl3pPr>
            <a:lvl4pPr indent="0" lvl="3" marL="0" marR="0" algn="r">
              <a:lnSpc>
                <a:spcPct val="100000"/>
              </a:lnSpc>
              <a:spcBef>
                <a:spcPts val="0"/>
              </a:spcBef>
              <a:spcAft>
                <a:spcPts val="0"/>
              </a:spcAft>
              <a:buClr>
                <a:srgbClr val="232752"/>
              </a:buClr>
              <a:buSzPts val="900"/>
              <a:buFont typeface="Assistant SemiBold"/>
              <a:buNone/>
              <a:defRPr>
                <a:solidFill>
                  <a:srgbClr val="232752"/>
                </a:solidFill>
                <a:latin typeface="Assistant SemiBold"/>
                <a:ea typeface="Assistant SemiBold"/>
                <a:cs typeface="Assistant SemiBold"/>
                <a:sym typeface="Assistant SemiBold"/>
              </a:defRPr>
            </a:lvl4pPr>
            <a:lvl5pPr indent="0" lvl="4" marL="0" marR="0" algn="r">
              <a:lnSpc>
                <a:spcPct val="100000"/>
              </a:lnSpc>
              <a:spcBef>
                <a:spcPts val="0"/>
              </a:spcBef>
              <a:spcAft>
                <a:spcPts val="0"/>
              </a:spcAft>
              <a:buClr>
                <a:srgbClr val="232752"/>
              </a:buClr>
              <a:buSzPts val="900"/>
              <a:buFont typeface="Assistant SemiBold"/>
              <a:buNone/>
              <a:defRPr>
                <a:solidFill>
                  <a:srgbClr val="232752"/>
                </a:solidFill>
                <a:latin typeface="Assistant SemiBold"/>
                <a:ea typeface="Assistant SemiBold"/>
                <a:cs typeface="Assistant SemiBold"/>
                <a:sym typeface="Assistant SemiBold"/>
              </a:defRPr>
            </a:lvl5pPr>
            <a:lvl6pPr indent="0" lvl="5" marL="0" marR="0" algn="r">
              <a:lnSpc>
                <a:spcPct val="100000"/>
              </a:lnSpc>
              <a:spcBef>
                <a:spcPts val="0"/>
              </a:spcBef>
              <a:spcAft>
                <a:spcPts val="0"/>
              </a:spcAft>
              <a:buClr>
                <a:srgbClr val="232752"/>
              </a:buClr>
              <a:buSzPts val="900"/>
              <a:buFont typeface="Assistant SemiBold"/>
              <a:buNone/>
              <a:defRPr>
                <a:solidFill>
                  <a:srgbClr val="232752"/>
                </a:solidFill>
                <a:latin typeface="Assistant SemiBold"/>
                <a:ea typeface="Assistant SemiBold"/>
                <a:cs typeface="Assistant SemiBold"/>
                <a:sym typeface="Assistant SemiBold"/>
              </a:defRPr>
            </a:lvl6pPr>
            <a:lvl7pPr indent="0" lvl="6" marL="0" marR="0" algn="r">
              <a:lnSpc>
                <a:spcPct val="100000"/>
              </a:lnSpc>
              <a:spcBef>
                <a:spcPts val="0"/>
              </a:spcBef>
              <a:spcAft>
                <a:spcPts val="0"/>
              </a:spcAft>
              <a:buClr>
                <a:srgbClr val="232752"/>
              </a:buClr>
              <a:buSzPts val="900"/>
              <a:buFont typeface="Assistant SemiBold"/>
              <a:buNone/>
              <a:defRPr>
                <a:solidFill>
                  <a:srgbClr val="232752"/>
                </a:solidFill>
                <a:latin typeface="Assistant SemiBold"/>
                <a:ea typeface="Assistant SemiBold"/>
                <a:cs typeface="Assistant SemiBold"/>
                <a:sym typeface="Assistant SemiBold"/>
              </a:defRPr>
            </a:lvl7pPr>
            <a:lvl8pPr indent="0" lvl="7" marL="0" marR="0" algn="r">
              <a:lnSpc>
                <a:spcPct val="100000"/>
              </a:lnSpc>
              <a:spcBef>
                <a:spcPts val="0"/>
              </a:spcBef>
              <a:spcAft>
                <a:spcPts val="0"/>
              </a:spcAft>
              <a:buClr>
                <a:srgbClr val="232752"/>
              </a:buClr>
              <a:buSzPts val="900"/>
              <a:buFont typeface="Assistant SemiBold"/>
              <a:buNone/>
              <a:defRPr>
                <a:solidFill>
                  <a:srgbClr val="232752"/>
                </a:solidFill>
                <a:latin typeface="Assistant SemiBold"/>
                <a:ea typeface="Assistant SemiBold"/>
                <a:cs typeface="Assistant SemiBold"/>
                <a:sym typeface="Assistant SemiBold"/>
              </a:defRPr>
            </a:lvl8pPr>
            <a:lvl9pPr indent="0" lvl="8" marL="0" marR="0" algn="r">
              <a:lnSpc>
                <a:spcPct val="100000"/>
              </a:lnSpc>
              <a:spcBef>
                <a:spcPts val="0"/>
              </a:spcBef>
              <a:spcAft>
                <a:spcPts val="0"/>
              </a:spcAft>
              <a:buClr>
                <a:srgbClr val="232752"/>
              </a:buClr>
              <a:buSzPts val="900"/>
              <a:buFont typeface="Assistant SemiBold"/>
              <a:buNone/>
              <a:defRPr>
                <a:solidFill>
                  <a:srgbClr val="232752"/>
                </a:solidFill>
                <a:latin typeface="Assistant SemiBold"/>
                <a:ea typeface="Assistant SemiBold"/>
                <a:cs typeface="Assistant SemiBold"/>
                <a:sym typeface="Assistant SemiBold"/>
              </a:defRPr>
            </a:lvl9pPr>
          </a:lstStyle>
          <a:p>
            <a:pPr indent="0" lvl="0" marL="0" rtl="0" algn="r">
              <a:spcBef>
                <a:spcPts val="0"/>
              </a:spcBef>
              <a:spcAft>
                <a:spcPts val="0"/>
              </a:spcAft>
              <a:buNone/>
            </a:pPr>
            <a:fld id="{00000000-1234-1234-1234-123412341234}" type="slidenum">
              <a:rPr lang="iw-IL"/>
              <a:t>‹#›</a:t>
            </a:fld>
            <a:endParaRPr b="0" i="0" sz="900" u="none" cap="none" strike="noStrike"/>
          </a:p>
        </p:txBody>
      </p:sp>
      <p:sp>
        <p:nvSpPr>
          <p:cNvPr id="15" name="Google Shape;15;p18"/>
          <p:cNvSpPr txBox="1"/>
          <p:nvPr/>
        </p:nvSpPr>
        <p:spPr>
          <a:xfrm>
            <a:off x="6869487" y="56673"/>
            <a:ext cx="2147568" cy="384686"/>
          </a:xfrm>
          <a:prstGeom prst="rect">
            <a:avLst/>
          </a:prstGeom>
          <a:noFill/>
          <a:ln>
            <a:noFill/>
          </a:ln>
        </p:spPr>
        <p:txBody>
          <a:bodyPr anchorCtr="0" anchor="t" bIns="91400" lIns="91400" spcFirstLastPara="1" rIns="91400" wrap="square" tIns="91400">
            <a:spAutoFit/>
          </a:bodyPr>
          <a:lstStyle/>
          <a:p>
            <a:pPr indent="0" lvl="0" marL="0" marR="0" rtl="0" algn="r">
              <a:lnSpc>
                <a:spcPct val="100000"/>
              </a:lnSpc>
              <a:spcBef>
                <a:spcPts val="0"/>
              </a:spcBef>
              <a:spcAft>
                <a:spcPts val="0"/>
              </a:spcAft>
              <a:buClr>
                <a:srgbClr val="232752"/>
              </a:buClr>
              <a:buSzPts val="1300"/>
              <a:buFont typeface="Assistant ExtraBold"/>
              <a:buNone/>
            </a:pPr>
            <a:r>
              <a:rPr b="0" i="0" lang="iw-IL" sz="1300" u="none" cap="none" strike="noStrike">
                <a:solidFill>
                  <a:srgbClr val="232752"/>
                </a:solidFill>
                <a:latin typeface="Assistant ExtraBold"/>
                <a:ea typeface="Assistant ExtraBold"/>
                <a:cs typeface="Assistant ExtraBold"/>
                <a:sym typeface="Assistant ExtraBold"/>
              </a:rPr>
              <a:t>טבלת ציר – כלים מתקדמים</a:t>
            </a:r>
            <a:endParaRPr b="0" i="0" sz="1200" u="none" cap="none" strike="noStrike">
              <a:solidFill>
                <a:srgbClr val="232752"/>
              </a:solidFill>
              <a:latin typeface="Calibri"/>
              <a:ea typeface="Calibri"/>
              <a:cs typeface="Calibri"/>
              <a:sym typeface="Calibri"/>
            </a:endParaRPr>
          </a:p>
        </p:txBody>
      </p:sp>
      <p:cxnSp>
        <p:nvCxnSpPr>
          <p:cNvPr id="16" name="Google Shape;16;p18"/>
          <p:cNvCxnSpPr/>
          <p:nvPr/>
        </p:nvCxnSpPr>
        <p:spPr>
          <a:xfrm>
            <a:off x="7143590" y="445207"/>
            <a:ext cx="1786949" cy="0"/>
          </a:xfrm>
          <a:prstGeom prst="straightConnector1">
            <a:avLst/>
          </a:prstGeom>
          <a:noFill/>
          <a:ln cap="flat" cmpd="sng" w="9525">
            <a:solidFill>
              <a:srgbClr val="918D8E"/>
            </a:solidFill>
            <a:prstDash val="dot"/>
            <a:round/>
            <a:headEnd len="sm" w="sm" type="none"/>
            <a:tailEnd len="sm" w="sm" type="none"/>
          </a:ln>
        </p:spPr>
      </p:cxnSp>
    </p:spTree>
  </p:cSld>
  <p:clrMapOvr>
    <a:masterClrMapping/>
  </p:clrMapOvr>
  <p:extLst>
    <p:ext uri="{DCECCB84-F9BA-43D5-87BE-67443E8EF086}">
      <p15:sldGuideLst>
        <p15:guide id="1" orient="horz" pos="162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17" name="Shape 17"/>
        <p:cNvGrpSpPr/>
        <p:nvPr/>
      </p:nvGrpSpPr>
      <p:grpSpPr>
        <a:xfrm>
          <a:off x="0" y="0"/>
          <a:ext cx="0" cy="0"/>
          <a:chOff x="0" y="0"/>
          <a:chExt cx="0" cy="0"/>
        </a:xfrm>
      </p:grpSpPr>
      <p:sp>
        <p:nvSpPr>
          <p:cNvPr id="18" name="Google Shape;18;p19"/>
          <p:cNvSpPr/>
          <p:nvPr/>
        </p:nvSpPr>
        <p:spPr>
          <a:xfrm>
            <a:off x="0" y="5051375"/>
            <a:ext cx="9144000" cy="92102"/>
          </a:xfrm>
          <a:prstGeom prst="rect">
            <a:avLst/>
          </a:prstGeom>
          <a:solidFill>
            <a:srgbClr val="FFC926"/>
          </a:solidFill>
          <a:ln>
            <a:noFill/>
          </a:ln>
        </p:spPr>
        <p:txBody>
          <a:bodyPr anchorCtr="0" anchor="ctr" bIns="45700" lIns="45700" spcFirstLastPara="1" rIns="45700" wrap="square" tIns="45700">
            <a:noAutofit/>
          </a:bodyPr>
          <a:lstStyle/>
          <a:p>
            <a:pPr indent="0" lvl="0" marL="0" marR="0" rtl="0" algn="l">
              <a:lnSpc>
                <a:spcPct val="100000"/>
              </a:lnSpc>
              <a:spcBef>
                <a:spcPts val="0"/>
              </a:spcBef>
              <a:spcAft>
                <a:spcPts val="0"/>
              </a:spcAft>
              <a:buClr>
                <a:srgbClr val="000000"/>
              </a:buClr>
              <a:buSzPts val="1200"/>
              <a:buFont typeface="Assistant"/>
              <a:buNone/>
            </a:pPr>
            <a:r>
              <a:t/>
            </a:r>
            <a:endParaRPr b="0" i="0" sz="1200" u="none" cap="none" strike="noStrike">
              <a:solidFill>
                <a:srgbClr val="000000"/>
              </a:solidFill>
              <a:latin typeface="Calibri"/>
              <a:ea typeface="Calibri"/>
              <a:cs typeface="Calibri"/>
              <a:sym typeface="Calibri"/>
            </a:endParaRPr>
          </a:p>
        </p:txBody>
      </p:sp>
      <p:sp>
        <p:nvSpPr>
          <p:cNvPr id="19" name="Google Shape;19;p19"/>
          <p:cNvSpPr/>
          <p:nvPr/>
        </p:nvSpPr>
        <p:spPr>
          <a:xfrm>
            <a:off x="-2699" y="2696"/>
            <a:ext cx="3561602" cy="199504"/>
          </a:xfrm>
          <a:prstGeom prst="rect">
            <a:avLst/>
          </a:prstGeom>
          <a:solidFill>
            <a:srgbClr val="EEEEEE"/>
          </a:solidFill>
          <a:ln>
            <a:noFill/>
          </a:ln>
        </p:spPr>
        <p:txBody>
          <a:bodyPr anchorCtr="0" anchor="ctr" bIns="45700" lIns="45700" spcFirstLastPara="1" rIns="45700" wrap="square" tIns="45700">
            <a:noAutofit/>
          </a:bodyPr>
          <a:lstStyle/>
          <a:p>
            <a:pPr indent="0" lvl="0" marL="0" marR="0" rtl="0" algn="l">
              <a:lnSpc>
                <a:spcPct val="100000"/>
              </a:lnSpc>
              <a:spcBef>
                <a:spcPts val="0"/>
              </a:spcBef>
              <a:spcAft>
                <a:spcPts val="0"/>
              </a:spcAft>
              <a:buClr>
                <a:srgbClr val="000000"/>
              </a:buClr>
              <a:buSzPts val="1200"/>
              <a:buFont typeface="Assistant"/>
              <a:buNone/>
            </a:pPr>
            <a:r>
              <a:t/>
            </a:r>
            <a:endParaRPr b="0" i="0" sz="1200" u="none" cap="none" strike="noStrike">
              <a:solidFill>
                <a:srgbClr val="000000"/>
              </a:solidFill>
              <a:latin typeface="Calibri"/>
              <a:ea typeface="Calibri"/>
              <a:cs typeface="Calibri"/>
              <a:sym typeface="Calibri"/>
            </a:endParaRPr>
          </a:p>
        </p:txBody>
      </p:sp>
      <p:sp>
        <p:nvSpPr>
          <p:cNvPr id="20" name="Google Shape;20;p19"/>
          <p:cNvSpPr txBox="1"/>
          <p:nvPr/>
        </p:nvSpPr>
        <p:spPr>
          <a:xfrm>
            <a:off x="212107" y="4553064"/>
            <a:ext cx="306305" cy="335249"/>
          </a:xfrm>
          <a:prstGeom prst="rect">
            <a:avLst/>
          </a:prstGeom>
          <a:noFill/>
          <a:ln>
            <a:noFill/>
          </a:ln>
        </p:spPr>
        <p:txBody>
          <a:bodyPr anchorCtr="0" anchor="ctr" bIns="91400" lIns="91400" spcFirstLastPara="1" rIns="91400" wrap="square" tIns="91400">
            <a:normAutofit/>
          </a:bodyPr>
          <a:lstStyle/>
          <a:p>
            <a:pPr indent="0" lvl="0" marL="0" marR="0" rtl="0" algn="r">
              <a:lnSpc>
                <a:spcPct val="100000"/>
              </a:lnSpc>
              <a:spcBef>
                <a:spcPts val="0"/>
              </a:spcBef>
              <a:spcAft>
                <a:spcPts val="0"/>
              </a:spcAft>
              <a:buClr>
                <a:srgbClr val="232752"/>
              </a:buClr>
              <a:buSzPts val="900"/>
              <a:buFont typeface="Assistant SemiBold"/>
              <a:buNone/>
            </a:pPr>
            <a:fld id="{00000000-1234-1234-1234-123412341234}" type="slidenum">
              <a:rPr b="0" i="0" lang="iw-IL" sz="900" u="none" cap="none" strike="noStrike">
                <a:solidFill>
                  <a:srgbClr val="232752"/>
                </a:solidFill>
                <a:latin typeface="Assistant SemiBold"/>
                <a:ea typeface="Assistant SemiBold"/>
                <a:cs typeface="Assistant SemiBold"/>
                <a:sym typeface="Assistant SemiBold"/>
              </a:rPr>
              <a:t>‹#›</a:t>
            </a:fld>
            <a:endParaRPr b="0" i="0" sz="900" u="none" cap="none" strike="noStrike">
              <a:solidFill>
                <a:srgbClr val="232752"/>
              </a:solidFill>
              <a:latin typeface="Assistant SemiBold"/>
              <a:ea typeface="Assistant SemiBold"/>
              <a:cs typeface="Assistant SemiBold"/>
              <a:sym typeface="Assistant SemiBold"/>
            </a:endParaRPr>
          </a:p>
        </p:txBody>
      </p:sp>
      <p:pic>
        <p:nvPicPr>
          <p:cNvPr descr="Google Shape;7;p1" id="21" name="Google Shape;21;p19"/>
          <p:cNvPicPr preferRelativeResize="0"/>
          <p:nvPr/>
        </p:nvPicPr>
        <p:blipFill rotWithShape="1">
          <a:blip r:embed="rId2">
            <a:alphaModFix/>
          </a:blip>
          <a:srcRect b="25722" l="4362" r="4569" t="19277"/>
          <a:stretch/>
        </p:blipFill>
        <p:spPr>
          <a:xfrm>
            <a:off x="8062575" y="4413899"/>
            <a:ext cx="875052" cy="528477"/>
          </a:xfrm>
          <a:prstGeom prst="rect">
            <a:avLst/>
          </a:prstGeom>
          <a:noFill/>
          <a:ln>
            <a:noFill/>
          </a:ln>
        </p:spPr>
      </p:pic>
      <p:pic>
        <p:nvPicPr>
          <p:cNvPr descr="Google Shape;135;p15" id="22" name="Google Shape;22;p19"/>
          <p:cNvPicPr preferRelativeResize="0"/>
          <p:nvPr/>
        </p:nvPicPr>
        <p:blipFill rotWithShape="1">
          <a:blip r:embed="rId3">
            <a:alphaModFix/>
          </a:blip>
          <a:srcRect b="0" l="0" r="0" t="0"/>
          <a:stretch/>
        </p:blipFill>
        <p:spPr>
          <a:xfrm rot="351193">
            <a:off x="255009" y="4496940"/>
            <a:ext cx="511994" cy="306046"/>
          </a:xfrm>
          <a:prstGeom prst="rect">
            <a:avLst/>
          </a:prstGeom>
          <a:noFill/>
          <a:ln>
            <a:noFill/>
          </a:ln>
        </p:spPr>
      </p:pic>
    </p:spTree>
  </p:cSld>
  <p:clrMapOvr>
    <a:masterClrMapping/>
  </p:clrMapOvr>
  <p:extLst>
    <p:ext uri="{DCECCB84-F9BA-43D5-87BE-67443E8EF086}">
      <p15:sldGuideLst>
        <p15:guide id="1" orient="horz" pos="162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17"/>
          <p:cNvSpPr txBox="1"/>
          <p:nvPr>
            <p:ph type="title"/>
          </p:nvPr>
        </p:nvSpPr>
        <p:spPr>
          <a:xfrm>
            <a:off x="628650" y="273843"/>
            <a:ext cx="7886700" cy="994173"/>
          </a:xfrm>
          <a:prstGeom prst="rect">
            <a:avLst/>
          </a:prstGeom>
          <a:noFill/>
          <a:ln>
            <a:noFill/>
          </a:ln>
        </p:spPr>
        <p:txBody>
          <a:bodyPr anchorCtr="0" anchor="ctr" bIns="34275" lIns="34275" spcFirstLastPara="1" rIns="34275" wrap="square" tIns="34275">
            <a:normAutofit/>
          </a:bodyPr>
          <a:lstStyle>
            <a:lvl1pPr lvl="0" marR="0" rtl="0" algn="r">
              <a:lnSpc>
                <a:spcPct val="90000"/>
              </a:lnSpc>
              <a:spcBef>
                <a:spcPts val="0"/>
              </a:spcBef>
              <a:spcAft>
                <a:spcPts val="0"/>
              </a:spcAft>
              <a:buClr>
                <a:srgbClr val="000000"/>
              </a:buClr>
              <a:buSzPts val="3200"/>
              <a:buFont typeface="Calibri"/>
              <a:buNone/>
              <a:defRPr b="0" i="0" sz="3200" u="none" cap="none" strike="noStrike">
                <a:solidFill>
                  <a:srgbClr val="000000"/>
                </a:solidFill>
                <a:latin typeface="Calibri"/>
                <a:ea typeface="Calibri"/>
                <a:cs typeface="Calibri"/>
                <a:sym typeface="Calibri"/>
              </a:defRPr>
            </a:lvl1pPr>
            <a:lvl2pPr lvl="1" marR="0" rtl="1" algn="r">
              <a:lnSpc>
                <a:spcPct val="90000"/>
              </a:lnSpc>
              <a:spcBef>
                <a:spcPts val="0"/>
              </a:spcBef>
              <a:spcAft>
                <a:spcPts val="0"/>
              </a:spcAft>
              <a:buClr>
                <a:srgbClr val="000000"/>
              </a:buClr>
              <a:buSzPts val="3200"/>
              <a:buFont typeface="Calibri"/>
              <a:buNone/>
              <a:defRPr b="0" i="0" sz="3200" u="none" cap="none" strike="noStrike">
                <a:solidFill>
                  <a:srgbClr val="000000"/>
                </a:solidFill>
                <a:latin typeface="Calibri"/>
                <a:ea typeface="Calibri"/>
                <a:cs typeface="Calibri"/>
                <a:sym typeface="Calibri"/>
              </a:defRPr>
            </a:lvl2pPr>
            <a:lvl3pPr lvl="2" marR="0" rtl="1" algn="r">
              <a:lnSpc>
                <a:spcPct val="90000"/>
              </a:lnSpc>
              <a:spcBef>
                <a:spcPts val="0"/>
              </a:spcBef>
              <a:spcAft>
                <a:spcPts val="0"/>
              </a:spcAft>
              <a:buClr>
                <a:srgbClr val="000000"/>
              </a:buClr>
              <a:buSzPts val="3200"/>
              <a:buFont typeface="Calibri"/>
              <a:buNone/>
              <a:defRPr b="0" i="0" sz="3200" u="none" cap="none" strike="noStrike">
                <a:solidFill>
                  <a:srgbClr val="000000"/>
                </a:solidFill>
                <a:latin typeface="Calibri"/>
                <a:ea typeface="Calibri"/>
                <a:cs typeface="Calibri"/>
                <a:sym typeface="Calibri"/>
              </a:defRPr>
            </a:lvl3pPr>
            <a:lvl4pPr lvl="3" marR="0" rtl="1" algn="r">
              <a:lnSpc>
                <a:spcPct val="90000"/>
              </a:lnSpc>
              <a:spcBef>
                <a:spcPts val="0"/>
              </a:spcBef>
              <a:spcAft>
                <a:spcPts val="0"/>
              </a:spcAft>
              <a:buClr>
                <a:srgbClr val="000000"/>
              </a:buClr>
              <a:buSzPts val="3200"/>
              <a:buFont typeface="Calibri"/>
              <a:buNone/>
              <a:defRPr b="0" i="0" sz="3200" u="none" cap="none" strike="noStrike">
                <a:solidFill>
                  <a:srgbClr val="000000"/>
                </a:solidFill>
                <a:latin typeface="Calibri"/>
                <a:ea typeface="Calibri"/>
                <a:cs typeface="Calibri"/>
                <a:sym typeface="Calibri"/>
              </a:defRPr>
            </a:lvl4pPr>
            <a:lvl5pPr lvl="4" marR="0" rtl="1" algn="r">
              <a:lnSpc>
                <a:spcPct val="90000"/>
              </a:lnSpc>
              <a:spcBef>
                <a:spcPts val="0"/>
              </a:spcBef>
              <a:spcAft>
                <a:spcPts val="0"/>
              </a:spcAft>
              <a:buClr>
                <a:srgbClr val="000000"/>
              </a:buClr>
              <a:buSzPts val="3200"/>
              <a:buFont typeface="Calibri"/>
              <a:buNone/>
              <a:defRPr b="0" i="0" sz="3200" u="none" cap="none" strike="noStrike">
                <a:solidFill>
                  <a:srgbClr val="000000"/>
                </a:solidFill>
                <a:latin typeface="Calibri"/>
                <a:ea typeface="Calibri"/>
                <a:cs typeface="Calibri"/>
                <a:sym typeface="Calibri"/>
              </a:defRPr>
            </a:lvl5pPr>
            <a:lvl6pPr lvl="5" marR="0" rtl="1" algn="r">
              <a:lnSpc>
                <a:spcPct val="90000"/>
              </a:lnSpc>
              <a:spcBef>
                <a:spcPts val="0"/>
              </a:spcBef>
              <a:spcAft>
                <a:spcPts val="0"/>
              </a:spcAft>
              <a:buClr>
                <a:srgbClr val="000000"/>
              </a:buClr>
              <a:buSzPts val="3200"/>
              <a:buFont typeface="Calibri"/>
              <a:buNone/>
              <a:defRPr b="0" i="0" sz="3200" u="none" cap="none" strike="noStrike">
                <a:solidFill>
                  <a:srgbClr val="000000"/>
                </a:solidFill>
                <a:latin typeface="Calibri"/>
                <a:ea typeface="Calibri"/>
                <a:cs typeface="Calibri"/>
                <a:sym typeface="Calibri"/>
              </a:defRPr>
            </a:lvl6pPr>
            <a:lvl7pPr lvl="6" marR="0" rtl="1" algn="r">
              <a:lnSpc>
                <a:spcPct val="90000"/>
              </a:lnSpc>
              <a:spcBef>
                <a:spcPts val="0"/>
              </a:spcBef>
              <a:spcAft>
                <a:spcPts val="0"/>
              </a:spcAft>
              <a:buClr>
                <a:srgbClr val="000000"/>
              </a:buClr>
              <a:buSzPts val="3200"/>
              <a:buFont typeface="Calibri"/>
              <a:buNone/>
              <a:defRPr b="0" i="0" sz="3200" u="none" cap="none" strike="noStrike">
                <a:solidFill>
                  <a:srgbClr val="000000"/>
                </a:solidFill>
                <a:latin typeface="Calibri"/>
                <a:ea typeface="Calibri"/>
                <a:cs typeface="Calibri"/>
                <a:sym typeface="Calibri"/>
              </a:defRPr>
            </a:lvl7pPr>
            <a:lvl8pPr lvl="7" marR="0" rtl="1" algn="r">
              <a:lnSpc>
                <a:spcPct val="90000"/>
              </a:lnSpc>
              <a:spcBef>
                <a:spcPts val="0"/>
              </a:spcBef>
              <a:spcAft>
                <a:spcPts val="0"/>
              </a:spcAft>
              <a:buClr>
                <a:srgbClr val="000000"/>
              </a:buClr>
              <a:buSzPts val="3200"/>
              <a:buFont typeface="Calibri"/>
              <a:buNone/>
              <a:defRPr b="0" i="0" sz="3200" u="none" cap="none" strike="noStrike">
                <a:solidFill>
                  <a:srgbClr val="000000"/>
                </a:solidFill>
                <a:latin typeface="Calibri"/>
                <a:ea typeface="Calibri"/>
                <a:cs typeface="Calibri"/>
                <a:sym typeface="Calibri"/>
              </a:defRPr>
            </a:lvl8pPr>
            <a:lvl9pPr lvl="8" marR="0" rtl="1" algn="r">
              <a:lnSpc>
                <a:spcPct val="90000"/>
              </a:lnSpc>
              <a:spcBef>
                <a:spcPts val="0"/>
              </a:spcBef>
              <a:spcAft>
                <a:spcPts val="0"/>
              </a:spcAft>
              <a:buClr>
                <a:srgbClr val="000000"/>
              </a:buClr>
              <a:buSzPts val="3200"/>
              <a:buFont typeface="Calibri"/>
              <a:buNone/>
              <a:defRPr b="0" i="0" sz="3200" u="none" cap="none" strike="noStrike">
                <a:solidFill>
                  <a:srgbClr val="000000"/>
                </a:solidFill>
                <a:latin typeface="Calibri"/>
                <a:ea typeface="Calibri"/>
                <a:cs typeface="Calibri"/>
                <a:sym typeface="Calibri"/>
              </a:defRPr>
            </a:lvl9pPr>
          </a:lstStyle>
          <a:p/>
        </p:txBody>
      </p:sp>
      <p:sp>
        <p:nvSpPr>
          <p:cNvPr id="7" name="Google Shape;7;p17"/>
          <p:cNvSpPr txBox="1"/>
          <p:nvPr>
            <p:ph idx="1" type="body"/>
          </p:nvPr>
        </p:nvSpPr>
        <p:spPr>
          <a:xfrm>
            <a:off x="628650" y="1369218"/>
            <a:ext cx="7886700" cy="3263505"/>
          </a:xfrm>
          <a:prstGeom prst="rect">
            <a:avLst/>
          </a:prstGeom>
          <a:noFill/>
          <a:ln>
            <a:noFill/>
          </a:ln>
        </p:spPr>
        <p:txBody>
          <a:bodyPr anchorCtr="0" anchor="t" bIns="34275" lIns="34275" spcFirstLastPara="1" rIns="34275" wrap="square" tIns="34275">
            <a:normAutofit/>
          </a:bodyPr>
          <a:lstStyle>
            <a:lvl1pPr indent="-355600" lvl="0" marL="457200" marR="0" rtl="0" algn="r">
              <a:lnSpc>
                <a:spcPct val="90000"/>
              </a:lnSpc>
              <a:spcBef>
                <a:spcPts val="7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1pPr>
            <a:lvl2pPr indent="-355600" lvl="1" marL="914400" marR="0" rtl="0" algn="r">
              <a:lnSpc>
                <a:spcPct val="90000"/>
              </a:lnSpc>
              <a:spcBef>
                <a:spcPts val="7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2pPr>
            <a:lvl3pPr indent="-355600" lvl="2" marL="1371600" marR="0" rtl="0" algn="r">
              <a:lnSpc>
                <a:spcPct val="90000"/>
              </a:lnSpc>
              <a:spcBef>
                <a:spcPts val="7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3pPr>
            <a:lvl4pPr indent="-355600" lvl="3" marL="1828800" marR="0" rtl="0" algn="r">
              <a:lnSpc>
                <a:spcPct val="90000"/>
              </a:lnSpc>
              <a:spcBef>
                <a:spcPts val="7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r">
              <a:lnSpc>
                <a:spcPct val="90000"/>
              </a:lnSpc>
              <a:spcBef>
                <a:spcPts val="7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355600" lvl="5" marL="2743200" marR="0" rtl="1" algn="r">
              <a:lnSpc>
                <a:spcPct val="90000"/>
              </a:lnSpc>
              <a:spcBef>
                <a:spcPts val="7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6pPr>
            <a:lvl7pPr indent="-355600" lvl="6" marL="3200400" marR="0" rtl="1" algn="r">
              <a:lnSpc>
                <a:spcPct val="90000"/>
              </a:lnSpc>
              <a:spcBef>
                <a:spcPts val="7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7pPr>
            <a:lvl8pPr indent="-355600" lvl="7" marL="3657600" marR="0" rtl="1" algn="r">
              <a:lnSpc>
                <a:spcPct val="90000"/>
              </a:lnSpc>
              <a:spcBef>
                <a:spcPts val="7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8pPr>
            <a:lvl9pPr indent="-355600" lvl="8" marL="4114800" marR="0" rtl="1" algn="r">
              <a:lnSpc>
                <a:spcPct val="90000"/>
              </a:lnSpc>
              <a:spcBef>
                <a:spcPts val="7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9pPr>
          </a:lstStyle>
          <a:p/>
        </p:txBody>
      </p:sp>
      <p:sp>
        <p:nvSpPr>
          <p:cNvPr id="8" name="Google Shape;8;p17"/>
          <p:cNvSpPr txBox="1"/>
          <p:nvPr>
            <p:ph idx="12" type="sldNum"/>
          </p:nvPr>
        </p:nvSpPr>
        <p:spPr>
          <a:xfrm>
            <a:off x="628650" y="4812657"/>
            <a:ext cx="197143" cy="183055"/>
          </a:xfrm>
          <a:prstGeom prst="rect">
            <a:avLst/>
          </a:prstGeom>
          <a:noFill/>
          <a:ln>
            <a:noFill/>
          </a:ln>
        </p:spPr>
        <p:txBody>
          <a:bodyPr anchorCtr="0" anchor="ctr" bIns="34275" lIns="34275" spcFirstLastPara="1" rIns="34275" wrap="square" tIns="34275">
            <a:spAutoFit/>
          </a:bodyPr>
          <a:lstStyle>
            <a:lvl1pPr indent="0" lvl="0" marL="0" marR="0" rtl="1" algn="l">
              <a:lnSpc>
                <a:spcPct val="100000"/>
              </a:lnSpc>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1pPr>
            <a:lvl2pPr indent="0" lvl="1" marL="0" marR="0" rtl="1" algn="l">
              <a:lnSpc>
                <a:spcPct val="100000"/>
              </a:lnSpc>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2pPr>
            <a:lvl3pPr indent="0" lvl="2" marL="0" marR="0" rtl="1" algn="l">
              <a:lnSpc>
                <a:spcPct val="100000"/>
              </a:lnSpc>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3pPr>
            <a:lvl4pPr indent="0" lvl="3" marL="0" marR="0" rtl="1" algn="l">
              <a:lnSpc>
                <a:spcPct val="100000"/>
              </a:lnSpc>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4pPr>
            <a:lvl5pPr indent="0" lvl="4" marL="0" marR="0" rtl="1" algn="l">
              <a:lnSpc>
                <a:spcPct val="100000"/>
              </a:lnSpc>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5pPr>
            <a:lvl6pPr indent="0" lvl="5" marL="0" marR="0" rtl="1" algn="l">
              <a:lnSpc>
                <a:spcPct val="100000"/>
              </a:lnSpc>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6pPr>
            <a:lvl7pPr indent="0" lvl="6" marL="0" marR="0" rtl="1" algn="l">
              <a:lnSpc>
                <a:spcPct val="100000"/>
              </a:lnSpc>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7pPr>
            <a:lvl8pPr indent="0" lvl="7" marL="0" marR="0" rtl="1" algn="l">
              <a:lnSpc>
                <a:spcPct val="100000"/>
              </a:lnSpc>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8pPr>
            <a:lvl9pPr indent="0" lvl="8" marL="0" marR="0" rtl="1" algn="l">
              <a:lnSpc>
                <a:spcPct val="100000"/>
              </a:lnSpc>
              <a:spcBef>
                <a:spcPts val="0"/>
              </a:spcBef>
              <a:spcAft>
                <a:spcPts val="0"/>
              </a:spcAft>
              <a:buClr>
                <a:srgbClr val="888888"/>
              </a:buClr>
              <a:buSzPts val="900"/>
              <a:buFont typeface="Calibri"/>
              <a:buNone/>
              <a:defRPr b="0" i="0" sz="900" u="none" cap="none" strike="noStrike">
                <a:solidFill>
                  <a:srgbClr val="888888"/>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iw-I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162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11.png"/><Relationship Id="rId5" Type="http://schemas.openxmlformats.org/officeDocument/2006/relationships/image" Target="../media/image9.png"/><Relationship Id="rId6" Type="http://schemas.openxmlformats.org/officeDocument/2006/relationships/image" Target="../media/image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1.png"/><Relationship Id="rId4" Type="http://schemas.openxmlformats.org/officeDocument/2006/relationships/image" Target="../media/image20.png"/><Relationship Id="rId5" Type="http://schemas.openxmlformats.org/officeDocument/2006/relationships/image" Target="../media/image16.png"/><Relationship Id="rId6" Type="http://schemas.openxmlformats.org/officeDocument/2006/relationships/image" Target="../media/image1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1.png"/><Relationship Id="rId4" Type="http://schemas.openxmlformats.org/officeDocument/2006/relationships/image" Target="../media/image22.png"/><Relationship Id="rId5" Type="http://schemas.openxmlformats.org/officeDocument/2006/relationships/image" Target="../media/image2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1.png"/><Relationship Id="rId4" Type="http://schemas.openxmlformats.org/officeDocument/2006/relationships/image" Target="../media/image27.png"/><Relationship Id="rId5" Type="http://schemas.openxmlformats.org/officeDocument/2006/relationships/image" Target="../media/image2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8.png"/><Relationship Id="rId4" Type="http://schemas.openxmlformats.org/officeDocument/2006/relationships/image" Target="../media/image19.png"/><Relationship Id="rId5" Type="http://schemas.openxmlformats.org/officeDocument/2006/relationships/image" Target="../media/image23.png"/><Relationship Id="rId6"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1.png"/><Relationship Id="rId4" Type="http://schemas.openxmlformats.org/officeDocument/2006/relationships/image" Target="../media/image9.png"/><Relationship Id="rId5" Type="http://schemas.openxmlformats.org/officeDocument/2006/relationships/image" Target="../media/image2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8.png"/><Relationship Id="rId4" Type="http://schemas.openxmlformats.org/officeDocument/2006/relationships/image" Target="../media/image11.png"/><Relationship Id="rId5" Type="http://schemas.openxmlformats.org/officeDocument/2006/relationships/image" Target="../media/image1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1.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1.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1.pn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 name="Shape 26"/>
        <p:cNvGrpSpPr/>
        <p:nvPr/>
      </p:nvGrpSpPr>
      <p:grpSpPr>
        <a:xfrm>
          <a:off x="0" y="0"/>
          <a:ext cx="0" cy="0"/>
          <a:chOff x="0" y="0"/>
          <a:chExt cx="0" cy="0"/>
        </a:xfrm>
      </p:grpSpPr>
      <p:sp>
        <p:nvSpPr>
          <p:cNvPr id="27" name="Google Shape;27;p1"/>
          <p:cNvSpPr txBox="1"/>
          <p:nvPr/>
        </p:nvSpPr>
        <p:spPr>
          <a:xfrm>
            <a:off x="4629665" y="2036447"/>
            <a:ext cx="3816407" cy="2039378"/>
          </a:xfrm>
          <a:prstGeom prst="rect">
            <a:avLst/>
          </a:prstGeom>
          <a:noFill/>
          <a:ln>
            <a:noFill/>
          </a:ln>
        </p:spPr>
        <p:txBody>
          <a:bodyPr anchorCtr="0" anchor="t" bIns="68550" lIns="68550" spcFirstLastPara="1" rIns="68550" wrap="square" tIns="68550">
            <a:spAutoFit/>
          </a:bodyPr>
          <a:lstStyle/>
          <a:p>
            <a:pPr indent="0" lvl="0" marL="0" marR="0" rtl="1" algn="r">
              <a:lnSpc>
                <a:spcPct val="102777"/>
              </a:lnSpc>
              <a:spcBef>
                <a:spcPts val="0"/>
              </a:spcBef>
              <a:spcAft>
                <a:spcPts val="0"/>
              </a:spcAft>
              <a:buClr>
                <a:srgbClr val="232752"/>
              </a:buClr>
              <a:buSzPts val="3600"/>
              <a:buFont typeface="Assistant ExtraBold"/>
              <a:buNone/>
            </a:pPr>
            <a:r>
              <a:rPr b="0" i="0" lang="iw-IL" sz="3600" u="none" cap="none" strike="noStrike">
                <a:solidFill>
                  <a:srgbClr val="232752"/>
                </a:solidFill>
                <a:latin typeface="Assistant ExtraBold"/>
                <a:ea typeface="Assistant ExtraBold"/>
                <a:cs typeface="Assistant ExtraBold"/>
                <a:sym typeface="Assistant ExtraBold"/>
              </a:rPr>
              <a:t>אקסל מתקדם לניתוח נתונים</a:t>
            </a:r>
            <a:br>
              <a:rPr b="0" i="0" lang="iw-IL" sz="3600" u="none" cap="none" strike="noStrike">
                <a:solidFill>
                  <a:srgbClr val="232752"/>
                </a:solidFill>
                <a:latin typeface="Assistant ExtraBold"/>
                <a:ea typeface="Assistant ExtraBold"/>
                <a:cs typeface="Assistant ExtraBold"/>
                <a:sym typeface="Assistant ExtraBold"/>
              </a:rPr>
            </a:br>
            <a:r>
              <a:rPr b="0" i="0" lang="iw-IL" sz="3600" u="none" cap="none" strike="noStrike">
                <a:solidFill>
                  <a:srgbClr val="00ACE6"/>
                </a:solidFill>
                <a:latin typeface="Assistant ExtraBold"/>
                <a:ea typeface="Assistant ExtraBold"/>
                <a:cs typeface="Assistant ExtraBold"/>
                <a:sym typeface="Assistant ExtraBold"/>
              </a:rPr>
              <a:t>טבלת ציר – </a:t>
            </a:r>
            <a:endParaRPr/>
          </a:p>
          <a:p>
            <a:pPr indent="0" lvl="0" marL="0" marR="0" rtl="1" algn="r">
              <a:lnSpc>
                <a:spcPct val="102777"/>
              </a:lnSpc>
              <a:spcBef>
                <a:spcPts val="0"/>
              </a:spcBef>
              <a:spcAft>
                <a:spcPts val="0"/>
              </a:spcAft>
              <a:buClr>
                <a:srgbClr val="00ACE6"/>
              </a:buClr>
              <a:buSzPts val="3600"/>
              <a:buFont typeface="Assistant ExtraBold"/>
              <a:buNone/>
            </a:pPr>
            <a:r>
              <a:rPr b="0" i="0" lang="iw-IL" sz="3600" u="none" cap="none" strike="noStrike">
                <a:solidFill>
                  <a:srgbClr val="00ACE6"/>
                </a:solidFill>
                <a:latin typeface="Assistant ExtraBold"/>
                <a:ea typeface="Assistant ExtraBold"/>
                <a:cs typeface="Assistant ExtraBold"/>
                <a:sym typeface="Assistant ExtraBold"/>
              </a:rPr>
              <a:t>כלים מתקדמים</a:t>
            </a:r>
            <a:endParaRPr b="0" i="0" sz="1200" u="none" cap="none" strike="noStrike">
              <a:solidFill>
                <a:srgbClr val="00ACE6"/>
              </a:solidFill>
              <a:latin typeface="Calibri"/>
              <a:ea typeface="Calibri"/>
              <a:cs typeface="Calibri"/>
              <a:sym typeface="Calibri"/>
            </a:endParaRPr>
          </a:p>
        </p:txBody>
      </p:sp>
      <p:pic>
        <p:nvPicPr>
          <p:cNvPr descr="Google Shape;55;p13" id="28" name="Google Shape;28;p1"/>
          <p:cNvPicPr preferRelativeResize="0"/>
          <p:nvPr/>
        </p:nvPicPr>
        <p:blipFill rotWithShape="1">
          <a:blip r:embed="rId3">
            <a:alphaModFix/>
          </a:blip>
          <a:srcRect b="25722" l="4362" r="4571" t="19277"/>
          <a:stretch/>
        </p:blipFill>
        <p:spPr>
          <a:xfrm>
            <a:off x="6779769" y="477672"/>
            <a:ext cx="1666303" cy="1006356"/>
          </a:xfrm>
          <a:prstGeom prst="rect">
            <a:avLst/>
          </a:prstGeom>
          <a:noFill/>
          <a:ln>
            <a:noFill/>
          </a:ln>
        </p:spPr>
      </p:pic>
      <p:pic>
        <p:nvPicPr>
          <p:cNvPr descr="Google Shape;60;p13" id="29" name="Google Shape;29;p1"/>
          <p:cNvPicPr preferRelativeResize="0"/>
          <p:nvPr/>
        </p:nvPicPr>
        <p:blipFill rotWithShape="1">
          <a:blip r:embed="rId4">
            <a:alphaModFix/>
          </a:blip>
          <a:srcRect b="0" l="0" r="0" t="0"/>
          <a:stretch/>
        </p:blipFill>
        <p:spPr>
          <a:xfrm rot="3173668">
            <a:off x="5583126" y="1530371"/>
            <a:ext cx="302879" cy="668401"/>
          </a:xfrm>
          <a:prstGeom prst="rect">
            <a:avLst/>
          </a:prstGeom>
          <a:noFill/>
          <a:ln>
            <a:noFill/>
          </a:ln>
        </p:spPr>
      </p:pic>
      <p:sp>
        <p:nvSpPr>
          <p:cNvPr id="30" name="Google Shape;30;p1"/>
          <p:cNvSpPr/>
          <p:nvPr/>
        </p:nvSpPr>
        <p:spPr>
          <a:xfrm>
            <a:off x="34755" y="4400441"/>
            <a:ext cx="8937972" cy="621935"/>
          </a:xfrm>
          <a:prstGeom prst="rect">
            <a:avLst/>
          </a:prstGeom>
          <a:solidFill>
            <a:srgbClr val="FFFFFF"/>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pic>
        <p:nvPicPr>
          <p:cNvPr descr="Google Shape;62;p13" id="31" name="Google Shape;31;p1"/>
          <p:cNvPicPr preferRelativeResize="0"/>
          <p:nvPr/>
        </p:nvPicPr>
        <p:blipFill rotWithShape="1">
          <a:blip r:embed="rId5">
            <a:alphaModFix/>
          </a:blip>
          <a:srcRect b="0" l="0" r="0" t="0"/>
          <a:stretch/>
        </p:blipFill>
        <p:spPr>
          <a:xfrm rot="-2133876">
            <a:off x="7680412" y="4058813"/>
            <a:ext cx="837786" cy="500777"/>
          </a:xfrm>
          <a:prstGeom prst="rect">
            <a:avLst/>
          </a:prstGeom>
          <a:noFill/>
          <a:ln>
            <a:noFill/>
          </a:ln>
        </p:spPr>
      </p:pic>
      <p:pic>
        <p:nvPicPr>
          <p:cNvPr id="32" name="Google Shape;32;p1"/>
          <p:cNvPicPr preferRelativeResize="0"/>
          <p:nvPr/>
        </p:nvPicPr>
        <p:blipFill rotWithShape="1">
          <a:blip r:embed="rId6">
            <a:alphaModFix/>
          </a:blip>
          <a:srcRect b="0" l="0" r="0" t="0"/>
          <a:stretch/>
        </p:blipFill>
        <p:spPr>
          <a:xfrm>
            <a:off x="960306" y="1276106"/>
            <a:ext cx="3611694" cy="2941856"/>
          </a:xfrm>
          <a:prstGeom prst="rect">
            <a:avLst/>
          </a:prstGeom>
          <a:noFill/>
          <a:ln>
            <a:noFill/>
          </a:ln>
        </p:spPr>
      </p:pic>
      <p:sp>
        <p:nvSpPr>
          <p:cNvPr id="33" name="Google Shape;33;p1"/>
          <p:cNvSpPr/>
          <p:nvPr/>
        </p:nvSpPr>
        <p:spPr>
          <a:xfrm>
            <a:off x="6779769" y="33409"/>
            <a:ext cx="2255975" cy="518525"/>
          </a:xfrm>
          <a:prstGeom prst="rect">
            <a:avLst/>
          </a:prstGeom>
          <a:solidFill>
            <a:srgbClr val="FFFFFF"/>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0"/>
          <p:cNvSpPr txBox="1"/>
          <p:nvPr>
            <p:ph idx="12" type="sldNum"/>
          </p:nvPr>
        </p:nvSpPr>
        <p:spPr>
          <a:xfrm>
            <a:off x="265028" y="4553064"/>
            <a:ext cx="253384"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b="0" i="0" lang="iw-IL" sz="900" u="none" cap="none" strike="noStrike">
                <a:solidFill>
                  <a:srgbClr val="232752"/>
                </a:solidFill>
                <a:latin typeface="Assistant SemiBold"/>
                <a:ea typeface="Assistant SemiBold"/>
                <a:cs typeface="Assistant SemiBold"/>
                <a:sym typeface="Assistant SemiBold"/>
              </a:rPr>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160" name="Google Shape;160;p10"/>
          <p:cNvSpPr txBox="1"/>
          <p:nvPr/>
        </p:nvSpPr>
        <p:spPr>
          <a:xfrm>
            <a:off x="3761772" y="512028"/>
            <a:ext cx="4952188" cy="588853"/>
          </a:xfrm>
          <a:prstGeom prst="rect">
            <a:avLst/>
          </a:prstGeom>
          <a:noFill/>
          <a:ln>
            <a:noFill/>
          </a:ln>
        </p:spPr>
        <p:txBody>
          <a:bodyPr anchorCtr="0" anchor="t" bIns="68550" lIns="68550" spcFirstLastPara="1" rIns="68550" wrap="square" tIns="68550">
            <a:spAutoFit/>
          </a:bodyPr>
          <a:lstStyle/>
          <a:p>
            <a:pPr indent="0" lvl="0" marL="0" marR="0" rtl="1"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כלי הפריסה</a:t>
            </a:r>
            <a:endParaRPr b="0" i="0" sz="2800" u="none" cap="none" strike="noStrike">
              <a:solidFill>
                <a:srgbClr val="00B0F0"/>
              </a:solidFill>
              <a:latin typeface="Assistant ExtraBold"/>
              <a:ea typeface="Assistant ExtraBold"/>
              <a:cs typeface="Assistant ExtraBold"/>
              <a:sym typeface="Assistant ExtraBold"/>
            </a:endParaRPr>
          </a:p>
        </p:txBody>
      </p:sp>
      <p:sp>
        <p:nvSpPr>
          <p:cNvPr id="161" name="Google Shape;161;p10"/>
          <p:cNvSpPr txBox="1"/>
          <p:nvPr/>
        </p:nvSpPr>
        <p:spPr>
          <a:xfrm>
            <a:off x="2757286" y="1100881"/>
            <a:ext cx="5956674" cy="384694"/>
          </a:xfrm>
          <a:prstGeom prst="rect">
            <a:avLst/>
          </a:prstGeom>
          <a:noFill/>
          <a:ln>
            <a:noFill/>
          </a:ln>
        </p:spPr>
        <p:txBody>
          <a:bodyPr anchorCtr="0" anchor="t" bIns="68550" lIns="68550" spcFirstLastPara="1" rIns="68550" wrap="square" tIns="68550">
            <a:spAutoFit/>
          </a:bodyPr>
          <a:lstStyle/>
          <a:p>
            <a:pPr indent="0" lvl="0" marL="0" marR="0" rtl="1" algn="r">
              <a:lnSpc>
                <a:spcPct val="100000"/>
              </a:lnSpc>
              <a:spcBef>
                <a:spcPts val="0"/>
              </a:spcBef>
              <a:spcAft>
                <a:spcPts val="0"/>
              </a:spcAft>
              <a:buClr>
                <a:srgbClr val="232752"/>
              </a:buClr>
              <a:buSzPts val="1600"/>
              <a:buFont typeface="Assistant SemiBold"/>
              <a:buNone/>
            </a:pPr>
            <a:r>
              <a:rPr b="0" i="0" lang="iw-IL" sz="1600" u="none" cap="none" strike="noStrike">
                <a:solidFill>
                  <a:srgbClr val="232752"/>
                </a:solidFill>
                <a:latin typeface="Assistant SemiBold"/>
                <a:ea typeface="Assistant SemiBold"/>
                <a:cs typeface="Assistant SemiBold"/>
                <a:sym typeface="Assistant SemiBold"/>
              </a:rPr>
              <a:t>לדוגמה – נניח שנרצה להוסיף כלי פריסה על-פי עמודת הקטגוריה:</a:t>
            </a:r>
            <a:endParaRPr b="0" i="0" sz="1600" u="none" cap="none" strike="noStrike">
              <a:solidFill>
                <a:srgbClr val="232752"/>
              </a:solidFill>
              <a:latin typeface="Assistant SemiBold"/>
              <a:ea typeface="Assistant SemiBold"/>
              <a:cs typeface="Assistant SemiBold"/>
              <a:sym typeface="Assistant SemiBold"/>
            </a:endParaRPr>
          </a:p>
        </p:txBody>
      </p:sp>
      <p:pic>
        <p:nvPicPr>
          <p:cNvPr descr="Google Shape;60;p13" id="162" name="Google Shape;162;p10"/>
          <p:cNvPicPr preferRelativeResize="0"/>
          <p:nvPr/>
        </p:nvPicPr>
        <p:blipFill rotWithShape="1">
          <a:blip r:embed="rId3">
            <a:alphaModFix/>
          </a:blip>
          <a:srcRect b="0" l="0" r="0" t="0"/>
          <a:stretch/>
        </p:blipFill>
        <p:spPr>
          <a:xfrm rot="3173668">
            <a:off x="6252931" y="276157"/>
            <a:ext cx="271944" cy="600133"/>
          </a:xfrm>
          <a:prstGeom prst="rect">
            <a:avLst/>
          </a:prstGeom>
          <a:noFill/>
          <a:ln>
            <a:noFill/>
          </a:ln>
        </p:spPr>
      </p:pic>
      <p:pic>
        <p:nvPicPr>
          <p:cNvPr id="163" name="Google Shape;163;p10"/>
          <p:cNvPicPr preferRelativeResize="0"/>
          <p:nvPr/>
        </p:nvPicPr>
        <p:blipFill rotWithShape="1">
          <a:blip r:embed="rId4">
            <a:alphaModFix/>
          </a:blip>
          <a:srcRect b="0" l="0" r="0" t="0"/>
          <a:stretch/>
        </p:blipFill>
        <p:spPr>
          <a:xfrm>
            <a:off x="7163332" y="2155293"/>
            <a:ext cx="1018511" cy="1360205"/>
          </a:xfrm>
          <a:prstGeom prst="rect">
            <a:avLst/>
          </a:prstGeom>
          <a:noFill/>
          <a:ln cap="flat" cmpd="sng" w="9525">
            <a:solidFill>
              <a:schemeClr val="accent1"/>
            </a:solidFill>
            <a:prstDash val="solid"/>
            <a:round/>
            <a:headEnd len="sm" w="sm" type="none"/>
            <a:tailEnd len="sm" w="sm" type="none"/>
          </a:ln>
        </p:spPr>
      </p:pic>
      <p:pic>
        <p:nvPicPr>
          <p:cNvPr id="164" name="Google Shape;164;p10"/>
          <p:cNvPicPr preferRelativeResize="0"/>
          <p:nvPr/>
        </p:nvPicPr>
        <p:blipFill rotWithShape="1">
          <a:blip r:embed="rId5">
            <a:alphaModFix/>
          </a:blip>
          <a:srcRect b="0" l="0" r="0" t="0"/>
          <a:stretch/>
        </p:blipFill>
        <p:spPr>
          <a:xfrm>
            <a:off x="4116173" y="1594125"/>
            <a:ext cx="1682853" cy="3167892"/>
          </a:xfrm>
          <a:prstGeom prst="rect">
            <a:avLst/>
          </a:prstGeom>
          <a:noFill/>
          <a:ln cap="flat" cmpd="sng" w="9525">
            <a:solidFill>
              <a:schemeClr val="accent1"/>
            </a:solidFill>
            <a:prstDash val="solid"/>
            <a:round/>
            <a:headEnd len="sm" w="sm" type="none"/>
            <a:tailEnd len="sm" w="sm" type="none"/>
          </a:ln>
        </p:spPr>
      </p:pic>
      <p:sp>
        <p:nvSpPr>
          <p:cNvPr id="165" name="Google Shape;165;p10"/>
          <p:cNvSpPr/>
          <p:nvPr/>
        </p:nvSpPr>
        <p:spPr>
          <a:xfrm flipH="1">
            <a:off x="6388904" y="2754421"/>
            <a:ext cx="286549" cy="204542"/>
          </a:xfrm>
          <a:custGeom>
            <a:rect b="b" l="l" r="r" t="t"/>
            <a:pathLst>
              <a:path extrusionOk="0" h="21600" w="21600">
                <a:moveTo>
                  <a:pt x="13469" y="0"/>
                </a:moveTo>
                <a:cubicBezTo>
                  <a:pt x="13010" y="0"/>
                  <a:pt x="12551" y="232"/>
                  <a:pt x="12200" y="697"/>
                </a:cubicBezTo>
                <a:cubicBezTo>
                  <a:pt x="11500" y="1626"/>
                  <a:pt x="11500" y="3135"/>
                  <a:pt x="12200" y="4065"/>
                </a:cubicBezTo>
                <a:lnTo>
                  <a:pt x="15479" y="8419"/>
                </a:lnTo>
                <a:lnTo>
                  <a:pt x="1793" y="8419"/>
                </a:lnTo>
                <a:cubicBezTo>
                  <a:pt x="802" y="8419"/>
                  <a:pt x="0" y="9485"/>
                  <a:pt x="0" y="10800"/>
                </a:cubicBezTo>
                <a:cubicBezTo>
                  <a:pt x="0" y="12115"/>
                  <a:pt x="802" y="13181"/>
                  <a:pt x="1793" y="13181"/>
                </a:cubicBezTo>
                <a:lnTo>
                  <a:pt x="15479" y="13181"/>
                </a:lnTo>
                <a:lnTo>
                  <a:pt x="12200" y="17535"/>
                </a:lnTo>
                <a:cubicBezTo>
                  <a:pt x="11500" y="18465"/>
                  <a:pt x="11500" y="19974"/>
                  <a:pt x="12200" y="20903"/>
                </a:cubicBezTo>
                <a:cubicBezTo>
                  <a:pt x="12551" y="21368"/>
                  <a:pt x="13010" y="21600"/>
                  <a:pt x="13469" y="21600"/>
                </a:cubicBezTo>
                <a:cubicBezTo>
                  <a:pt x="13927" y="21600"/>
                  <a:pt x="14387" y="21368"/>
                  <a:pt x="14737" y="20903"/>
                </a:cubicBezTo>
                <a:lnTo>
                  <a:pt x="21074" y="12484"/>
                </a:lnTo>
                <a:cubicBezTo>
                  <a:pt x="21424" y="12019"/>
                  <a:pt x="21600" y="11409"/>
                  <a:pt x="21600" y="10800"/>
                </a:cubicBezTo>
                <a:cubicBezTo>
                  <a:pt x="21600" y="10191"/>
                  <a:pt x="21424" y="9581"/>
                  <a:pt x="21074" y="9116"/>
                </a:cubicBezTo>
                <a:lnTo>
                  <a:pt x="14737" y="697"/>
                </a:lnTo>
                <a:cubicBezTo>
                  <a:pt x="14387" y="232"/>
                  <a:pt x="13927" y="0"/>
                  <a:pt x="13469" y="0"/>
                </a:cubicBezTo>
                <a:close/>
              </a:path>
            </a:pathLst>
          </a:custGeom>
          <a:solidFill>
            <a:srgbClr val="00B0F0"/>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
        <p:nvSpPr>
          <p:cNvPr id="166" name="Google Shape;166;p10"/>
          <p:cNvSpPr/>
          <p:nvPr/>
        </p:nvSpPr>
        <p:spPr>
          <a:xfrm flipH="1">
            <a:off x="3201702" y="2754421"/>
            <a:ext cx="286549" cy="204542"/>
          </a:xfrm>
          <a:custGeom>
            <a:rect b="b" l="l" r="r" t="t"/>
            <a:pathLst>
              <a:path extrusionOk="0" h="21600" w="21600">
                <a:moveTo>
                  <a:pt x="13469" y="0"/>
                </a:moveTo>
                <a:cubicBezTo>
                  <a:pt x="13010" y="0"/>
                  <a:pt x="12551" y="232"/>
                  <a:pt x="12200" y="697"/>
                </a:cubicBezTo>
                <a:cubicBezTo>
                  <a:pt x="11500" y="1626"/>
                  <a:pt x="11500" y="3135"/>
                  <a:pt x="12200" y="4065"/>
                </a:cubicBezTo>
                <a:lnTo>
                  <a:pt x="15479" y="8419"/>
                </a:lnTo>
                <a:lnTo>
                  <a:pt x="1793" y="8419"/>
                </a:lnTo>
                <a:cubicBezTo>
                  <a:pt x="802" y="8419"/>
                  <a:pt x="0" y="9485"/>
                  <a:pt x="0" y="10800"/>
                </a:cubicBezTo>
                <a:cubicBezTo>
                  <a:pt x="0" y="12115"/>
                  <a:pt x="802" y="13181"/>
                  <a:pt x="1793" y="13181"/>
                </a:cubicBezTo>
                <a:lnTo>
                  <a:pt x="15479" y="13181"/>
                </a:lnTo>
                <a:lnTo>
                  <a:pt x="12200" y="17535"/>
                </a:lnTo>
                <a:cubicBezTo>
                  <a:pt x="11500" y="18465"/>
                  <a:pt x="11500" y="19974"/>
                  <a:pt x="12200" y="20903"/>
                </a:cubicBezTo>
                <a:cubicBezTo>
                  <a:pt x="12551" y="21368"/>
                  <a:pt x="13010" y="21600"/>
                  <a:pt x="13469" y="21600"/>
                </a:cubicBezTo>
                <a:cubicBezTo>
                  <a:pt x="13927" y="21600"/>
                  <a:pt x="14387" y="21368"/>
                  <a:pt x="14737" y="20903"/>
                </a:cubicBezTo>
                <a:lnTo>
                  <a:pt x="21074" y="12484"/>
                </a:lnTo>
                <a:cubicBezTo>
                  <a:pt x="21424" y="12019"/>
                  <a:pt x="21600" y="11409"/>
                  <a:pt x="21600" y="10800"/>
                </a:cubicBezTo>
                <a:cubicBezTo>
                  <a:pt x="21600" y="10191"/>
                  <a:pt x="21424" y="9581"/>
                  <a:pt x="21074" y="9116"/>
                </a:cubicBezTo>
                <a:lnTo>
                  <a:pt x="14737" y="697"/>
                </a:lnTo>
                <a:cubicBezTo>
                  <a:pt x="14387" y="232"/>
                  <a:pt x="13927" y="0"/>
                  <a:pt x="13469" y="0"/>
                </a:cubicBezTo>
                <a:close/>
              </a:path>
            </a:pathLst>
          </a:custGeom>
          <a:solidFill>
            <a:srgbClr val="00B0F0"/>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pic>
        <p:nvPicPr>
          <p:cNvPr id="167" name="Google Shape;167;p10"/>
          <p:cNvPicPr preferRelativeResize="0"/>
          <p:nvPr/>
        </p:nvPicPr>
        <p:blipFill rotWithShape="1">
          <a:blip r:embed="rId6">
            <a:alphaModFix/>
          </a:blip>
          <a:srcRect b="0" l="0" r="0" t="0"/>
          <a:stretch/>
        </p:blipFill>
        <p:spPr>
          <a:xfrm>
            <a:off x="822114" y="1833698"/>
            <a:ext cx="1789709" cy="2457663"/>
          </a:xfrm>
          <a:prstGeom prst="rect">
            <a:avLst/>
          </a:prstGeom>
          <a:noFill/>
          <a:ln cap="flat" cmpd="sng" w="9525">
            <a:solidFill>
              <a:schemeClr val="accent1"/>
            </a:solidFill>
            <a:prstDash val="solid"/>
            <a:round/>
            <a:headEnd len="sm" w="sm" type="none"/>
            <a:tailEnd len="sm" w="sm" type="none"/>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1"/>
          <p:cNvSpPr txBox="1"/>
          <p:nvPr>
            <p:ph idx="12" type="sldNum"/>
          </p:nvPr>
        </p:nvSpPr>
        <p:spPr>
          <a:xfrm>
            <a:off x="217022" y="4553064"/>
            <a:ext cx="301390"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b="0" i="0" lang="iw-IL" sz="900" u="none" cap="none" strike="noStrike">
                <a:solidFill>
                  <a:srgbClr val="232752"/>
                </a:solidFill>
                <a:latin typeface="Assistant SemiBold"/>
                <a:ea typeface="Assistant SemiBold"/>
                <a:cs typeface="Assistant SemiBold"/>
                <a:sym typeface="Assistant SemiBold"/>
              </a:rPr>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173" name="Google Shape;173;p11"/>
          <p:cNvSpPr txBox="1"/>
          <p:nvPr/>
        </p:nvSpPr>
        <p:spPr>
          <a:xfrm>
            <a:off x="5445211" y="503322"/>
            <a:ext cx="3278553" cy="588853"/>
          </a:xfrm>
          <a:prstGeom prst="rect">
            <a:avLst/>
          </a:prstGeom>
          <a:noFill/>
          <a:ln>
            <a:noFill/>
          </a:ln>
        </p:spPr>
        <p:txBody>
          <a:bodyPr anchorCtr="0" anchor="t" bIns="68550" lIns="68550" spcFirstLastPara="1" rIns="68550" wrap="square" tIns="68550">
            <a:spAutoFit/>
          </a:bodyPr>
          <a:lstStyle/>
          <a:p>
            <a:pPr indent="0" lvl="0" marL="0" marR="0" rtl="1"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כלי פריסה – הדגמה</a:t>
            </a:r>
            <a:endParaRPr b="0" i="0" sz="2800" u="none" cap="none" strike="noStrike">
              <a:solidFill>
                <a:srgbClr val="00B0F0"/>
              </a:solidFill>
              <a:latin typeface="Assistant ExtraBold"/>
              <a:ea typeface="Assistant ExtraBold"/>
              <a:cs typeface="Assistant ExtraBold"/>
              <a:sym typeface="Assistant ExtraBold"/>
            </a:endParaRPr>
          </a:p>
        </p:txBody>
      </p:sp>
      <p:pic>
        <p:nvPicPr>
          <p:cNvPr descr="Google Shape;60;p13" id="174" name="Google Shape;174;p11"/>
          <p:cNvPicPr preferRelativeResize="0"/>
          <p:nvPr/>
        </p:nvPicPr>
        <p:blipFill rotWithShape="1">
          <a:blip r:embed="rId3">
            <a:alphaModFix/>
          </a:blip>
          <a:srcRect b="0" l="0" r="0" t="0"/>
          <a:stretch/>
        </p:blipFill>
        <p:spPr>
          <a:xfrm rot="3173668">
            <a:off x="5278240" y="293568"/>
            <a:ext cx="271944" cy="600133"/>
          </a:xfrm>
          <a:prstGeom prst="rect">
            <a:avLst/>
          </a:prstGeom>
          <a:noFill/>
          <a:ln>
            <a:noFill/>
          </a:ln>
        </p:spPr>
      </p:pic>
      <p:sp>
        <p:nvSpPr>
          <p:cNvPr id="175" name="Google Shape;175;p11"/>
          <p:cNvSpPr txBox="1"/>
          <p:nvPr/>
        </p:nvSpPr>
        <p:spPr>
          <a:xfrm>
            <a:off x="7117492" y="1882963"/>
            <a:ext cx="1637271" cy="2334587"/>
          </a:xfrm>
          <a:prstGeom prst="rect">
            <a:avLst/>
          </a:prstGeom>
          <a:noFill/>
          <a:ln>
            <a:noFill/>
          </a:ln>
        </p:spPr>
        <p:txBody>
          <a:bodyPr anchorCtr="0" anchor="t" bIns="68550" lIns="68550" spcFirstLastPara="1" rIns="68550" wrap="square" tIns="68550">
            <a:spAutoFit/>
          </a:bodyPr>
          <a:lstStyle/>
          <a:p>
            <a:pPr indent="0" lvl="0" marL="0" marR="0" rtl="1" algn="r">
              <a:lnSpc>
                <a:spcPct val="114000"/>
              </a:lnSpc>
              <a:spcBef>
                <a:spcPts val="0"/>
              </a:spcBef>
              <a:spcAft>
                <a:spcPts val="0"/>
              </a:spcAft>
              <a:buClr>
                <a:srgbClr val="232752"/>
              </a:buClr>
              <a:buSzPts val="1400"/>
              <a:buFont typeface="Assistant"/>
              <a:buNone/>
            </a:pPr>
            <a:r>
              <a:rPr b="0" i="0" lang="iw-IL" sz="1400" u="none" cap="none" strike="noStrike">
                <a:solidFill>
                  <a:srgbClr val="232752"/>
                </a:solidFill>
                <a:latin typeface="Assistant"/>
                <a:ea typeface="Assistant"/>
                <a:cs typeface="Assistant"/>
                <a:sym typeface="Assistant"/>
              </a:rPr>
              <a:t>טבלת הציר שב-gif מציגה את קטגוריות המוצרים בשורות, ואת סניפי החנות בעמודות.</a:t>
            </a:r>
            <a:endParaRPr/>
          </a:p>
          <a:p>
            <a:pPr indent="0" lvl="0" marL="0" marR="0" rtl="1" algn="r">
              <a:lnSpc>
                <a:spcPct val="114000"/>
              </a:lnSpc>
              <a:spcBef>
                <a:spcPts val="0"/>
              </a:spcBef>
              <a:spcAft>
                <a:spcPts val="0"/>
              </a:spcAft>
              <a:buClr>
                <a:srgbClr val="232752"/>
              </a:buClr>
              <a:buSzPts val="1400"/>
              <a:buFont typeface="Assistant"/>
              <a:buNone/>
            </a:pPr>
            <a:r>
              <a:t/>
            </a:r>
            <a:endParaRPr b="0" i="0" sz="1400" u="none" cap="none" strike="noStrike">
              <a:solidFill>
                <a:srgbClr val="000000"/>
              </a:solidFill>
              <a:latin typeface="Calibri"/>
              <a:ea typeface="Calibri"/>
              <a:cs typeface="Calibri"/>
              <a:sym typeface="Calibri"/>
            </a:endParaRPr>
          </a:p>
          <a:p>
            <a:pPr indent="0" lvl="0" marL="0" marR="0" rtl="1" algn="r">
              <a:lnSpc>
                <a:spcPct val="114000"/>
              </a:lnSpc>
              <a:spcBef>
                <a:spcPts val="0"/>
              </a:spcBef>
              <a:spcAft>
                <a:spcPts val="0"/>
              </a:spcAft>
              <a:buClr>
                <a:srgbClr val="232752"/>
              </a:buClr>
              <a:buSzPts val="1400"/>
              <a:buFont typeface="Assistant"/>
              <a:buNone/>
            </a:pPr>
            <a:r>
              <a:rPr b="0" i="0" lang="iw-IL" sz="1400" u="none" cap="none" strike="noStrike">
                <a:solidFill>
                  <a:srgbClr val="232752"/>
                </a:solidFill>
                <a:latin typeface="Assistant"/>
                <a:ea typeface="Assistant"/>
                <a:cs typeface="Assistant"/>
                <a:sym typeface="Assistant"/>
              </a:rPr>
              <a:t>הנתונים בטבלה הם סכומי המכירות בכל סניף ע"פ קטגוריות המוצרים.</a:t>
            </a:r>
            <a:endParaRPr b="0" i="0" sz="1400" u="none" cap="none" strike="noStrike">
              <a:solidFill>
                <a:srgbClr val="000000"/>
              </a:solidFill>
              <a:latin typeface="Calibri"/>
              <a:ea typeface="Calibri"/>
              <a:cs typeface="Calibri"/>
              <a:sym typeface="Calibri"/>
            </a:endParaRPr>
          </a:p>
        </p:txBody>
      </p:sp>
      <p:sp>
        <p:nvSpPr>
          <p:cNvPr id="176" name="Google Shape;176;p11"/>
          <p:cNvSpPr txBox="1"/>
          <p:nvPr/>
        </p:nvSpPr>
        <p:spPr>
          <a:xfrm>
            <a:off x="7014949" y="993483"/>
            <a:ext cx="1739813" cy="615527"/>
          </a:xfrm>
          <a:prstGeom prst="rect">
            <a:avLst/>
          </a:prstGeom>
          <a:noFill/>
          <a:ln>
            <a:noFill/>
          </a:ln>
        </p:spPr>
        <p:txBody>
          <a:bodyPr anchorCtr="0" anchor="t" bIns="68550" lIns="68550" spcFirstLastPara="1" rIns="68550" wrap="square" tIns="68550">
            <a:spAutoFit/>
          </a:bodyPr>
          <a:lstStyle/>
          <a:p>
            <a:pPr indent="0" lvl="0" marL="0" marR="0" rtl="1" algn="r">
              <a:lnSpc>
                <a:spcPct val="114000"/>
              </a:lnSpc>
              <a:spcBef>
                <a:spcPts val="0"/>
              </a:spcBef>
              <a:spcAft>
                <a:spcPts val="0"/>
              </a:spcAft>
              <a:buClr>
                <a:srgbClr val="232752"/>
              </a:buClr>
              <a:buSzPts val="1400"/>
              <a:buFont typeface="Assistant SemiBold"/>
              <a:buNone/>
            </a:pPr>
            <a:r>
              <a:rPr b="0" i="0" lang="iw-IL" sz="1400" u="none" cap="none" strike="noStrike">
                <a:solidFill>
                  <a:srgbClr val="232752"/>
                </a:solidFill>
                <a:latin typeface="Assistant SemiBold"/>
                <a:ea typeface="Assistant SemiBold"/>
                <a:cs typeface="Assistant SemiBold"/>
                <a:sym typeface="Assistant SemiBold"/>
              </a:rPr>
              <a:t>נדגים יצירת כלי פריסה לעמודת הקטגוריה:</a:t>
            </a:r>
            <a:endParaRPr b="0" i="0" sz="1400" u="none" cap="none" strike="noStrike">
              <a:solidFill>
                <a:srgbClr val="232752"/>
              </a:solidFill>
              <a:latin typeface="Assistant SemiBold"/>
              <a:ea typeface="Assistant SemiBold"/>
              <a:cs typeface="Assistant SemiBold"/>
              <a:sym typeface="Assistant SemiBold"/>
            </a:endParaRPr>
          </a:p>
        </p:txBody>
      </p:sp>
      <p:pic>
        <p:nvPicPr>
          <p:cNvPr descr="תמונה שמכילה שולחן&#10;&#10;התיאור נוצר באופן אוטומטי" id="177" name="Google Shape;177;p11"/>
          <p:cNvPicPr preferRelativeResize="0"/>
          <p:nvPr/>
        </p:nvPicPr>
        <p:blipFill/>
        <p:spPr>
          <a:xfrm>
            <a:off x="799069" y="1092175"/>
            <a:ext cx="6229680" cy="3747158"/>
          </a:xfrm>
          <a:prstGeom prst="rect">
            <a:avLst/>
          </a:prstGeom>
          <a:noFill/>
          <a:ln>
            <a:noFill/>
          </a:ln>
          <a:effectLst>
            <a:outerShdw blurRad="50800" rotWithShape="0" algn="tr" dir="8100000" dist="76200">
              <a:srgbClr val="000000">
                <a:alpha val="12941"/>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pic>
        <p:nvPicPr>
          <p:cNvPr descr="תמונה שמכילה שולחן&#10;&#10;התיאור נוצר באופן אוטומטי" id="182" name="Google Shape;182;p12"/>
          <p:cNvPicPr preferRelativeResize="0"/>
          <p:nvPr/>
        </p:nvPicPr>
        <p:blipFill/>
        <p:spPr>
          <a:xfrm>
            <a:off x="1222346" y="1089139"/>
            <a:ext cx="6224760" cy="3747158"/>
          </a:xfrm>
          <a:prstGeom prst="rect">
            <a:avLst/>
          </a:prstGeom>
          <a:noFill/>
          <a:ln>
            <a:noFill/>
          </a:ln>
          <a:effectLst>
            <a:outerShdw blurRad="50800" rotWithShape="0" algn="tr" dir="8100000" dist="76200">
              <a:srgbClr val="000000">
                <a:alpha val="12941"/>
              </a:srgbClr>
            </a:outerShdw>
          </a:effectLst>
        </p:spPr>
      </p:pic>
      <p:sp>
        <p:nvSpPr>
          <p:cNvPr id="183" name="Google Shape;183;p12"/>
          <p:cNvSpPr txBox="1"/>
          <p:nvPr>
            <p:ph idx="12" type="sldNum"/>
          </p:nvPr>
        </p:nvSpPr>
        <p:spPr>
          <a:xfrm>
            <a:off x="217022" y="4553064"/>
            <a:ext cx="301390"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b="0" i="0" lang="iw-IL" sz="900" u="none" cap="none" strike="noStrike">
                <a:solidFill>
                  <a:srgbClr val="232752"/>
                </a:solidFill>
                <a:latin typeface="Assistant SemiBold"/>
                <a:ea typeface="Assistant SemiBold"/>
                <a:cs typeface="Assistant SemiBold"/>
                <a:sym typeface="Assistant SemiBold"/>
              </a:rPr>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184" name="Google Shape;184;p12"/>
          <p:cNvSpPr txBox="1"/>
          <p:nvPr/>
        </p:nvSpPr>
        <p:spPr>
          <a:xfrm>
            <a:off x="5527589" y="503322"/>
            <a:ext cx="3196175" cy="588853"/>
          </a:xfrm>
          <a:prstGeom prst="rect">
            <a:avLst/>
          </a:prstGeom>
          <a:noFill/>
          <a:ln>
            <a:noFill/>
          </a:ln>
        </p:spPr>
        <p:txBody>
          <a:bodyPr anchorCtr="0" anchor="t" bIns="68550" lIns="68550" spcFirstLastPara="1" rIns="68550" wrap="square" tIns="68550">
            <a:spAutoFit/>
          </a:bodyPr>
          <a:lstStyle/>
          <a:p>
            <a:pPr indent="0" lvl="0" marL="0" marR="0" rtl="1"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כלי פריסה – הדגמה</a:t>
            </a:r>
            <a:endParaRPr b="0" i="0" sz="2800" u="none" cap="none" strike="noStrike">
              <a:solidFill>
                <a:srgbClr val="00B0F0"/>
              </a:solidFill>
              <a:latin typeface="Assistant ExtraBold"/>
              <a:ea typeface="Assistant ExtraBold"/>
              <a:cs typeface="Assistant ExtraBold"/>
              <a:sym typeface="Assistant ExtraBold"/>
            </a:endParaRPr>
          </a:p>
        </p:txBody>
      </p:sp>
      <p:pic>
        <p:nvPicPr>
          <p:cNvPr descr="Google Shape;60;p13" id="185" name="Google Shape;185;p12"/>
          <p:cNvPicPr preferRelativeResize="0"/>
          <p:nvPr/>
        </p:nvPicPr>
        <p:blipFill rotWithShape="1">
          <a:blip r:embed="rId3">
            <a:alphaModFix/>
          </a:blip>
          <a:srcRect b="0" l="0" r="0" t="0"/>
          <a:stretch/>
        </p:blipFill>
        <p:spPr>
          <a:xfrm rot="3173668">
            <a:off x="5278240" y="293568"/>
            <a:ext cx="271944" cy="60013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3"/>
          <p:cNvSpPr txBox="1"/>
          <p:nvPr>
            <p:ph idx="12" type="sldNum"/>
          </p:nvPr>
        </p:nvSpPr>
        <p:spPr>
          <a:xfrm>
            <a:off x="217022" y="4553064"/>
            <a:ext cx="301390"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b="0" i="0" lang="iw-IL" sz="900" u="none" cap="none" strike="noStrike">
                <a:solidFill>
                  <a:srgbClr val="232752"/>
                </a:solidFill>
                <a:latin typeface="Assistant SemiBold"/>
                <a:ea typeface="Assistant SemiBold"/>
                <a:cs typeface="Assistant SemiBold"/>
                <a:sym typeface="Assistant SemiBold"/>
              </a:rPr>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191" name="Google Shape;191;p13"/>
          <p:cNvSpPr txBox="1"/>
          <p:nvPr/>
        </p:nvSpPr>
        <p:spPr>
          <a:xfrm>
            <a:off x="2129051" y="503322"/>
            <a:ext cx="6594713" cy="588853"/>
          </a:xfrm>
          <a:prstGeom prst="rect">
            <a:avLst/>
          </a:prstGeom>
          <a:noFill/>
          <a:ln>
            <a:noFill/>
          </a:ln>
        </p:spPr>
        <p:txBody>
          <a:bodyPr anchorCtr="0" anchor="t" bIns="68550" lIns="68550" spcFirstLastPara="1" rIns="68550" wrap="square" tIns="68550">
            <a:spAutoFit/>
          </a:bodyPr>
          <a:lstStyle/>
          <a:p>
            <a:pPr indent="0" lvl="0" marL="0" marR="0" rtl="1"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ריענון טבלת ציר</a:t>
            </a:r>
            <a:endParaRPr b="0" i="0" sz="2800" u="none" cap="none" strike="noStrike">
              <a:solidFill>
                <a:srgbClr val="00B0F0"/>
              </a:solidFill>
              <a:latin typeface="Assistant ExtraBold"/>
              <a:ea typeface="Assistant ExtraBold"/>
              <a:cs typeface="Assistant ExtraBold"/>
              <a:sym typeface="Assistant ExtraBold"/>
            </a:endParaRPr>
          </a:p>
        </p:txBody>
      </p:sp>
      <p:pic>
        <p:nvPicPr>
          <p:cNvPr descr="Google Shape;60;p13" id="192" name="Google Shape;192;p13"/>
          <p:cNvPicPr preferRelativeResize="0"/>
          <p:nvPr/>
        </p:nvPicPr>
        <p:blipFill rotWithShape="1">
          <a:blip r:embed="rId3">
            <a:alphaModFix/>
          </a:blip>
          <a:srcRect b="0" l="0" r="0" t="0"/>
          <a:stretch/>
        </p:blipFill>
        <p:spPr>
          <a:xfrm rot="3173668">
            <a:off x="2314420" y="502642"/>
            <a:ext cx="271944" cy="600133"/>
          </a:xfrm>
          <a:prstGeom prst="rect">
            <a:avLst/>
          </a:prstGeom>
          <a:noFill/>
          <a:ln>
            <a:noFill/>
          </a:ln>
        </p:spPr>
      </p:pic>
      <p:pic>
        <p:nvPicPr>
          <p:cNvPr id="193" name="Google Shape;193;p13"/>
          <p:cNvPicPr preferRelativeResize="0"/>
          <p:nvPr/>
        </p:nvPicPr>
        <p:blipFill rotWithShape="1">
          <a:blip r:embed="rId4">
            <a:alphaModFix/>
          </a:blip>
          <a:srcRect b="0" l="0" r="0" t="0"/>
          <a:stretch/>
        </p:blipFill>
        <p:spPr>
          <a:xfrm>
            <a:off x="3338941" y="1048015"/>
            <a:ext cx="911358" cy="1381058"/>
          </a:xfrm>
          <a:prstGeom prst="rect">
            <a:avLst/>
          </a:prstGeom>
          <a:noFill/>
          <a:ln>
            <a:noFill/>
          </a:ln>
        </p:spPr>
      </p:pic>
      <p:pic>
        <p:nvPicPr>
          <p:cNvPr id="194" name="Google Shape;194;p13"/>
          <p:cNvPicPr preferRelativeResize="0"/>
          <p:nvPr/>
        </p:nvPicPr>
        <p:blipFill rotWithShape="1">
          <a:blip r:embed="rId5">
            <a:alphaModFix/>
          </a:blip>
          <a:srcRect b="0" l="0" r="0" t="0"/>
          <a:stretch/>
        </p:blipFill>
        <p:spPr>
          <a:xfrm>
            <a:off x="3234186" y="2938142"/>
            <a:ext cx="1120869" cy="1442137"/>
          </a:xfrm>
          <a:prstGeom prst="rect">
            <a:avLst/>
          </a:prstGeom>
          <a:noFill/>
          <a:ln>
            <a:noFill/>
          </a:ln>
        </p:spPr>
      </p:pic>
      <p:sp>
        <p:nvSpPr>
          <p:cNvPr id="195" name="Google Shape;195;p13"/>
          <p:cNvSpPr txBox="1"/>
          <p:nvPr/>
        </p:nvSpPr>
        <p:spPr>
          <a:xfrm>
            <a:off x="5807676" y="1396927"/>
            <a:ext cx="2916086" cy="683751"/>
          </a:xfrm>
          <a:prstGeom prst="rect">
            <a:avLst/>
          </a:prstGeom>
          <a:noFill/>
          <a:ln>
            <a:noFill/>
          </a:ln>
        </p:spPr>
        <p:txBody>
          <a:bodyPr anchorCtr="0" anchor="t" bIns="68550" lIns="68550" spcFirstLastPara="1" rIns="68550" wrap="square" tIns="68550">
            <a:spAutoFit/>
          </a:bodyPr>
          <a:lstStyle/>
          <a:p>
            <a:pPr indent="0" lvl="0" marL="0" marR="0" rtl="1" algn="r">
              <a:lnSpc>
                <a:spcPct val="114000"/>
              </a:lnSpc>
              <a:spcBef>
                <a:spcPts val="0"/>
              </a:spcBef>
              <a:spcAft>
                <a:spcPts val="0"/>
              </a:spcAft>
              <a:buClr>
                <a:srgbClr val="232752"/>
              </a:buClr>
              <a:buSzPts val="1600"/>
              <a:buFont typeface="Assistant"/>
              <a:buNone/>
            </a:pPr>
            <a:r>
              <a:rPr b="0" i="0" lang="iw-IL" sz="1600" u="none" cap="none" strike="noStrike">
                <a:solidFill>
                  <a:srgbClr val="232752"/>
                </a:solidFill>
                <a:latin typeface="Assistant"/>
                <a:ea typeface="Assistant"/>
                <a:cs typeface="Assistant"/>
                <a:sym typeface="Assistant"/>
              </a:rPr>
              <a:t>על מנת שטבלת הציר תקבל עדכון נתונים, יש ללחוץ על הלחצן "רענן"</a:t>
            </a:r>
            <a:endParaRPr/>
          </a:p>
        </p:txBody>
      </p:sp>
      <p:sp>
        <p:nvSpPr>
          <p:cNvPr id="196" name="Google Shape;196;p13"/>
          <p:cNvSpPr/>
          <p:nvPr/>
        </p:nvSpPr>
        <p:spPr>
          <a:xfrm flipH="1">
            <a:off x="5290569" y="1627988"/>
            <a:ext cx="243380" cy="221113"/>
          </a:xfrm>
          <a:custGeom>
            <a:rect b="b" l="l" r="r" t="t"/>
            <a:pathLst>
              <a:path extrusionOk="0" h="21600" w="21600">
                <a:moveTo>
                  <a:pt x="13469" y="0"/>
                </a:moveTo>
                <a:cubicBezTo>
                  <a:pt x="13010" y="0"/>
                  <a:pt x="12551" y="232"/>
                  <a:pt x="12200" y="697"/>
                </a:cubicBezTo>
                <a:cubicBezTo>
                  <a:pt x="11500" y="1626"/>
                  <a:pt x="11500" y="3135"/>
                  <a:pt x="12200" y="4065"/>
                </a:cubicBezTo>
                <a:lnTo>
                  <a:pt x="15479" y="8419"/>
                </a:lnTo>
                <a:lnTo>
                  <a:pt x="1793" y="8419"/>
                </a:lnTo>
                <a:cubicBezTo>
                  <a:pt x="802" y="8419"/>
                  <a:pt x="0" y="9485"/>
                  <a:pt x="0" y="10800"/>
                </a:cubicBezTo>
                <a:cubicBezTo>
                  <a:pt x="0" y="12115"/>
                  <a:pt x="802" y="13181"/>
                  <a:pt x="1793" y="13181"/>
                </a:cubicBezTo>
                <a:lnTo>
                  <a:pt x="15479" y="13181"/>
                </a:lnTo>
                <a:lnTo>
                  <a:pt x="12200" y="17535"/>
                </a:lnTo>
                <a:cubicBezTo>
                  <a:pt x="11500" y="18465"/>
                  <a:pt x="11500" y="19974"/>
                  <a:pt x="12200" y="20903"/>
                </a:cubicBezTo>
                <a:cubicBezTo>
                  <a:pt x="12551" y="21368"/>
                  <a:pt x="13010" y="21600"/>
                  <a:pt x="13469" y="21600"/>
                </a:cubicBezTo>
                <a:cubicBezTo>
                  <a:pt x="13927" y="21600"/>
                  <a:pt x="14387" y="21368"/>
                  <a:pt x="14737" y="20903"/>
                </a:cubicBezTo>
                <a:lnTo>
                  <a:pt x="21074" y="12484"/>
                </a:lnTo>
                <a:cubicBezTo>
                  <a:pt x="21424" y="12019"/>
                  <a:pt x="21600" y="11409"/>
                  <a:pt x="21600" y="10800"/>
                </a:cubicBezTo>
                <a:cubicBezTo>
                  <a:pt x="21600" y="10191"/>
                  <a:pt x="21424" y="9581"/>
                  <a:pt x="21074" y="9116"/>
                </a:cubicBezTo>
                <a:lnTo>
                  <a:pt x="14737" y="697"/>
                </a:lnTo>
                <a:cubicBezTo>
                  <a:pt x="14387" y="232"/>
                  <a:pt x="13927" y="0"/>
                  <a:pt x="13469" y="0"/>
                </a:cubicBezTo>
                <a:close/>
              </a:path>
            </a:pathLst>
          </a:custGeom>
          <a:solidFill>
            <a:srgbClr val="00B0F0"/>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
        <p:nvSpPr>
          <p:cNvPr id="197" name="Google Shape;197;p13"/>
          <p:cNvSpPr txBox="1"/>
          <p:nvPr/>
        </p:nvSpPr>
        <p:spPr>
          <a:xfrm>
            <a:off x="5733535" y="3033278"/>
            <a:ext cx="2990228" cy="964469"/>
          </a:xfrm>
          <a:prstGeom prst="rect">
            <a:avLst/>
          </a:prstGeom>
          <a:noFill/>
          <a:ln>
            <a:noFill/>
          </a:ln>
        </p:spPr>
        <p:txBody>
          <a:bodyPr anchorCtr="0" anchor="t" bIns="68550" lIns="68550" spcFirstLastPara="1" rIns="68550" wrap="square" tIns="68550">
            <a:spAutoFit/>
          </a:bodyPr>
          <a:lstStyle/>
          <a:p>
            <a:pPr indent="0" lvl="0" marL="0" marR="0" rtl="1" algn="r">
              <a:lnSpc>
                <a:spcPct val="114000"/>
              </a:lnSpc>
              <a:spcBef>
                <a:spcPts val="0"/>
              </a:spcBef>
              <a:spcAft>
                <a:spcPts val="0"/>
              </a:spcAft>
              <a:buClr>
                <a:srgbClr val="232752"/>
              </a:buClr>
              <a:buSzPts val="1600"/>
              <a:buFont typeface="Assistant"/>
              <a:buNone/>
            </a:pPr>
            <a:r>
              <a:rPr b="0" i="0" lang="iw-IL" sz="1600" u="none" cap="none" strike="noStrike">
                <a:solidFill>
                  <a:srgbClr val="232752"/>
                </a:solidFill>
                <a:latin typeface="Assistant"/>
                <a:ea typeface="Assistant"/>
                <a:cs typeface="Assistant"/>
                <a:sym typeface="Assistant"/>
              </a:rPr>
              <a:t>על מנת שטבלת הציר תקבל נתונים חדשים שהתווספו לטבלת המקור, יש ללחוץ על הלחצן "שינוי מקור נתונים"</a:t>
            </a:r>
            <a:endParaRPr/>
          </a:p>
        </p:txBody>
      </p:sp>
      <p:sp>
        <p:nvSpPr>
          <p:cNvPr id="198" name="Google Shape;198;p13"/>
          <p:cNvSpPr/>
          <p:nvPr/>
        </p:nvSpPr>
        <p:spPr>
          <a:xfrm flipH="1">
            <a:off x="5290569" y="3404955"/>
            <a:ext cx="243380" cy="221113"/>
          </a:xfrm>
          <a:custGeom>
            <a:rect b="b" l="l" r="r" t="t"/>
            <a:pathLst>
              <a:path extrusionOk="0" h="21600" w="21600">
                <a:moveTo>
                  <a:pt x="13469" y="0"/>
                </a:moveTo>
                <a:cubicBezTo>
                  <a:pt x="13010" y="0"/>
                  <a:pt x="12551" y="232"/>
                  <a:pt x="12200" y="697"/>
                </a:cubicBezTo>
                <a:cubicBezTo>
                  <a:pt x="11500" y="1626"/>
                  <a:pt x="11500" y="3135"/>
                  <a:pt x="12200" y="4065"/>
                </a:cubicBezTo>
                <a:lnTo>
                  <a:pt x="15479" y="8419"/>
                </a:lnTo>
                <a:lnTo>
                  <a:pt x="1793" y="8419"/>
                </a:lnTo>
                <a:cubicBezTo>
                  <a:pt x="802" y="8419"/>
                  <a:pt x="0" y="9485"/>
                  <a:pt x="0" y="10800"/>
                </a:cubicBezTo>
                <a:cubicBezTo>
                  <a:pt x="0" y="12115"/>
                  <a:pt x="802" y="13181"/>
                  <a:pt x="1793" y="13181"/>
                </a:cubicBezTo>
                <a:lnTo>
                  <a:pt x="15479" y="13181"/>
                </a:lnTo>
                <a:lnTo>
                  <a:pt x="12200" y="17535"/>
                </a:lnTo>
                <a:cubicBezTo>
                  <a:pt x="11500" y="18465"/>
                  <a:pt x="11500" y="19974"/>
                  <a:pt x="12200" y="20903"/>
                </a:cubicBezTo>
                <a:cubicBezTo>
                  <a:pt x="12551" y="21368"/>
                  <a:pt x="13010" y="21600"/>
                  <a:pt x="13469" y="21600"/>
                </a:cubicBezTo>
                <a:cubicBezTo>
                  <a:pt x="13927" y="21600"/>
                  <a:pt x="14387" y="21368"/>
                  <a:pt x="14737" y="20903"/>
                </a:cubicBezTo>
                <a:lnTo>
                  <a:pt x="21074" y="12484"/>
                </a:lnTo>
                <a:cubicBezTo>
                  <a:pt x="21424" y="12019"/>
                  <a:pt x="21600" y="11409"/>
                  <a:pt x="21600" y="10800"/>
                </a:cubicBezTo>
                <a:cubicBezTo>
                  <a:pt x="21600" y="10191"/>
                  <a:pt x="21424" y="9581"/>
                  <a:pt x="21074" y="9116"/>
                </a:cubicBezTo>
                <a:lnTo>
                  <a:pt x="14737" y="697"/>
                </a:lnTo>
                <a:cubicBezTo>
                  <a:pt x="14387" y="232"/>
                  <a:pt x="13927" y="0"/>
                  <a:pt x="13469" y="0"/>
                </a:cubicBezTo>
                <a:close/>
              </a:path>
            </a:pathLst>
          </a:custGeom>
          <a:solidFill>
            <a:srgbClr val="00B0F0"/>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4"/>
          <p:cNvSpPr txBox="1"/>
          <p:nvPr>
            <p:ph idx="12" type="sldNum"/>
          </p:nvPr>
        </p:nvSpPr>
        <p:spPr>
          <a:xfrm>
            <a:off x="265028" y="4553064"/>
            <a:ext cx="253384"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b="0" i="0" lang="iw-IL" sz="900" u="none" cap="none" strike="noStrike">
                <a:solidFill>
                  <a:srgbClr val="232752"/>
                </a:solidFill>
                <a:latin typeface="Assistant SemiBold"/>
                <a:ea typeface="Assistant SemiBold"/>
                <a:cs typeface="Assistant SemiBold"/>
                <a:sym typeface="Assistant SemiBold"/>
              </a:rPr>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204" name="Google Shape;204;p14"/>
          <p:cNvSpPr txBox="1"/>
          <p:nvPr/>
        </p:nvSpPr>
        <p:spPr>
          <a:xfrm>
            <a:off x="3790709" y="512028"/>
            <a:ext cx="4923251" cy="588853"/>
          </a:xfrm>
          <a:prstGeom prst="rect">
            <a:avLst/>
          </a:prstGeom>
          <a:noFill/>
          <a:ln>
            <a:noFill/>
          </a:ln>
        </p:spPr>
        <p:txBody>
          <a:bodyPr anchorCtr="0" anchor="t" bIns="68550" lIns="68550" spcFirstLastPara="1" rIns="68550" wrap="square" tIns="68550">
            <a:spAutoFit/>
          </a:bodyPr>
          <a:lstStyle/>
          <a:p>
            <a:pPr indent="0" lvl="0" marL="0" marR="0" rtl="1"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אפשרויות נוספות של טבלת ציר</a:t>
            </a:r>
            <a:endParaRPr b="0" i="0" sz="2800" u="none" cap="none" strike="noStrike">
              <a:solidFill>
                <a:srgbClr val="00B0F0"/>
              </a:solidFill>
              <a:latin typeface="Assistant ExtraBold"/>
              <a:ea typeface="Assistant ExtraBold"/>
              <a:cs typeface="Assistant ExtraBold"/>
              <a:sym typeface="Assistant ExtraBold"/>
            </a:endParaRPr>
          </a:p>
        </p:txBody>
      </p:sp>
      <p:sp>
        <p:nvSpPr>
          <p:cNvPr id="205" name="Google Shape;205;p14"/>
          <p:cNvSpPr txBox="1"/>
          <p:nvPr/>
        </p:nvSpPr>
        <p:spPr>
          <a:xfrm>
            <a:off x="2337970" y="1263801"/>
            <a:ext cx="5956674" cy="384694"/>
          </a:xfrm>
          <a:prstGeom prst="rect">
            <a:avLst/>
          </a:prstGeom>
          <a:noFill/>
          <a:ln>
            <a:noFill/>
          </a:ln>
        </p:spPr>
        <p:txBody>
          <a:bodyPr anchorCtr="0" anchor="t" bIns="68550" lIns="68550" spcFirstLastPara="1" rIns="68550" wrap="square" tIns="68550">
            <a:spAutoFit/>
          </a:bodyPr>
          <a:lstStyle/>
          <a:p>
            <a:pPr indent="0" lvl="0" marL="0" marR="0" rtl="1" algn="r">
              <a:lnSpc>
                <a:spcPct val="100000"/>
              </a:lnSpc>
              <a:spcBef>
                <a:spcPts val="0"/>
              </a:spcBef>
              <a:spcAft>
                <a:spcPts val="0"/>
              </a:spcAft>
              <a:buClr>
                <a:srgbClr val="232752"/>
              </a:buClr>
              <a:buSzPts val="1600"/>
              <a:buFont typeface="Assistant"/>
              <a:buNone/>
            </a:pPr>
            <a:r>
              <a:rPr b="0" i="0" lang="iw-IL" sz="1600" u="none" cap="none" strike="noStrike">
                <a:solidFill>
                  <a:srgbClr val="232752"/>
                </a:solidFill>
                <a:latin typeface="Assistant"/>
                <a:ea typeface="Assistant"/>
                <a:cs typeface="Assistant"/>
                <a:sym typeface="Assistant"/>
              </a:rPr>
              <a:t>טבלת ציר מאפשרת לנו לייצא דוח נתונים אישי על מאפיינים לפי בחירתנו</a:t>
            </a:r>
            <a:endParaRPr b="0" i="0" sz="1600" u="none" cap="none" strike="noStrike">
              <a:solidFill>
                <a:srgbClr val="232752"/>
              </a:solidFill>
              <a:latin typeface="Assistant"/>
              <a:ea typeface="Assistant"/>
              <a:cs typeface="Assistant"/>
              <a:sym typeface="Assistant"/>
            </a:endParaRPr>
          </a:p>
        </p:txBody>
      </p:sp>
      <p:pic>
        <p:nvPicPr>
          <p:cNvPr descr="Google Shape;60;p13" id="206" name="Google Shape;206;p14"/>
          <p:cNvPicPr preferRelativeResize="0"/>
          <p:nvPr/>
        </p:nvPicPr>
        <p:blipFill rotWithShape="1">
          <a:blip r:embed="rId3">
            <a:alphaModFix/>
          </a:blip>
          <a:srcRect b="0" l="0" r="0" t="0"/>
          <a:stretch/>
        </p:blipFill>
        <p:spPr>
          <a:xfrm rot="3173668">
            <a:off x="3654737" y="338509"/>
            <a:ext cx="271944" cy="600133"/>
          </a:xfrm>
          <a:prstGeom prst="rect">
            <a:avLst/>
          </a:prstGeom>
          <a:noFill/>
          <a:ln>
            <a:noFill/>
          </a:ln>
        </p:spPr>
      </p:pic>
      <p:sp>
        <p:nvSpPr>
          <p:cNvPr id="207" name="Google Shape;207;p14"/>
          <p:cNvSpPr/>
          <p:nvPr/>
        </p:nvSpPr>
        <p:spPr>
          <a:xfrm flipH="1">
            <a:off x="4813445" y="2674408"/>
            <a:ext cx="262034" cy="221113"/>
          </a:xfrm>
          <a:custGeom>
            <a:rect b="b" l="l" r="r" t="t"/>
            <a:pathLst>
              <a:path extrusionOk="0" h="21600" w="21600">
                <a:moveTo>
                  <a:pt x="13469" y="0"/>
                </a:moveTo>
                <a:cubicBezTo>
                  <a:pt x="13010" y="0"/>
                  <a:pt x="12551" y="232"/>
                  <a:pt x="12200" y="697"/>
                </a:cubicBezTo>
                <a:cubicBezTo>
                  <a:pt x="11500" y="1626"/>
                  <a:pt x="11500" y="3135"/>
                  <a:pt x="12200" y="4065"/>
                </a:cubicBezTo>
                <a:lnTo>
                  <a:pt x="15479" y="8419"/>
                </a:lnTo>
                <a:lnTo>
                  <a:pt x="1793" y="8419"/>
                </a:lnTo>
                <a:cubicBezTo>
                  <a:pt x="802" y="8419"/>
                  <a:pt x="0" y="9485"/>
                  <a:pt x="0" y="10800"/>
                </a:cubicBezTo>
                <a:cubicBezTo>
                  <a:pt x="0" y="12115"/>
                  <a:pt x="802" y="13181"/>
                  <a:pt x="1793" y="13181"/>
                </a:cubicBezTo>
                <a:lnTo>
                  <a:pt x="15479" y="13181"/>
                </a:lnTo>
                <a:lnTo>
                  <a:pt x="12200" y="17535"/>
                </a:lnTo>
                <a:cubicBezTo>
                  <a:pt x="11500" y="18465"/>
                  <a:pt x="11500" y="19974"/>
                  <a:pt x="12200" y="20903"/>
                </a:cubicBezTo>
                <a:cubicBezTo>
                  <a:pt x="12551" y="21368"/>
                  <a:pt x="13010" y="21600"/>
                  <a:pt x="13469" y="21600"/>
                </a:cubicBezTo>
                <a:cubicBezTo>
                  <a:pt x="13927" y="21600"/>
                  <a:pt x="14387" y="21368"/>
                  <a:pt x="14737" y="20903"/>
                </a:cubicBezTo>
                <a:lnTo>
                  <a:pt x="21074" y="12484"/>
                </a:lnTo>
                <a:cubicBezTo>
                  <a:pt x="21424" y="12019"/>
                  <a:pt x="21600" y="11409"/>
                  <a:pt x="21600" y="10800"/>
                </a:cubicBezTo>
                <a:cubicBezTo>
                  <a:pt x="21600" y="10191"/>
                  <a:pt x="21424" y="9581"/>
                  <a:pt x="21074" y="9116"/>
                </a:cubicBezTo>
                <a:lnTo>
                  <a:pt x="14737" y="697"/>
                </a:lnTo>
                <a:cubicBezTo>
                  <a:pt x="14387" y="232"/>
                  <a:pt x="13927" y="0"/>
                  <a:pt x="13469" y="0"/>
                </a:cubicBezTo>
                <a:close/>
              </a:path>
            </a:pathLst>
          </a:custGeom>
          <a:solidFill>
            <a:srgbClr val="00B0F0"/>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
        <p:nvSpPr>
          <p:cNvPr id="208" name="Google Shape;208;p14"/>
          <p:cNvSpPr txBox="1"/>
          <p:nvPr/>
        </p:nvSpPr>
        <p:spPr>
          <a:xfrm>
            <a:off x="8236979" y="1091912"/>
            <a:ext cx="500085" cy="622645"/>
          </a:xfrm>
          <a:prstGeom prst="rect">
            <a:avLst/>
          </a:prstGeom>
          <a:noFill/>
          <a:ln>
            <a:noFill/>
          </a:ln>
        </p:spPr>
        <p:txBody>
          <a:bodyPr anchorCtr="0" anchor="t" bIns="68550" lIns="68550" spcFirstLastPara="1" rIns="68550" wrap="square" tIns="68550">
            <a:spAutoFit/>
          </a:bodyPr>
          <a:lstStyle/>
          <a:p>
            <a:pPr indent="0" lvl="0" marL="0" marR="0" rtl="1" algn="r">
              <a:lnSpc>
                <a:spcPct val="115625"/>
              </a:lnSpc>
              <a:spcBef>
                <a:spcPts val="0"/>
              </a:spcBef>
              <a:spcAft>
                <a:spcPts val="0"/>
              </a:spcAft>
              <a:buClr>
                <a:srgbClr val="FEC224"/>
              </a:buClr>
              <a:buSzPts val="3200"/>
              <a:buFont typeface="Assistant ExtraBold"/>
              <a:buNone/>
            </a:pPr>
            <a:r>
              <a:rPr b="0" i="0" lang="iw-IL" sz="3200" u="none" cap="none" strike="noStrike">
                <a:solidFill>
                  <a:srgbClr val="FEC224"/>
                </a:solidFill>
                <a:latin typeface="Assistant ExtraBold"/>
                <a:ea typeface="Assistant ExtraBold"/>
                <a:cs typeface="Assistant ExtraBold"/>
                <a:sym typeface="Assistant ExtraBold"/>
              </a:rPr>
              <a:t>1.</a:t>
            </a:r>
            <a:endParaRPr b="0" i="0" sz="3200" u="none" cap="none" strike="noStrike">
              <a:solidFill>
                <a:srgbClr val="FEC224"/>
              </a:solidFill>
              <a:latin typeface="Assistant ExtraBold"/>
              <a:ea typeface="Assistant ExtraBold"/>
              <a:cs typeface="Assistant ExtraBold"/>
              <a:sym typeface="Assistant ExtraBold"/>
            </a:endParaRPr>
          </a:p>
        </p:txBody>
      </p:sp>
      <p:pic>
        <p:nvPicPr>
          <p:cNvPr id="209" name="Google Shape;209;p14"/>
          <p:cNvPicPr preferRelativeResize="0"/>
          <p:nvPr/>
        </p:nvPicPr>
        <p:blipFill rotWithShape="1">
          <a:blip r:embed="rId4">
            <a:alphaModFix/>
          </a:blip>
          <a:srcRect b="0" l="0" r="0" t="0"/>
          <a:stretch/>
        </p:blipFill>
        <p:spPr>
          <a:xfrm>
            <a:off x="5217757" y="2040871"/>
            <a:ext cx="3756771" cy="1488189"/>
          </a:xfrm>
          <a:prstGeom prst="rect">
            <a:avLst/>
          </a:prstGeom>
          <a:noFill/>
          <a:ln>
            <a:noFill/>
          </a:ln>
        </p:spPr>
      </p:pic>
      <p:sp>
        <p:nvSpPr>
          <p:cNvPr id="210" name="Google Shape;210;p14"/>
          <p:cNvSpPr txBox="1"/>
          <p:nvPr/>
        </p:nvSpPr>
        <p:spPr>
          <a:xfrm>
            <a:off x="5874152" y="1792448"/>
            <a:ext cx="3100376" cy="323139"/>
          </a:xfrm>
          <a:prstGeom prst="rect">
            <a:avLst/>
          </a:prstGeom>
          <a:noFill/>
          <a:ln>
            <a:noFill/>
          </a:ln>
        </p:spPr>
        <p:txBody>
          <a:bodyPr anchorCtr="0" anchor="t" bIns="68550" lIns="68550" spcFirstLastPara="1" rIns="68550" wrap="square" tIns="68550">
            <a:spAutoFit/>
          </a:bodyPr>
          <a:lstStyle/>
          <a:p>
            <a:pPr indent="0" lvl="0" marL="0" marR="0" rtl="1" algn="r">
              <a:lnSpc>
                <a:spcPct val="100000"/>
              </a:lnSpc>
              <a:spcBef>
                <a:spcPts val="0"/>
              </a:spcBef>
              <a:spcAft>
                <a:spcPts val="0"/>
              </a:spcAft>
              <a:buClr>
                <a:srgbClr val="232752"/>
              </a:buClr>
              <a:buSzPts val="1200"/>
              <a:buFont typeface="Assistant SemiBold"/>
              <a:buNone/>
            </a:pPr>
            <a:r>
              <a:rPr b="0" i="0" lang="iw-IL" sz="1200" u="none" cap="none" strike="noStrike">
                <a:solidFill>
                  <a:srgbClr val="232752"/>
                </a:solidFill>
                <a:latin typeface="Assistant SemiBold"/>
                <a:ea typeface="Assistant SemiBold"/>
                <a:cs typeface="Assistant SemiBold"/>
                <a:sym typeface="Assistant SemiBold"/>
              </a:rPr>
              <a:t>דאבל קליק על התא המסומן בטבלה:</a:t>
            </a:r>
            <a:endParaRPr b="0" i="0" sz="1200" u="none" cap="none" strike="noStrike">
              <a:solidFill>
                <a:srgbClr val="232752"/>
              </a:solidFill>
              <a:latin typeface="Assistant SemiBold"/>
              <a:ea typeface="Assistant SemiBold"/>
              <a:cs typeface="Assistant SemiBold"/>
              <a:sym typeface="Assistant SemiBold"/>
            </a:endParaRPr>
          </a:p>
        </p:txBody>
      </p:sp>
      <p:pic>
        <p:nvPicPr>
          <p:cNvPr id="211" name="Google Shape;211;p14"/>
          <p:cNvPicPr preferRelativeResize="0"/>
          <p:nvPr/>
        </p:nvPicPr>
        <p:blipFill rotWithShape="1">
          <a:blip r:embed="rId5">
            <a:alphaModFix/>
          </a:blip>
          <a:srcRect b="0" l="0" r="0" t="0"/>
          <a:stretch/>
        </p:blipFill>
        <p:spPr>
          <a:xfrm>
            <a:off x="177414" y="2135271"/>
            <a:ext cx="4493754" cy="2254873"/>
          </a:xfrm>
          <a:prstGeom prst="rect">
            <a:avLst/>
          </a:prstGeom>
          <a:noFill/>
          <a:ln>
            <a:noFill/>
          </a:ln>
        </p:spPr>
      </p:pic>
      <p:sp>
        <p:nvSpPr>
          <p:cNvPr id="212" name="Google Shape;212;p14"/>
          <p:cNvSpPr txBox="1"/>
          <p:nvPr/>
        </p:nvSpPr>
        <p:spPr>
          <a:xfrm>
            <a:off x="541508" y="1795392"/>
            <a:ext cx="4129660" cy="323139"/>
          </a:xfrm>
          <a:prstGeom prst="rect">
            <a:avLst/>
          </a:prstGeom>
          <a:noFill/>
          <a:ln>
            <a:noFill/>
          </a:ln>
        </p:spPr>
        <p:txBody>
          <a:bodyPr anchorCtr="0" anchor="t" bIns="68550" lIns="68550" spcFirstLastPara="1" rIns="68550" wrap="square" tIns="68550">
            <a:spAutoFit/>
          </a:bodyPr>
          <a:lstStyle/>
          <a:p>
            <a:pPr indent="0" lvl="0" marL="0" marR="0" rtl="1" algn="r">
              <a:lnSpc>
                <a:spcPct val="100000"/>
              </a:lnSpc>
              <a:spcBef>
                <a:spcPts val="0"/>
              </a:spcBef>
              <a:spcAft>
                <a:spcPts val="0"/>
              </a:spcAft>
              <a:buClr>
                <a:srgbClr val="232752"/>
              </a:buClr>
              <a:buSzPts val="1200"/>
              <a:buFont typeface="Assistant SemiBold"/>
              <a:buNone/>
            </a:pPr>
            <a:r>
              <a:rPr b="0" i="0" lang="iw-IL" sz="1200" u="none" cap="none" strike="noStrike">
                <a:solidFill>
                  <a:srgbClr val="232752"/>
                </a:solidFill>
                <a:latin typeface="Assistant SemiBold"/>
                <a:ea typeface="Assistant SemiBold"/>
                <a:cs typeface="Assistant SemiBold"/>
                <a:sym typeface="Assistant SemiBold"/>
              </a:rPr>
              <a:t>ונקבל בגיליון חדש את פרטי כל העסקאות על מכירת קומקום בסניף 1:</a:t>
            </a:r>
            <a:endParaRPr b="0" i="0" sz="1200" u="none" cap="none" strike="noStrike">
              <a:solidFill>
                <a:srgbClr val="232752"/>
              </a:solidFill>
              <a:latin typeface="Assistant SemiBold"/>
              <a:ea typeface="Assistant SemiBold"/>
              <a:cs typeface="Assistant SemiBold"/>
              <a:sym typeface="Assistant SemiBo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pic>
        <p:nvPicPr>
          <p:cNvPr id="217" name="Google Shape;217;p15"/>
          <p:cNvPicPr preferRelativeResize="0"/>
          <p:nvPr/>
        </p:nvPicPr>
        <p:blipFill rotWithShape="1">
          <a:blip r:embed="rId3">
            <a:alphaModFix/>
          </a:blip>
          <a:srcRect b="0" l="0" r="0" t="0"/>
          <a:stretch/>
        </p:blipFill>
        <p:spPr>
          <a:xfrm>
            <a:off x="4166605" y="2118529"/>
            <a:ext cx="2712132" cy="2557644"/>
          </a:xfrm>
          <a:prstGeom prst="rect">
            <a:avLst/>
          </a:prstGeom>
          <a:noFill/>
          <a:ln>
            <a:noFill/>
          </a:ln>
        </p:spPr>
      </p:pic>
      <p:sp>
        <p:nvSpPr>
          <p:cNvPr id="218" name="Google Shape;218;p15"/>
          <p:cNvSpPr txBox="1"/>
          <p:nvPr>
            <p:ph idx="12" type="sldNum"/>
          </p:nvPr>
        </p:nvSpPr>
        <p:spPr>
          <a:xfrm>
            <a:off x="265028" y="4553064"/>
            <a:ext cx="253384"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b="0" i="0" lang="iw-IL" sz="900" u="none" cap="none" strike="noStrike">
                <a:solidFill>
                  <a:srgbClr val="232752"/>
                </a:solidFill>
                <a:latin typeface="Assistant SemiBold"/>
                <a:ea typeface="Assistant SemiBold"/>
                <a:cs typeface="Assistant SemiBold"/>
                <a:sym typeface="Assistant SemiBold"/>
              </a:rPr>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219" name="Google Shape;219;p15"/>
          <p:cNvSpPr txBox="1"/>
          <p:nvPr/>
        </p:nvSpPr>
        <p:spPr>
          <a:xfrm>
            <a:off x="3790709" y="512028"/>
            <a:ext cx="4923251" cy="588853"/>
          </a:xfrm>
          <a:prstGeom prst="rect">
            <a:avLst/>
          </a:prstGeom>
          <a:noFill/>
          <a:ln>
            <a:noFill/>
          </a:ln>
        </p:spPr>
        <p:txBody>
          <a:bodyPr anchorCtr="0" anchor="t" bIns="68550" lIns="68550" spcFirstLastPara="1" rIns="68550" wrap="square" tIns="68550">
            <a:spAutoFit/>
          </a:bodyPr>
          <a:lstStyle/>
          <a:p>
            <a:pPr indent="0" lvl="0" marL="0" marR="0" rtl="1"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אפשרויות נוספות של טבלת ציר</a:t>
            </a:r>
            <a:endParaRPr b="0" i="0" sz="2800" u="none" cap="none" strike="noStrike">
              <a:solidFill>
                <a:srgbClr val="00B0F0"/>
              </a:solidFill>
              <a:latin typeface="Assistant ExtraBold"/>
              <a:ea typeface="Assistant ExtraBold"/>
              <a:cs typeface="Assistant ExtraBold"/>
              <a:sym typeface="Assistant ExtraBold"/>
            </a:endParaRPr>
          </a:p>
        </p:txBody>
      </p:sp>
      <p:sp>
        <p:nvSpPr>
          <p:cNvPr id="220" name="Google Shape;220;p15"/>
          <p:cNvSpPr/>
          <p:nvPr/>
        </p:nvSpPr>
        <p:spPr>
          <a:xfrm flipH="1">
            <a:off x="3848499" y="2702482"/>
            <a:ext cx="231437" cy="180762"/>
          </a:xfrm>
          <a:custGeom>
            <a:rect b="b" l="l" r="r" t="t"/>
            <a:pathLst>
              <a:path extrusionOk="0" h="21600" w="21600">
                <a:moveTo>
                  <a:pt x="13469" y="0"/>
                </a:moveTo>
                <a:cubicBezTo>
                  <a:pt x="13010" y="0"/>
                  <a:pt x="12551" y="232"/>
                  <a:pt x="12200" y="697"/>
                </a:cubicBezTo>
                <a:cubicBezTo>
                  <a:pt x="11500" y="1626"/>
                  <a:pt x="11500" y="3135"/>
                  <a:pt x="12200" y="4065"/>
                </a:cubicBezTo>
                <a:lnTo>
                  <a:pt x="15479" y="8419"/>
                </a:lnTo>
                <a:lnTo>
                  <a:pt x="1793" y="8419"/>
                </a:lnTo>
                <a:cubicBezTo>
                  <a:pt x="802" y="8419"/>
                  <a:pt x="0" y="9485"/>
                  <a:pt x="0" y="10800"/>
                </a:cubicBezTo>
                <a:cubicBezTo>
                  <a:pt x="0" y="12115"/>
                  <a:pt x="802" y="13181"/>
                  <a:pt x="1793" y="13181"/>
                </a:cubicBezTo>
                <a:lnTo>
                  <a:pt x="15479" y="13181"/>
                </a:lnTo>
                <a:lnTo>
                  <a:pt x="12200" y="17535"/>
                </a:lnTo>
                <a:cubicBezTo>
                  <a:pt x="11500" y="18465"/>
                  <a:pt x="11500" y="19974"/>
                  <a:pt x="12200" y="20903"/>
                </a:cubicBezTo>
                <a:cubicBezTo>
                  <a:pt x="12551" y="21368"/>
                  <a:pt x="13010" y="21600"/>
                  <a:pt x="13469" y="21600"/>
                </a:cubicBezTo>
                <a:cubicBezTo>
                  <a:pt x="13927" y="21600"/>
                  <a:pt x="14387" y="21368"/>
                  <a:pt x="14737" y="20903"/>
                </a:cubicBezTo>
                <a:lnTo>
                  <a:pt x="21074" y="12484"/>
                </a:lnTo>
                <a:cubicBezTo>
                  <a:pt x="21424" y="12019"/>
                  <a:pt x="21600" y="11409"/>
                  <a:pt x="21600" y="10800"/>
                </a:cubicBezTo>
                <a:cubicBezTo>
                  <a:pt x="21600" y="10191"/>
                  <a:pt x="21424" y="9581"/>
                  <a:pt x="21074" y="9116"/>
                </a:cubicBezTo>
                <a:lnTo>
                  <a:pt x="14737" y="697"/>
                </a:lnTo>
                <a:cubicBezTo>
                  <a:pt x="14387" y="232"/>
                  <a:pt x="13927" y="0"/>
                  <a:pt x="13469" y="0"/>
                </a:cubicBezTo>
                <a:close/>
              </a:path>
            </a:pathLst>
          </a:custGeom>
          <a:solidFill>
            <a:srgbClr val="00B0F0"/>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
        <p:nvSpPr>
          <p:cNvPr id="221" name="Google Shape;221;p15"/>
          <p:cNvSpPr txBox="1"/>
          <p:nvPr/>
        </p:nvSpPr>
        <p:spPr>
          <a:xfrm>
            <a:off x="4607537" y="1795391"/>
            <a:ext cx="1830267" cy="323139"/>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200"/>
              <a:buFont typeface="Assistant SemiBold"/>
              <a:buNone/>
            </a:pPr>
            <a:r>
              <a:rPr b="0" i="0" lang="iw-IL" sz="1200" u="none" cap="none" strike="noStrike">
                <a:solidFill>
                  <a:srgbClr val="232752"/>
                </a:solidFill>
                <a:latin typeface="Assistant SemiBold"/>
                <a:ea typeface="Assistant SemiBold"/>
                <a:cs typeface="Assistant SemiBold"/>
                <a:sym typeface="Assistant SemiBold"/>
              </a:rPr>
              <a:t>בחירת התרשים הרצוי:</a:t>
            </a:r>
            <a:endParaRPr b="0" i="0" sz="1200" u="none" cap="none" strike="noStrike">
              <a:solidFill>
                <a:srgbClr val="232752"/>
              </a:solidFill>
              <a:latin typeface="Assistant SemiBold"/>
              <a:ea typeface="Assistant SemiBold"/>
              <a:cs typeface="Assistant SemiBold"/>
              <a:sym typeface="Assistant SemiBold"/>
            </a:endParaRPr>
          </a:p>
        </p:txBody>
      </p:sp>
      <p:sp>
        <p:nvSpPr>
          <p:cNvPr id="222" name="Google Shape;222;p15"/>
          <p:cNvSpPr txBox="1"/>
          <p:nvPr/>
        </p:nvSpPr>
        <p:spPr>
          <a:xfrm>
            <a:off x="6994617" y="1795390"/>
            <a:ext cx="1908048" cy="323139"/>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200"/>
              <a:buFont typeface="Assistant SemiBold"/>
              <a:buNone/>
            </a:pPr>
            <a:r>
              <a:rPr b="0" i="0" lang="iw-IL" sz="1200" u="none" cap="none" strike="noStrike">
                <a:solidFill>
                  <a:srgbClr val="232752"/>
                </a:solidFill>
                <a:latin typeface="Assistant SemiBold"/>
                <a:ea typeface="Assistant SemiBold"/>
                <a:cs typeface="Assistant SemiBold"/>
                <a:sym typeface="Assistant SemiBold"/>
              </a:rPr>
              <a:t>לחיצה על לחצן PivotChart:</a:t>
            </a:r>
            <a:endParaRPr b="0" i="0" sz="1200" u="none" cap="none" strike="noStrike">
              <a:solidFill>
                <a:srgbClr val="232752"/>
              </a:solidFill>
              <a:latin typeface="Assistant SemiBold"/>
              <a:ea typeface="Assistant SemiBold"/>
              <a:cs typeface="Assistant SemiBold"/>
              <a:sym typeface="Assistant SemiBold"/>
            </a:endParaRPr>
          </a:p>
        </p:txBody>
      </p:sp>
      <p:pic>
        <p:nvPicPr>
          <p:cNvPr id="223" name="Google Shape;223;p15"/>
          <p:cNvPicPr preferRelativeResize="0"/>
          <p:nvPr/>
        </p:nvPicPr>
        <p:blipFill rotWithShape="1">
          <a:blip r:embed="rId4">
            <a:alphaModFix/>
          </a:blip>
          <a:srcRect b="0" l="0" r="0" t="0"/>
          <a:stretch/>
        </p:blipFill>
        <p:spPr>
          <a:xfrm>
            <a:off x="7426906" y="2118529"/>
            <a:ext cx="1079717" cy="1304152"/>
          </a:xfrm>
          <a:prstGeom prst="rect">
            <a:avLst/>
          </a:prstGeom>
          <a:noFill/>
          <a:ln>
            <a:noFill/>
          </a:ln>
        </p:spPr>
      </p:pic>
      <p:sp>
        <p:nvSpPr>
          <p:cNvPr id="224" name="Google Shape;224;p15"/>
          <p:cNvSpPr/>
          <p:nvPr/>
        </p:nvSpPr>
        <p:spPr>
          <a:xfrm flipH="1">
            <a:off x="6994617" y="2702482"/>
            <a:ext cx="231437" cy="180762"/>
          </a:xfrm>
          <a:custGeom>
            <a:rect b="b" l="l" r="r" t="t"/>
            <a:pathLst>
              <a:path extrusionOk="0" h="21600" w="21600">
                <a:moveTo>
                  <a:pt x="13469" y="0"/>
                </a:moveTo>
                <a:cubicBezTo>
                  <a:pt x="13010" y="0"/>
                  <a:pt x="12551" y="232"/>
                  <a:pt x="12200" y="697"/>
                </a:cubicBezTo>
                <a:cubicBezTo>
                  <a:pt x="11500" y="1626"/>
                  <a:pt x="11500" y="3135"/>
                  <a:pt x="12200" y="4065"/>
                </a:cubicBezTo>
                <a:lnTo>
                  <a:pt x="15479" y="8419"/>
                </a:lnTo>
                <a:lnTo>
                  <a:pt x="1793" y="8419"/>
                </a:lnTo>
                <a:cubicBezTo>
                  <a:pt x="802" y="8419"/>
                  <a:pt x="0" y="9485"/>
                  <a:pt x="0" y="10800"/>
                </a:cubicBezTo>
                <a:cubicBezTo>
                  <a:pt x="0" y="12115"/>
                  <a:pt x="802" y="13181"/>
                  <a:pt x="1793" y="13181"/>
                </a:cubicBezTo>
                <a:lnTo>
                  <a:pt x="15479" y="13181"/>
                </a:lnTo>
                <a:lnTo>
                  <a:pt x="12200" y="17535"/>
                </a:lnTo>
                <a:cubicBezTo>
                  <a:pt x="11500" y="18465"/>
                  <a:pt x="11500" y="19974"/>
                  <a:pt x="12200" y="20903"/>
                </a:cubicBezTo>
                <a:cubicBezTo>
                  <a:pt x="12551" y="21368"/>
                  <a:pt x="13010" y="21600"/>
                  <a:pt x="13469" y="21600"/>
                </a:cubicBezTo>
                <a:cubicBezTo>
                  <a:pt x="13927" y="21600"/>
                  <a:pt x="14387" y="21368"/>
                  <a:pt x="14737" y="20903"/>
                </a:cubicBezTo>
                <a:lnTo>
                  <a:pt x="21074" y="12484"/>
                </a:lnTo>
                <a:cubicBezTo>
                  <a:pt x="21424" y="12019"/>
                  <a:pt x="21600" y="11409"/>
                  <a:pt x="21600" y="10800"/>
                </a:cubicBezTo>
                <a:cubicBezTo>
                  <a:pt x="21600" y="10191"/>
                  <a:pt x="21424" y="9581"/>
                  <a:pt x="21074" y="9116"/>
                </a:cubicBezTo>
                <a:lnTo>
                  <a:pt x="14737" y="697"/>
                </a:lnTo>
                <a:cubicBezTo>
                  <a:pt x="14387" y="232"/>
                  <a:pt x="13927" y="0"/>
                  <a:pt x="13469" y="0"/>
                </a:cubicBezTo>
                <a:close/>
              </a:path>
            </a:pathLst>
          </a:custGeom>
          <a:solidFill>
            <a:srgbClr val="00B0F0"/>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
        <p:nvSpPr>
          <p:cNvPr id="225" name="Google Shape;225;p15"/>
          <p:cNvSpPr txBox="1"/>
          <p:nvPr/>
        </p:nvSpPr>
        <p:spPr>
          <a:xfrm>
            <a:off x="1090874" y="1795390"/>
            <a:ext cx="2080150" cy="323139"/>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200"/>
              <a:buFont typeface="Assistant SemiBold"/>
              <a:buNone/>
            </a:pPr>
            <a:r>
              <a:rPr b="0" i="0" lang="iw-IL" sz="1200" u="none" cap="none" strike="noStrike">
                <a:solidFill>
                  <a:srgbClr val="232752"/>
                </a:solidFill>
                <a:latin typeface="Assistant SemiBold"/>
                <a:ea typeface="Assistant SemiBold"/>
                <a:cs typeface="Assistant SemiBold"/>
                <a:sym typeface="Assistant SemiBold"/>
              </a:rPr>
              <a:t>התרשים מוצג על-יד טבלת הציר:</a:t>
            </a:r>
            <a:endParaRPr b="0" i="0" sz="1200" u="none" cap="none" strike="noStrike">
              <a:solidFill>
                <a:srgbClr val="232752"/>
              </a:solidFill>
              <a:latin typeface="Assistant SemiBold"/>
              <a:ea typeface="Assistant SemiBold"/>
              <a:cs typeface="Assistant SemiBold"/>
              <a:sym typeface="Assistant SemiBold"/>
            </a:endParaRPr>
          </a:p>
        </p:txBody>
      </p:sp>
      <p:pic>
        <p:nvPicPr>
          <p:cNvPr id="226" name="Google Shape;226;p15"/>
          <p:cNvPicPr preferRelativeResize="0"/>
          <p:nvPr/>
        </p:nvPicPr>
        <p:blipFill rotWithShape="1">
          <a:blip r:embed="rId5">
            <a:alphaModFix/>
          </a:blip>
          <a:srcRect b="0" l="0" r="0" t="0"/>
          <a:stretch/>
        </p:blipFill>
        <p:spPr>
          <a:xfrm>
            <a:off x="236592" y="2204503"/>
            <a:ext cx="3542121" cy="1527238"/>
          </a:xfrm>
          <a:prstGeom prst="rect">
            <a:avLst/>
          </a:prstGeom>
          <a:noFill/>
          <a:ln>
            <a:noFill/>
          </a:ln>
        </p:spPr>
      </p:pic>
      <p:sp>
        <p:nvSpPr>
          <p:cNvPr id="227" name="Google Shape;227;p15"/>
          <p:cNvSpPr txBox="1"/>
          <p:nvPr/>
        </p:nvSpPr>
        <p:spPr>
          <a:xfrm>
            <a:off x="2337970" y="1263801"/>
            <a:ext cx="5956674" cy="384694"/>
          </a:xfrm>
          <a:prstGeom prst="rect">
            <a:avLst/>
          </a:prstGeom>
          <a:noFill/>
          <a:ln>
            <a:noFill/>
          </a:ln>
        </p:spPr>
        <p:txBody>
          <a:bodyPr anchorCtr="0" anchor="t" bIns="68550" lIns="68550" spcFirstLastPara="1" rIns="68550" wrap="square" tIns="68550">
            <a:spAutoFit/>
          </a:bodyPr>
          <a:lstStyle/>
          <a:p>
            <a:pPr indent="0" lvl="0" marL="0" marR="0" rtl="1" algn="r">
              <a:lnSpc>
                <a:spcPct val="100000"/>
              </a:lnSpc>
              <a:spcBef>
                <a:spcPts val="0"/>
              </a:spcBef>
              <a:spcAft>
                <a:spcPts val="0"/>
              </a:spcAft>
              <a:buClr>
                <a:srgbClr val="232752"/>
              </a:buClr>
              <a:buSzPts val="1600"/>
              <a:buFont typeface="Assistant"/>
              <a:buNone/>
            </a:pPr>
            <a:r>
              <a:rPr b="0" i="0" lang="iw-IL" sz="1600" u="none" cap="none" strike="noStrike">
                <a:solidFill>
                  <a:srgbClr val="232752"/>
                </a:solidFill>
                <a:latin typeface="Assistant"/>
                <a:ea typeface="Assistant"/>
                <a:cs typeface="Assistant"/>
                <a:sym typeface="Assistant"/>
              </a:rPr>
              <a:t>טבלת ציר מאפשרת להציג את הנתונים באופן ויזואלי על פני גרפים דינאמיים*</a:t>
            </a:r>
            <a:endParaRPr/>
          </a:p>
        </p:txBody>
      </p:sp>
      <p:sp>
        <p:nvSpPr>
          <p:cNvPr id="228" name="Google Shape;228;p15"/>
          <p:cNvSpPr txBox="1"/>
          <p:nvPr/>
        </p:nvSpPr>
        <p:spPr>
          <a:xfrm>
            <a:off x="8236979" y="1091912"/>
            <a:ext cx="500085" cy="622645"/>
          </a:xfrm>
          <a:prstGeom prst="rect">
            <a:avLst/>
          </a:prstGeom>
          <a:noFill/>
          <a:ln>
            <a:noFill/>
          </a:ln>
        </p:spPr>
        <p:txBody>
          <a:bodyPr anchorCtr="0" anchor="t" bIns="68550" lIns="68550" spcFirstLastPara="1" rIns="68550" wrap="square" tIns="68550">
            <a:spAutoFit/>
          </a:bodyPr>
          <a:lstStyle/>
          <a:p>
            <a:pPr indent="0" lvl="0" marL="0" marR="0" rtl="1" algn="r">
              <a:lnSpc>
                <a:spcPct val="115625"/>
              </a:lnSpc>
              <a:spcBef>
                <a:spcPts val="0"/>
              </a:spcBef>
              <a:spcAft>
                <a:spcPts val="0"/>
              </a:spcAft>
              <a:buClr>
                <a:srgbClr val="00B0F0"/>
              </a:buClr>
              <a:buSzPts val="3200"/>
              <a:buFont typeface="Assistant ExtraBold"/>
              <a:buNone/>
            </a:pPr>
            <a:r>
              <a:rPr b="0" i="0" lang="iw-IL" sz="3200" u="none" cap="none" strike="noStrike">
                <a:solidFill>
                  <a:srgbClr val="00B0F0"/>
                </a:solidFill>
                <a:latin typeface="Assistant ExtraBold"/>
                <a:ea typeface="Assistant ExtraBold"/>
                <a:cs typeface="Assistant ExtraBold"/>
                <a:sym typeface="Assistant ExtraBold"/>
              </a:rPr>
              <a:t>2.</a:t>
            </a:r>
            <a:endParaRPr b="0" i="0" sz="3200" u="none" cap="none" strike="noStrike">
              <a:solidFill>
                <a:srgbClr val="00B0F0"/>
              </a:solidFill>
              <a:latin typeface="Assistant ExtraBold"/>
              <a:ea typeface="Assistant ExtraBold"/>
              <a:cs typeface="Assistant ExtraBold"/>
              <a:sym typeface="Assistant ExtraBold"/>
            </a:endParaRPr>
          </a:p>
        </p:txBody>
      </p:sp>
      <p:pic>
        <p:nvPicPr>
          <p:cNvPr descr="Google Shape;60;p13" id="229" name="Google Shape;229;p15"/>
          <p:cNvPicPr preferRelativeResize="0"/>
          <p:nvPr/>
        </p:nvPicPr>
        <p:blipFill rotWithShape="1">
          <a:blip r:embed="rId6">
            <a:alphaModFix/>
          </a:blip>
          <a:srcRect b="0" l="0" r="0" t="0"/>
          <a:stretch/>
        </p:blipFill>
        <p:spPr>
          <a:xfrm rot="3173668">
            <a:off x="3654737" y="338509"/>
            <a:ext cx="271944" cy="600133"/>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16"/>
          <p:cNvSpPr txBox="1"/>
          <p:nvPr/>
        </p:nvSpPr>
        <p:spPr>
          <a:xfrm>
            <a:off x="-5125" y="955187"/>
            <a:ext cx="9144001" cy="1954347"/>
          </a:xfrm>
          <a:prstGeom prst="rect">
            <a:avLst/>
          </a:prstGeom>
          <a:noFill/>
          <a:ln>
            <a:noFill/>
          </a:ln>
        </p:spPr>
        <p:txBody>
          <a:bodyPr anchorCtr="0" anchor="t" bIns="91400" lIns="91400" spcFirstLastPara="1" rIns="91400" wrap="square" tIns="91400">
            <a:spAutoFit/>
          </a:bodyPr>
          <a:lstStyle/>
          <a:p>
            <a:pPr indent="0" lvl="0" marL="0" marR="0" rtl="0" algn="ctr">
              <a:lnSpc>
                <a:spcPct val="100000"/>
              </a:lnSpc>
              <a:spcBef>
                <a:spcPts val="0"/>
              </a:spcBef>
              <a:spcAft>
                <a:spcPts val="0"/>
              </a:spcAft>
              <a:buClr>
                <a:srgbClr val="F2F2F2"/>
              </a:buClr>
              <a:buSzPts val="11500"/>
              <a:buFont typeface="Assistant ExtraBold"/>
              <a:buNone/>
            </a:pPr>
            <a:r>
              <a:rPr b="0" i="0" lang="iw-IL" sz="11500" u="none" cap="none" strike="noStrike">
                <a:solidFill>
                  <a:srgbClr val="F2F2F2"/>
                </a:solidFill>
                <a:latin typeface="Assistant ExtraBold"/>
                <a:ea typeface="Assistant ExtraBold"/>
                <a:cs typeface="Assistant ExtraBold"/>
                <a:sym typeface="Assistant ExtraBold"/>
              </a:rPr>
              <a:t>HANDS-ON</a:t>
            </a:r>
            <a:endParaRPr/>
          </a:p>
        </p:txBody>
      </p:sp>
      <p:sp>
        <p:nvSpPr>
          <p:cNvPr id="235" name="Google Shape;235;p16"/>
          <p:cNvSpPr txBox="1"/>
          <p:nvPr/>
        </p:nvSpPr>
        <p:spPr>
          <a:xfrm>
            <a:off x="1095350" y="2629764"/>
            <a:ext cx="6873300" cy="735046"/>
          </a:xfrm>
          <a:prstGeom prst="rect">
            <a:avLst/>
          </a:prstGeom>
          <a:noFill/>
          <a:ln>
            <a:noFill/>
          </a:ln>
        </p:spPr>
        <p:txBody>
          <a:bodyPr anchorCtr="0" anchor="t" bIns="91400" lIns="91400" spcFirstLastPara="1" rIns="91400" wrap="square" tIns="91400">
            <a:spAutoFit/>
          </a:bodyPr>
          <a:lstStyle/>
          <a:p>
            <a:pPr indent="0" lvl="0" marL="0" marR="0" rtl="0" algn="ctr">
              <a:lnSpc>
                <a:spcPct val="100000"/>
              </a:lnSpc>
              <a:spcBef>
                <a:spcPts val="0"/>
              </a:spcBef>
              <a:spcAft>
                <a:spcPts val="0"/>
              </a:spcAft>
              <a:buClr>
                <a:srgbClr val="00ACE6"/>
              </a:buClr>
              <a:buSzPts val="4000"/>
              <a:buFont typeface="Assistant ExtraBold"/>
              <a:buNone/>
            </a:pPr>
            <a:r>
              <a:rPr b="0" i="0" lang="iw-IL" sz="4000" u="none" cap="none" strike="noStrike">
                <a:solidFill>
                  <a:srgbClr val="00ACE6"/>
                </a:solidFill>
                <a:latin typeface="Assistant ExtraBold"/>
                <a:ea typeface="Assistant ExtraBold"/>
                <a:cs typeface="Assistant ExtraBold"/>
                <a:sym typeface="Assistant ExtraBold"/>
              </a:rPr>
              <a:t>ניתוח נתונים לומדים</a:t>
            </a:r>
            <a:endParaRPr/>
          </a:p>
        </p:txBody>
      </p:sp>
      <p:sp>
        <p:nvSpPr>
          <p:cNvPr id="236" name="Google Shape;236;p16"/>
          <p:cNvSpPr/>
          <p:nvPr/>
        </p:nvSpPr>
        <p:spPr>
          <a:xfrm>
            <a:off x="-5125" y="5051375"/>
            <a:ext cx="9144001" cy="92102"/>
          </a:xfrm>
          <a:prstGeom prst="rect">
            <a:avLst/>
          </a:prstGeom>
          <a:solidFill>
            <a:srgbClr val="FFC926"/>
          </a:solidFill>
          <a:ln>
            <a:noFill/>
          </a:ln>
        </p:spPr>
        <p:txBody>
          <a:bodyPr anchorCtr="0" anchor="ctr" bIns="45700" lIns="45700" spcFirstLastPara="1" rIns="45700" wrap="square" tIns="45700">
            <a:noAutofit/>
          </a:bodyPr>
          <a:lstStyle/>
          <a:p>
            <a:pPr indent="0" lvl="0" marL="0" marR="0" rtl="0" algn="l">
              <a:lnSpc>
                <a:spcPct val="100000"/>
              </a:lnSpc>
              <a:spcBef>
                <a:spcPts val="0"/>
              </a:spcBef>
              <a:spcAft>
                <a:spcPts val="0"/>
              </a:spcAft>
              <a:buClr>
                <a:srgbClr val="000000"/>
              </a:buClr>
              <a:buSzPts val="1200"/>
              <a:buFont typeface="Assistant"/>
              <a:buNone/>
            </a:pPr>
            <a:r>
              <a:t/>
            </a:r>
            <a:endParaRPr b="0" i="0" sz="1200" u="none" cap="none" strike="noStrike">
              <a:solidFill>
                <a:srgbClr val="000000"/>
              </a:solidFill>
              <a:latin typeface="Calibri"/>
              <a:ea typeface="Calibri"/>
              <a:cs typeface="Calibri"/>
              <a:sym typeface="Calibri"/>
            </a:endParaRPr>
          </a:p>
        </p:txBody>
      </p:sp>
      <p:cxnSp>
        <p:nvCxnSpPr>
          <p:cNvPr id="237" name="Google Shape;237;p16"/>
          <p:cNvCxnSpPr/>
          <p:nvPr/>
        </p:nvCxnSpPr>
        <p:spPr>
          <a:xfrm>
            <a:off x="3923450" y="4587148"/>
            <a:ext cx="1217102" cy="3"/>
          </a:xfrm>
          <a:prstGeom prst="straightConnector1">
            <a:avLst/>
          </a:prstGeom>
          <a:noFill/>
          <a:ln cap="flat" cmpd="sng" w="28575">
            <a:solidFill>
              <a:srgbClr val="918D8E"/>
            </a:solidFill>
            <a:prstDash val="dot"/>
            <a:round/>
            <a:headEnd len="sm" w="sm" type="none"/>
            <a:tailEnd len="sm" w="sm" type="none"/>
          </a:ln>
        </p:spPr>
      </p:cxnSp>
      <p:pic>
        <p:nvPicPr>
          <p:cNvPr descr="Google Shape;439;p23" id="238" name="Google Shape;238;p16"/>
          <p:cNvPicPr preferRelativeResize="0"/>
          <p:nvPr/>
        </p:nvPicPr>
        <p:blipFill rotWithShape="1">
          <a:blip r:embed="rId3">
            <a:alphaModFix/>
          </a:blip>
          <a:srcRect b="0" l="0" r="0" t="0"/>
          <a:stretch/>
        </p:blipFill>
        <p:spPr>
          <a:xfrm rot="2843806">
            <a:off x="677122" y="482124"/>
            <a:ext cx="428727" cy="946126"/>
          </a:xfrm>
          <a:prstGeom prst="rect">
            <a:avLst/>
          </a:prstGeom>
          <a:noFill/>
          <a:ln>
            <a:noFill/>
          </a:ln>
        </p:spPr>
      </p:pic>
      <p:pic>
        <p:nvPicPr>
          <p:cNvPr descr="Google Shape;440;p23" id="239" name="Google Shape;239;p16"/>
          <p:cNvPicPr preferRelativeResize="0"/>
          <p:nvPr/>
        </p:nvPicPr>
        <p:blipFill rotWithShape="1">
          <a:blip r:embed="rId4">
            <a:alphaModFix/>
          </a:blip>
          <a:srcRect b="0" l="0" r="0" t="0"/>
          <a:stretch/>
        </p:blipFill>
        <p:spPr>
          <a:xfrm rot="-2133876">
            <a:off x="7538791" y="537309"/>
            <a:ext cx="1117045" cy="667702"/>
          </a:xfrm>
          <a:prstGeom prst="rect">
            <a:avLst/>
          </a:prstGeom>
          <a:noFill/>
          <a:ln>
            <a:noFill/>
          </a:ln>
        </p:spPr>
      </p:pic>
      <p:sp>
        <p:nvSpPr>
          <p:cNvPr id="240" name="Google Shape;240;p16"/>
          <p:cNvSpPr txBox="1"/>
          <p:nvPr/>
        </p:nvSpPr>
        <p:spPr>
          <a:xfrm>
            <a:off x="1090225" y="3041269"/>
            <a:ext cx="6873300" cy="1071849"/>
          </a:xfrm>
          <a:prstGeom prst="rect">
            <a:avLst/>
          </a:prstGeom>
          <a:noFill/>
          <a:ln>
            <a:noFill/>
          </a:ln>
        </p:spPr>
        <p:txBody>
          <a:bodyPr anchorCtr="0" anchor="t" bIns="91400" lIns="91400" spcFirstLastPara="1" rIns="91400" wrap="square" tIns="91400">
            <a:spAutoFit/>
          </a:bodyPr>
          <a:lstStyle/>
          <a:p>
            <a:pPr indent="0" lvl="0" marL="0" marR="0" rtl="0" algn="ctr">
              <a:lnSpc>
                <a:spcPct val="100000"/>
              </a:lnSpc>
              <a:spcBef>
                <a:spcPts val="0"/>
              </a:spcBef>
              <a:spcAft>
                <a:spcPts val="0"/>
              </a:spcAft>
              <a:buClr>
                <a:srgbClr val="232752"/>
              </a:buClr>
              <a:buSzPts val="5400"/>
              <a:buFont typeface="Assistant ExtraBold"/>
              <a:buNone/>
            </a:pPr>
            <a:r>
              <a:rPr b="0" i="0" lang="iw-IL" sz="5400" u="none" cap="none" strike="noStrike">
                <a:solidFill>
                  <a:srgbClr val="232752"/>
                </a:solidFill>
                <a:latin typeface="Assistant ExtraBold"/>
                <a:ea typeface="Assistant ExtraBold"/>
                <a:cs typeface="Assistant ExtraBold"/>
                <a:sym typeface="Assistant ExtraBold"/>
              </a:rPr>
              <a:t>HANDS-ON</a:t>
            </a:r>
            <a:endParaRPr/>
          </a:p>
        </p:txBody>
      </p:sp>
      <p:pic>
        <p:nvPicPr>
          <p:cNvPr descr="Google Shape;442;p23" id="241" name="Google Shape;241;p16"/>
          <p:cNvPicPr preferRelativeResize="0"/>
          <p:nvPr/>
        </p:nvPicPr>
        <p:blipFill rotWithShape="1">
          <a:blip r:embed="rId5">
            <a:alphaModFix/>
          </a:blip>
          <a:srcRect b="0" l="0" r="0" t="0"/>
          <a:stretch/>
        </p:blipFill>
        <p:spPr>
          <a:xfrm>
            <a:off x="3562250" y="862573"/>
            <a:ext cx="1929253" cy="155342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 name="Shape 37"/>
        <p:cNvGrpSpPr/>
        <p:nvPr/>
      </p:nvGrpSpPr>
      <p:grpSpPr>
        <a:xfrm>
          <a:off x="0" y="0"/>
          <a:ext cx="0" cy="0"/>
          <a:chOff x="0" y="0"/>
          <a:chExt cx="0" cy="0"/>
        </a:xfrm>
      </p:grpSpPr>
      <p:sp>
        <p:nvSpPr>
          <p:cNvPr id="38" name="Google Shape;38;p2"/>
          <p:cNvSpPr txBox="1"/>
          <p:nvPr>
            <p:ph idx="12" type="sldNum"/>
          </p:nvPr>
        </p:nvSpPr>
        <p:spPr>
          <a:xfrm>
            <a:off x="265028" y="4553064"/>
            <a:ext cx="253384"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lang="iw-IL"/>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39" name="Google Shape;39;p2"/>
          <p:cNvSpPr txBox="1"/>
          <p:nvPr/>
        </p:nvSpPr>
        <p:spPr>
          <a:xfrm>
            <a:off x="702885" y="1529427"/>
            <a:ext cx="3570012" cy="1245186"/>
          </a:xfrm>
          <a:prstGeom prst="rect">
            <a:avLst/>
          </a:prstGeom>
          <a:noFill/>
          <a:ln>
            <a:noFill/>
          </a:ln>
        </p:spPr>
        <p:txBody>
          <a:bodyPr anchorCtr="0" anchor="t" bIns="68550" lIns="68550" spcFirstLastPara="1" rIns="68550" wrap="square" tIns="68550">
            <a:spAutoFit/>
          </a:bodyPr>
          <a:lstStyle/>
          <a:p>
            <a:pPr indent="0" lvl="0" marL="0" marR="0" rtl="1" algn="r">
              <a:lnSpc>
                <a:spcPct val="114000"/>
              </a:lnSpc>
              <a:spcBef>
                <a:spcPts val="0"/>
              </a:spcBef>
              <a:spcAft>
                <a:spcPts val="0"/>
              </a:spcAft>
              <a:buClr>
                <a:srgbClr val="232752"/>
              </a:buClr>
              <a:buSzPts val="1600"/>
              <a:buFont typeface="Assistant"/>
              <a:buNone/>
            </a:pPr>
            <a:r>
              <a:rPr b="0" i="0" lang="iw-IL" sz="1600" u="none" cap="none" strike="noStrike">
                <a:solidFill>
                  <a:srgbClr val="232752"/>
                </a:solidFill>
                <a:latin typeface="Assistant"/>
                <a:ea typeface="Assistant"/>
                <a:cs typeface="Assistant"/>
                <a:sym typeface="Assistant"/>
              </a:rPr>
              <a:t>בשיעור הקודם למדנו על טבלת ציר – כלי חזק בתוכנת אקסל המאפשר ליצור דוח מסכם דינמי של נתונים, ומסייע בניתוח נתונים ובקבלת החלטות.</a:t>
            </a:r>
            <a:endParaRPr/>
          </a:p>
        </p:txBody>
      </p:sp>
      <p:pic>
        <p:nvPicPr>
          <p:cNvPr descr="Image" id="40" name="Google Shape;40;p2"/>
          <p:cNvPicPr preferRelativeResize="0"/>
          <p:nvPr/>
        </p:nvPicPr>
        <p:blipFill rotWithShape="1">
          <a:blip r:embed="rId3">
            <a:alphaModFix/>
          </a:blip>
          <a:srcRect b="0" l="0" r="0" t="0"/>
          <a:stretch/>
        </p:blipFill>
        <p:spPr>
          <a:xfrm>
            <a:off x="4352288" y="1640789"/>
            <a:ext cx="201121" cy="199503"/>
          </a:xfrm>
          <a:prstGeom prst="rect">
            <a:avLst/>
          </a:prstGeom>
          <a:noFill/>
          <a:ln>
            <a:noFill/>
          </a:ln>
        </p:spPr>
      </p:pic>
      <p:sp>
        <p:nvSpPr>
          <p:cNvPr id="41" name="Google Shape;41;p2"/>
          <p:cNvSpPr txBox="1"/>
          <p:nvPr/>
        </p:nvSpPr>
        <p:spPr>
          <a:xfrm>
            <a:off x="460954" y="2791089"/>
            <a:ext cx="3811943" cy="683751"/>
          </a:xfrm>
          <a:prstGeom prst="rect">
            <a:avLst/>
          </a:prstGeom>
          <a:noFill/>
          <a:ln>
            <a:noFill/>
          </a:ln>
        </p:spPr>
        <p:txBody>
          <a:bodyPr anchorCtr="0" anchor="t" bIns="68550" lIns="68550" spcFirstLastPara="1" rIns="68550" wrap="square" tIns="68550">
            <a:spAutoFit/>
          </a:bodyPr>
          <a:lstStyle/>
          <a:p>
            <a:pPr indent="0" lvl="0" marL="0" marR="0" rtl="1" algn="r">
              <a:lnSpc>
                <a:spcPct val="114000"/>
              </a:lnSpc>
              <a:spcBef>
                <a:spcPts val="0"/>
              </a:spcBef>
              <a:spcAft>
                <a:spcPts val="0"/>
              </a:spcAft>
              <a:buClr>
                <a:srgbClr val="232752"/>
              </a:buClr>
              <a:buSzPts val="1600"/>
              <a:buFont typeface="Assistant"/>
              <a:buNone/>
            </a:pPr>
            <a:r>
              <a:rPr b="0" i="0" lang="iw-IL" sz="1600" u="none" cap="none" strike="noStrike">
                <a:solidFill>
                  <a:srgbClr val="232752"/>
                </a:solidFill>
                <a:latin typeface="Assistant"/>
                <a:ea typeface="Assistant"/>
                <a:cs typeface="Assistant"/>
                <a:sym typeface="Assistant"/>
              </a:rPr>
              <a:t>בשיעור זה נלמד על יתרונות נוספים שהשימוש בטבלת ציר מאפשר לנו.</a:t>
            </a:r>
            <a:endParaRPr b="0" i="0" sz="1600" u="none" cap="none" strike="noStrike">
              <a:solidFill>
                <a:srgbClr val="232752"/>
              </a:solidFill>
              <a:latin typeface="Assistant"/>
              <a:ea typeface="Assistant"/>
              <a:cs typeface="Assistant"/>
              <a:sym typeface="Assistant"/>
            </a:endParaRPr>
          </a:p>
        </p:txBody>
      </p:sp>
      <p:pic>
        <p:nvPicPr>
          <p:cNvPr descr="Image" id="42" name="Google Shape;42;p2"/>
          <p:cNvPicPr preferRelativeResize="0"/>
          <p:nvPr/>
        </p:nvPicPr>
        <p:blipFill rotWithShape="1">
          <a:blip r:embed="rId3">
            <a:alphaModFix/>
          </a:blip>
          <a:srcRect b="0" l="0" r="0" t="0"/>
          <a:stretch/>
        </p:blipFill>
        <p:spPr>
          <a:xfrm>
            <a:off x="4370879" y="2908747"/>
            <a:ext cx="201121" cy="199503"/>
          </a:xfrm>
          <a:prstGeom prst="rect">
            <a:avLst/>
          </a:prstGeom>
          <a:noFill/>
          <a:ln>
            <a:noFill/>
          </a:ln>
        </p:spPr>
      </p:pic>
      <p:pic>
        <p:nvPicPr>
          <p:cNvPr descr="Google Shape;60;p13" id="43" name="Google Shape;43;p2"/>
          <p:cNvPicPr preferRelativeResize="0"/>
          <p:nvPr/>
        </p:nvPicPr>
        <p:blipFill rotWithShape="1">
          <a:blip r:embed="rId4">
            <a:alphaModFix/>
          </a:blip>
          <a:srcRect b="0" l="0" r="0" t="0"/>
          <a:stretch/>
        </p:blipFill>
        <p:spPr>
          <a:xfrm rot="3173668">
            <a:off x="3899583" y="281784"/>
            <a:ext cx="271944" cy="600133"/>
          </a:xfrm>
          <a:prstGeom prst="rect">
            <a:avLst/>
          </a:prstGeom>
          <a:noFill/>
          <a:ln>
            <a:noFill/>
          </a:ln>
        </p:spPr>
      </p:pic>
      <p:sp>
        <p:nvSpPr>
          <p:cNvPr id="44" name="Google Shape;44;p2"/>
          <p:cNvSpPr txBox="1"/>
          <p:nvPr/>
        </p:nvSpPr>
        <p:spPr>
          <a:xfrm>
            <a:off x="4264926" y="508132"/>
            <a:ext cx="4449038" cy="707184"/>
          </a:xfrm>
          <a:prstGeom prst="rect">
            <a:avLst/>
          </a:prstGeom>
          <a:noFill/>
          <a:ln>
            <a:noFill/>
          </a:ln>
        </p:spPr>
        <p:txBody>
          <a:bodyPr anchorCtr="0" anchor="t" bIns="68550" lIns="68550" spcFirstLastPara="1" rIns="68550" wrap="square" tIns="68550">
            <a:spAutoFit/>
          </a:bodyPr>
          <a:lstStyle/>
          <a:p>
            <a:pPr indent="0" lvl="0" marL="0" marR="0" rtl="1"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טבלת ציר - מבוא</a:t>
            </a:r>
            <a:endParaRPr b="0" i="0" sz="2800" u="none" cap="none" strike="noStrike">
              <a:solidFill>
                <a:srgbClr val="00B0F0"/>
              </a:solidFill>
              <a:latin typeface="Assistant ExtraBold"/>
              <a:ea typeface="Assistant ExtraBold"/>
              <a:cs typeface="Assistant ExtraBold"/>
              <a:sym typeface="Assistant ExtraBold"/>
            </a:endParaRPr>
          </a:p>
        </p:txBody>
      </p:sp>
      <p:pic>
        <p:nvPicPr>
          <p:cNvPr id="45" name="Google Shape;45;p2"/>
          <p:cNvPicPr preferRelativeResize="0"/>
          <p:nvPr/>
        </p:nvPicPr>
        <p:blipFill rotWithShape="1">
          <a:blip r:embed="rId5">
            <a:alphaModFix/>
          </a:blip>
          <a:srcRect b="0" l="18084" r="142" t="0"/>
          <a:stretch/>
        </p:blipFill>
        <p:spPr>
          <a:xfrm>
            <a:off x="4878000" y="1312732"/>
            <a:ext cx="3654000" cy="2852382"/>
          </a:xfrm>
          <a:custGeom>
            <a:rect b="b" l="l" r="r" t="t"/>
            <a:pathLst>
              <a:path extrusionOk="0" h="21600" w="21600">
                <a:moveTo>
                  <a:pt x="2099" y="0"/>
                </a:moveTo>
                <a:cubicBezTo>
                  <a:pt x="1483" y="0"/>
                  <a:pt x="1113" y="1"/>
                  <a:pt x="866" y="133"/>
                </a:cubicBezTo>
                <a:cubicBezTo>
                  <a:pt x="511" y="299"/>
                  <a:pt x="233" y="657"/>
                  <a:pt x="104" y="1114"/>
                </a:cubicBezTo>
                <a:cubicBezTo>
                  <a:pt x="1" y="1431"/>
                  <a:pt x="0" y="1907"/>
                  <a:pt x="0" y="2699"/>
                </a:cubicBezTo>
                <a:lnTo>
                  <a:pt x="0" y="18901"/>
                </a:lnTo>
                <a:cubicBezTo>
                  <a:pt x="0" y="19693"/>
                  <a:pt x="1" y="20169"/>
                  <a:pt x="104" y="20486"/>
                </a:cubicBezTo>
                <a:cubicBezTo>
                  <a:pt x="233" y="20943"/>
                  <a:pt x="511" y="21301"/>
                  <a:pt x="866" y="21467"/>
                </a:cubicBezTo>
                <a:cubicBezTo>
                  <a:pt x="1113" y="21599"/>
                  <a:pt x="1483" y="21600"/>
                  <a:pt x="2099" y="21600"/>
                </a:cubicBezTo>
                <a:lnTo>
                  <a:pt x="19501" y="21600"/>
                </a:lnTo>
                <a:cubicBezTo>
                  <a:pt x="20117" y="21600"/>
                  <a:pt x="20487" y="21599"/>
                  <a:pt x="20734" y="21467"/>
                </a:cubicBezTo>
                <a:cubicBezTo>
                  <a:pt x="21089" y="21301"/>
                  <a:pt x="21367" y="20943"/>
                  <a:pt x="21496" y="20486"/>
                </a:cubicBezTo>
                <a:cubicBezTo>
                  <a:pt x="21599" y="20169"/>
                  <a:pt x="21600" y="19693"/>
                  <a:pt x="21600" y="18901"/>
                </a:cubicBezTo>
                <a:lnTo>
                  <a:pt x="21600" y="2699"/>
                </a:lnTo>
                <a:cubicBezTo>
                  <a:pt x="21600" y="1907"/>
                  <a:pt x="21599" y="1431"/>
                  <a:pt x="21496" y="1114"/>
                </a:cubicBezTo>
                <a:cubicBezTo>
                  <a:pt x="21367" y="657"/>
                  <a:pt x="21089" y="299"/>
                  <a:pt x="20734" y="133"/>
                </a:cubicBezTo>
                <a:cubicBezTo>
                  <a:pt x="20487" y="1"/>
                  <a:pt x="20117" y="0"/>
                  <a:pt x="19501" y="0"/>
                </a:cubicBezTo>
                <a:lnTo>
                  <a:pt x="2099" y="0"/>
                </a:lnTo>
                <a:close/>
              </a:path>
            </a:pathLst>
          </a:cu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3"/>
          <p:cNvSpPr txBox="1"/>
          <p:nvPr>
            <p:ph idx="12" type="sldNum"/>
          </p:nvPr>
        </p:nvSpPr>
        <p:spPr>
          <a:xfrm>
            <a:off x="265028" y="4553064"/>
            <a:ext cx="253384"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lang="iw-IL"/>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51" name="Google Shape;51;p3"/>
          <p:cNvSpPr txBox="1"/>
          <p:nvPr/>
        </p:nvSpPr>
        <p:spPr>
          <a:xfrm>
            <a:off x="3023286" y="595895"/>
            <a:ext cx="5694290" cy="588853"/>
          </a:xfrm>
          <a:prstGeom prst="rect">
            <a:avLst/>
          </a:prstGeom>
          <a:noFill/>
          <a:ln>
            <a:noFill/>
          </a:ln>
        </p:spPr>
        <p:txBody>
          <a:bodyPr anchorCtr="0" anchor="t" bIns="68550" lIns="68550" spcFirstLastPara="1" rIns="68550" wrap="square" tIns="68550">
            <a:spAutoFit/>
          </a:bodyPr>
          <a:lstStyle/>
          <a:p>
            <a:pPr indent="0" lvl="0" marL="0" marR="0" rtl="1"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תזכורת – מטרות השימוש בטבלת ציר</a:t>
            </a:r>
            <a:endParaRPr b="0" i="0" sz="2800" u="none" cap="none" strike="noStrike">
              <a:solidFill>
                <a:srgbClr val="00B0F0"/>
              </a:solidFill>
              <a:latin typeface="Assistant ExtraBold"/>
              <a:ea typeface="Assistant ExtraBold"/>
              <a:cs typeface="Assistant ExtraBold"/>
              <a:sym typeface="Assistant ExtraBold"/>
            </a:endParaRPr>
          </a:p>
        </p:txBody>
      </p:sp>
      <p:pic>
        <p:nvPicPr>
          <p:cNvPr descr="Google Shape;60;p13" id="52" name="Google Shape;52;p3"/>
          <p:cNvPicPr preferRelativeResize="0"/>
          <p:nvPr/>
        </p:nvPicPr>
        <p:blipFill rotWithShape="1">
          <a:blip r:embed="rId3">
            <a:alphaModFix/>
          </a:blip>
          <a:srcRect b="0" l="0" r="0" t="0"/>
          <a:stretch/>
        </p:blipFill>
        <p:spPr>
          <a:xfrm rot="3173668">
            <a:off x="2887314" y="369957"/>
            <a:ext cx="271944" cy="600133"/>
          </a:xfrm>
          <a:prstGeom prst="rect">
            <a:avLst/>
          </a:prstGeom>
          <a:noFill/>
          <a:ln>
            <a:noFill/>
          </a:ln>
        </p:spPr>
      </p:pic>
      <p:sp>
        <p:nvSpPr>
          <p:cNvPr id="53" name="Google Shape;53;p3"/>
          <p:cNvSpPr txBox="1"/>
          <p:nvPr/>
        </p:nvSpPr>
        <p:spPr>
          <a:xfrm>
            <a:off x="355450" y="2494377"/>
            <a:ext cx="2489350" cy="1431100"/>
          </a:xfrm>
          <a:prstGeom prst="rect">
            <a:avLst/>
          </a:prstGeom>
          <a:noFill/>
          <a:ln>
            <a:noFill/>
          </a:ln>
        </p:spPr>
        <p:txBody>
          <a:bodyPr anchorCtr="0" anchor="t" bIns="68550" lIns="68550" spcFirstLastPara="1" rIns="68550" wrap="square" tIns="68550">
            <a:spAutoFit/>
          </a:bodyPr>
          <a:lstStyle/>
          <a:p>
            <a:pPr indent="0" lvl="0" marL="0" marR="0" rtl="1" algn="ctr">
              <a:lnSpc>
                <a:spcPct val="120000"/>
              </a:lnSpc>
              <a:spcBef>
                <a:spcPts val="0"/>
              </a:spcBef>
              <a:spcAft>
                <a:spcPts val="0"/>
              </a:spcAft>
              <a:buClr>
                <a:srgbClr val="232752"/>
              </a:buClr>
              <a:buSzPts val="1300"/>
              <a:buFont typeface="Assistant"/>
              <a:buNone/>
            </a:pPr>
            <a:r>
              <a:rPr b="0" i="0" lang="iw-IL" sz="1400" u="none" cap="none" strike="noStrike">
                <a:solidFill>
                  <a:srgbClr val="232752"/>
                </a:solidFill>
                <a:latin typeface="Assistant"/>
                <a:ea typeface="Assistant"/>
                <a:cs typeface="Assistant"/>
                <a:sym typeface="Assistant"/>
              </a:rPr>
              <a:t>מתוך טבלת הציר המסכמת, אפשר "לשלוף" בקלות גם גרפים לסיוע בהצגה ובהבנה של הנתונים.</a:t>
            </a:r>
            <a:endParaRPr b="0" i="0" sz="1400" u="none" cap="none" strike="noStrike">
              <a:solidFill>
                <a:srgbClr val="232752"/>
              </a:solidFill>
              <a:latin typeface="Assistant"/>
              <a:ea typeface="Assistant"/>
              <a:cs typeface="Assistant"/>
              <a:sym typeface="Assistant"/>
            </a:endParaRPr>
          </a:p>
          <a:p>
            <a:pPr indent="0" lvl="0" marL="0" marR="0" rtl="1" algn="ctr">
              <a:lnSpc>
                <a:spcPct val="120000"/>
              </a:lnSpc>
              <a:spcBef>
                <a:spcPts val="0"/>
              </a:spcBef>
              <a:spcAft>
                <a:spcPts val="0"/>
              </a:spcAft>
              <a:buClr>
                <a:srgbClr val="232752"/>
              </a:buClr>
              <a:buSzPts val="1300"/>
              <a:buFont typeface="Assistant"/>
              <a:buNone/>
            </a:pPr>
            <a:r>
              <a:rPr b="0" i="0" lang="iw-IL" sz="1400" u="none" cap="none" strike="noStrike">
                <a:solidFill>
                  <a:srgbClr val="232752"/>
                </a:solidFill>
                <a:latin typeface="Assistant"/>
                <a:ea typeface="Assistant"/>
                <a:cs typeface="Assistant"/>
                <a:sym typeface="Assistant"/>
              </a:rPr>
              <a:t>על גרפים נלמד בהמשך, בפרק "גרפים והיסטוגרמה".</a:t>
            </a:r>
            <a:endParaRPr b="0" i="0" sz="1400" u="none" cap="none" strike="noStrike">
              <a:solidFill>
                <a:srgbClr val="000000"/>
              </a:solidFill>
              <a:latin typeface="Calibri"/>
              <a:ea typeface="Calibri"/>
              <a:cs typeface="Calibri"/>
              <a:sym typeface="Calibri"/>
            </a:endParaRPr>
          </a:p>
        </p:txBody>
      </p:sp>
      <p:sp>
        <p:nvSpPr>
          <p:cNvPr id="54" name="Google Shape;54;p3"/>
          <p:cNvSpPr txBox="1"/>
          <p:nvPr/>
        </p:nvSpPr>
        <p:spPr>
          <a:xfrm>
            <a:off x="3151426" y="2494377"/>
            <a:ext cx="2811924" cy="1689633"/>
          </a:xfrm>
          <a:prstGeom prst="rect">
            <a:avLst/>
          </a:prstGeom>
          <a:noFill/>
          <a:ln>
            <a:noFill/>
          </a:ln>
        </p:spPr>
        <p:txBody>
          <a:bodyPr anchorCtr="0" anchor="t" bIns="68550" lIns="68550" spcFirstLastPara="1" rIns="68550" wrap="square" tIns="68550">
            <a:spAutoFit/>
          </a:bodyPr>
          <a:lstStyle/>
          <a:p>
            <a:pPr indent="0" lvl="0" marL="0" marR="0" rtl="1" algn="ctr">
              <a:lnSpc>
                <a:spcPct val="120000"/>
              </a:lnSpc>
              <a:spcBef>
                <a:spcPts val="0"/>
              </a:spcBef>
              <a:spcAft>
                <a:spcPts val="0"/>
              </a:spcAft>
              <a:buClr>
                <a:srgbClr val="232752"/>
              </a:buClr>
              <a:buSzPts val="1300"/>
              <a:buFont typeface="Assistant"/>
              <a:buNone/>
            </a:pPr>
            <a:r>
              <a:rPr b="0" i="0" lang="iw-IL" sz="1400" u="none" cap="none" strike="noStrike">
                <a:solidFill>
                  <a:srgbClr val="232752"/>
                </a:solidFill>
                <a:latin typeface="Assistant"/>
                <a:ea typeface="Assistant"/>
                <a:cs typeface="Assistant"/>
                <a:sym typeface="Assistant"/>
              </a:rPr>
              <a:t>כפי שהיא מפשטת את הנתונים לנו (מנתחי הנתונים), טבלת הציר מפשטת את הנתונים גם למקבלי ההחלטות בארגון. </a:t>
            </a:r>
            <a:endParaRPr/>
          </a:p>
          <a:p>
            <a:pPr indent="0" lvl="0" marL="0" marR="0" rtl="1" algn="ctr">
              <a:lnSpc>
                <a:spcPct val="120000"/>
              </a:lnSpc>
              <a:spcBef>
                <a:spcPts val="0"/>
              </a:spcBef>
              <a:spcAft>
                <a:spcPts val="0"/>
              </a:spcAft>
              <a:buClr>
                <a:srgbClr val="232752"/>
              </a:buClr>
              <a:buSzPts val="1300"/>
              <a:buFont typeface="Assistant"/>
              <a:buNone/>
            </a:pPr>
            <a:r>
              <a:rPr b="0" i="0" lang="iw-IL" sz="1400" u="none" cap="none" strike="noStrike">
                <a:solidFill>
                  <a:srgbClr val="232752"/>
                </a:solidFill>
                <a:latin typeface="Assistant"/>
                <a:ea typeface="Assistant"/>
                <a:cs typeface="Assistant"/>
                <a:sym typeface="Assistant"/>
              </a:rPr>
              <a:t>היא יכולה לשמש כדוח מסכם לנתונים, ואפשר גם להציג בקלות רק את החלק הרלוונטי של הנתונים.</a:t>
            </a:r>
            <a:endParaRPr b="0" i="0" sz="1400" u="none" cap="none" strike="noStrike">
              <a:solidFill>
                <a:srgbClr val="232752"/>
              </a:solidFill>
              <a:latin typeface="Assistant"/>
              <a:ea typeface="Assistant"/>
              <a:cs typeface="Assistant"/>
              <a:sym typeface="Assistant"/>
            </a:endParaRPr>
          </a:p>
        </p:txBody>
      </p:sp>
      <p:sp>
        <p:nvSpPr>
          <p:cNvPr id="55" name="Google Shape;55;p3"/>
          <p:cNvSpPr txBox="1"/>
          <p:nvPr/>
        </p:nvSpPr>
        <p:spPr>
          <a:xfrm>
            <a:off x="6299201" y="2494377"/>
            <a:ext cx="2559146" cy="1689633"/>
          </a:xfrm>
          <a:prstGeom prst="rect">
            <a:avLst/>
          </a:prstGeom>
          <a:noFill/>
          <a:ln>
            <a:noFill/>
          </a:ln>
        </p:spPr>
        <p:txBody>
          <a:bodyPr anchorCtr="0" anchor="t" bIns="68550" lIns="68550" spcFirstLastPara="1" rIns="68550" wrap="square" tIns="68550">
            <a:spAutoFit/>
          </a:bodyPr>
          <a:lstStyle/>
          <a:p>
            <a:pPr indent="0" lvl="0" marL="0" marR="0" rtl="1" algn="ctr">
              <a:lnSpc>
                <a:spcPct val="120000"/>
              </a:lnSpc>
              <a:spcBef>
                <a:spcPts val="0"/>
              </a:spcBef>
              <a:spcAft>
                <a:spcPts val="0"/>
              </a:spcAft>
              <a:buClr>
                <a:srgbClr val="232752"/>
              </a:buClr>
              <a:buSzPts val="1300"/>
              <a:buFont typeface="Assistant"/>
              <a:buNone/>
            </a:pPr>
            <a:r>
              <a:rPr b="0" i="0" lang="iw-IL" sz="1400" u="none" cap="none" strike="noStrike">
                <a:solidFill>
                  <a:srgbClr val="232752"/>
                </a:solidFill>
                <a:latin typeface="Assistant"/>
                <a:ea typeface="Assistant"/>
                <a:cs typeface="Assistant"/>
                <a:sym typeface="Assistant"/>
              </a:rPr>
              <a:t>מבט בטבלת נתונים רגילה יציג לנו נתונים רבים אשר קשה להפיק מהם תובנות. שימוש בטבלת ציר יציג לנו את אותם נתונים באופן סכמטי, שיאפשר להבין אותם טוב יותר ולהפיק מהם מסקנות ותובנות עסקיות.</a:t>
            </a:r>
            <a:endParaRPr b="0" i="0" sz="1400" u="none" cap="none" strike="noStrike">
              <a:solidFill>
                <a:srgbClr val="232752"/>
              </a:solidFill>
              <a:latin typeface="Assistant"/>
              <a:ea typeface="Assistant"/>
              <a:cs typeface="Assistant"/>
              <a:sym typeface="Assistant"/>
            </a:endParaRPr>
          </a:p>
        </p:txBody>
      </p:sp>
      <p:sp>
        <p:nvSpPr>
          <p:cNvPr id="56" name="Google Shape;56;p3"/>
          <p:cNvSpPr txBox="1"/>
          <p:nvPr/>
        </p:nvSpPr>
        <p:spPr>
          <a:xfrm>
            <a:off x="1291090" y="1542756"/>
            <a:ext cx="773551" cy="636174"/>
          </a:xfrm>
          <a:prstGeom prst="rect">
            <a:avLst/>
          </a:prstGeom>
          <a:noFill/>
          <a:ln>
            <a:noFill/>
          </a:ln>
        </p:spPr>
        <p:txBody>
          <a:bodyPr anchorCtr="0" anchor="t" bIns="68550" lIns="68550" spcFirstLastPara="1" rIns="68550" wrap="square" tIns="68550">
            <a:spAutoFit/>
          </a:bodyPr>
          <a:lstStyle/>
          <a:p>
            <a:pPr indent="0" lvl="0" marL="0" marR="0" rtl="1" algn="r">
              <a:lnSpc>
                <a:spcPct val="88095"/>
              </a:lnSpc>
              <a:spcBef>
                <a:spcPts val="0"/>
              </a:spcBef>
              <a:spcAft>
                <a:spcPts val="0"/>
              </a:spcAft>
              <a:buClr>
                <a:srgbClr val="918D8E"/>
              </a:buClr>
              <a:buSzPts val="4200"/>
              <a:buFont typeface="Assistant ExtraBold"/>
              <a:buNone/>
            </a:pPr>
            <a:r>
              <a:rPr b="0" i="0" lang="iw-IL" sz="4200" u="none" cap="none" strike="noStrike">
                <a:solidFill>
                  <a:srgbClr val="918D8E"/>
                </a:solidFill>
                <a:latin typeface="Assistant ExtraBold"/>
                <a:ea typeface="Assistant ExtraBold"/>
                <a:cs typeface="Assistant ExtraBold"/>
                <a:sym typeface="Assistant ExtraBold"/>
              </a:rPr>
              <a:t>03</a:t>
            </a:r>
            <a:endParaRPr b="0" i="0" sz="1200" u="none" cap="none" strike="noStrike">
              <a:solidFill>
                <a:srgbClr val="000000"/>
              </a:solidFill>
              <a:latin typeface="Calibri"/>
              <a:ea typeface="Calibri"/>
              <a:cs typeface="Calibri"/>
              <a:sym typeface="Calibri"/>
            </a:endParaRPr>
          </a:p>
        </p:txBody>
      </p:sp>
      <p:sp>
        <p:nvSpPr>
          <p:cNvPr id="57" name="Google Shape;57;p3"/>
          <p:cNvSpPr txBox="1"/>
          <p:nvPr/>
        </p:nvSpPr>
        <p:spPr>
          <a:xfrm>
            <a:off x="586373" y="2156312"/>
            <a:ext cx="2182987" cy="384660"/>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800"/>
              <a:buFont typeface="Assistant"/>
              <a:buNone/>
            </a:pPr>
            <a:r>
              <a:rPr b="1" i="0" lang="iw-IL" sz="1600" u="none" cap="none" strike="noStrike">
                <a:solidFill>
                  <a:srgbClr val="232752"/>
                </a:solidFill>
                <a:latin typeface="Assistant"/>
                <a:ea typeface="Assistant"/>
                <a:cs typeface="Assistant"/>
                <a:sym typeface="Assistant"/>
              </a:rPr>
              <a:t>יצירת גרפים מסכמים</a:t>
            </a:r>
            <a:endParaRPr b="1" i="0" sz="1600" u="none" cap="none" strike="noStrike">
              <a:solidFill>
                <a:srgbClr val="232752"/>
              </a:solidFill>
              <a:latin typeface="Assistant"/>
              <a:ea typeface="Assistant"/>
              <a:cs typeface="Assistant"/>
              <a:sym typeface="Assistant"/>
            </a:endParaRPr>
          </a:p>
        </p:txBody>
      </p:sp>
      <p:sp>
        <p:nvSpPr>
          <p:cNvPr id="58" name="Google Shape;58;p3"/>
          <p:cNvSpPr txBox="1"/>
          <p:nvPr/>
        </p:nvSpPr>
        <p:spPr>
          <a:xfrm>
            <a:off x="7104397" y="1542756"/>
            <a:ext cx="773552" cy="707184"/>
          </a:xfrm>
          <a:prstGeom prst="rect">
            <a:avLst/>
          </a:prstGeom>
          <a:noFill/>
          <a:ln>
            <a:noFill/>
          </a:ln>
        </p:spPr>
        <p:txBody>
          <a:bodyPr anchorCtr="0" anchor="t" bIns="68550" lIns="68550" spcFirstLastPara="1" rIns="68550" wrap="square" tIns="68550">
            <a:spAutoFit/>
          </a:bodyPr>
          <a:lstStyle/>
          <a:p>
            <a:pPr indent="0" lvl="0" marL="0" marR="0" rtl="1" algn="r">
              <a:lnSpc>
                <a:spcPct val="88095"/>
              </a:lnSpc>
              <a:spcBef>
                <a:spcPts val="0"/>
              </a:spcBef>
              <a:spcAft>
                <a:spcPts val="0"/>
              </a:spcAft>
              <a:buClr>
                <a:srgbClr val="FEC224"/>
              </a:buClr>
              <a:buSzPts val="4200"/>
              <a:buFont typeface="Assistant ExtraBold"/>
              <a:buNone/>
            </a:pPr>
            <a:r>
              <a:rPr b="0" i="0" lang="iw-IL" sz="4200" u="none" cap="none" strike="noStrike">
                <a:solidFill>
                  <a:srgbClr val="FEC224"/>
                </a:solidFill>
                <a:latin typeface="Assistant ExtraBold"/>
                <a:ea typeface="Assistant ExtraBold"/>
                <a:cs typeface="Assistant ExtraBold"/>
                <a:sym typeface="Assistant ExtraBold"/>
              </a:rPr>
              <a:t>01</a:t>
            </a:r>
            <a:endParaRPr b="0" i="0" sz="1200" u="none" cap="none" strike="noStrike">
              <a:solidFill>
                <a:srgbClr val="000000"/>
              </a:solidFill>
              <a:latin typeface="Calibri"/>
              <a:ea typeface="Calibri"/>
              <a:cs typeface="Calibri"/>
              <a:sym typeface="Calibri"/>
            </a:endParaRPr>
          </a:p>
        </p:txBody>
      </p:sp>
      <p:sp>
        <p:nvSpPr>
          <p:cNvPr id="59" name="Google Shape;59;p3"/>
          <p:cNvSpPr txBox="1"/>
          <p:nvPr/>
        </p:nvSpPr>
        <p:spPr>
          <a:xfrm>
            <a:off x="4170584" y="1542756"/>
            <a:ext cx="773552" cy="636174"/>
          </a:xfrm>
          <a:prstGeom prst="rect">
            <a:avLst/>
          </a:prstGeom>
          <a:noFill/>
          <a:ln>
            <a:noFill/>
          </a:ln>
        </p:spPr>
        <p:txBody>
          <a:bodyPr anchorCtr="0" anchor="t" bIns="68550" lIns="68550" spcFirstLastPara="1" rIns="68550" wrap="square" tIns="68550">
            <a:spAutoFit/>
          </a:bodyPr>
          <a:lstStyle/>
          <a:p>
            <a:pPr indent="0" lvl="0" marL="0" marR="0" rtl="1" algn="r">
              <a:lnSpc>
                <a:spcPct val="88095"/>
              </a:lnSpc>
              <a:spcBef>
                <a:spcPts val="0"/>
              </a:spcBef>
              <a:spcAft>
                <a:spcPts val="0"/>
              </a:spcAft>
              <a:buClr>
                <a:srgbClr val="00B0F0"/>
              </a:buClr>
              <a:buSzPts val="4200"/>
              <a:buFont typeface="Assistant ExtraBold"/>
              <a:buNone/>
            </a:pPr>
            <a:r>
              <a:rPr b="0" i="0" lang="iw-IL" sz="4200" u="none" cap="none" strike="noStrike">
                <a:solidFill>
                  <a:srgbClr val="00B0F0"/>
                </a:solidFill>
                <a:latin typeface="Assistant ExtraBold"/>
                <a:ea typeface="Assistant ExtraBold"/>
                <a:cs typeface="Assistant ExtraBold"/>
                <a:sym typeface="Assistant ExtraBold"/>
              </a:rPr>
              <a:t>02</a:t>
            </a:r>
            <a:endParaRPr b="0" i="0" sz="1200" u="none" cap="none" strike="noStrike">
              <a:solidFill>
                <a:srgbClr val="000000"/>
              </a:solidFill>
              <a:latin typeface="Calibri"/>
              <a:ea typeface="Calibri"/>
              <a:cs typeface="Calibri"/>
              <a:sym typeface="Calibri"/>
            </a:endParaRPr>
          </a:p>
        </p:txBody>
      </p:sp>
      <p:sp>
        <p:nvSpPr>
          <p:cNvPr id="60" name="Google Shape;60;p3"/>
          <p:cNvSpPr txBox="1"/>
          <p:nvPr/>
        </p:nvSpPr>
        <p:spPr>
          <a:xfrm>
            <a:off x="6316907" y="2156312"/>
            <a:ext cx="2348533" cy="384660"/>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800"/>
              <a:buFont typeface="Assistant"/>
              <a:buNone/>
            </a:pPr>
            <a:r>
              <a:rPr b="1" i="0" lang="iw-IL" sz="1600" u="none" cap="none" strike="noStrike">
                <a:solidFill>
                  <a:srgbClr val="232752"/>
                </a:solidFill>
                <a:latin typeface="Assistant"/>
                <a:ea typeface="Assistant"/>
                <a:cs typeface="Assistant"/>
                <a:sym typeface="Assistant"/>
              </a:rPr>
              <a:t>פישוט והנגשת נתונים</a:t>
            </a:r>
            <a:endParaRPr b="1" i="0" sz="1600" u="none" cap="none" strike="noStrike">
              <a:solidFill>
                <a:srgbClr val="232752"/>
              </a:solidFill>
              <a:latin typeface="Assistant"/>
              <a:ea typeface="Assistant"/>
              <a:cs typeface="Assistant"/>
              <a:sym typeface="Assistant"/>
            </a:endParaRPr>
          </a:p>
        </p:txBody>
      </p:sp>
      <p:sp>
        <p:nvSpPr>
          <p:cNvPr id="61" name="Google Shape;61;p3"/>
          <p:cNvSpPr txBox="1"/>
          <p:nvPr/>
        </p:nvSpPr>
        <p:spPr>
          <a:xfrm>
            <a:off x="3133032" y="2156312"/>
            <a:ext cx="2848740" cy="384660"/>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800"/>
              <a:buFont typeface="Assistant"/>
              <a:buNone/>
            </a:pPr>
            <a:r>
              <a:rPr b="1" i="0" lang="iw-IL" sz="1600" u="none" cap="none" strike="noStrike">
                <a:solidFill>
                  <a:srgbClr val="232752"/>
                </a:solidFill>
                <a:latin typeface="Assistant"/>
                <a:ea typeface="Assistant"/>
                <a:cs typeface="Assistant"/>
                <a:sym typeface="Assistant"/>
              </a:rPr>
              <a:t>יצירת דוח דינמי למקבלי החלטות</a:t>
            </a:r>
            <a:endParaRPr b="1" i="0" sz="1600" u="none" cap="none" strike="noStrike">
              <a:solidFill>
                <a:srgbClr val="232752"/>
              </a:solidFill>
              <a:latin typeface="Assistant"/>
              <a:ea typeface="Assistant"/>
              <a:cs typeface="Assistant"/>
              <a:sym typeface="Assistan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4"/>
          <p:cNvSpPr txBox="1"/>
          <p:nvPr>
            <p:ph idx="12" type="sldNum"/>
          </p:nvPr>
        </p:nvSpPr>
        <p:spPr>
          <a:xfrm>
            <a:off x="265028" y="4553064"/>
            <a:ext cx="253384"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b="0" i="0" lang="iw-IL" sz="900" u="none" cap="none" strike="noStrike">
                <a:solidFill>
                  <a:srgbClr val="232752"/>
                </a:solidFill>
                <a:latin typeface="Assistant SemiBold"/>
                <a:ea typeface="Assistant SemiBold"/>
                <a:cs typeface="Assistant SemiBold"/>
                <a:sym typeface="Assistant SemiBold"/>
              </a:rPr>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67" name="Google Shape;67;p4"/>
          <p:cNvSpPr txBox="1"/>
          <p:nvPr/>
        </p:nvSpPr>
        <p:spPr>
          <a:xfrm>
            <a:off x="4872250" y="512064"/>
            <a:ext cx="3843221" cy="585216"/>
          </a:xfrm>
          <a:prstGeom prst="rect">
            <a:avLst/>
          </a:prstGeom>
          <a:noFill/>
          <a:ln>
            <a:noFill/>
          </a:ln>
        </p:spPr>
        <p:txBody>
          <a:bodyPr anchorCtr="0" anchor="t" bIns="68550" lIns="68550" spcFirstLastPara="1" rIns="68550" wrap="square" tIns="68550">
            <a:spAutoFit/>
          </a:bodyPr>
          <a:lstStyle/>
          <a:p>
            <a:pPr indent="0" lvl="0" marL="0" marR="0" rtl="1"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תזכורת – יצירת טבלת ציר</a:t>
            </a:r>
            <a:endParaRPr b="0" i="0" sz="2800" u="none" cap="none" strike="noStrike">
              <a:solidFill>
                <a:srgbClr val="00B0F0"/>
              </a:solidFill>
              <a:latin typeface="Assistant ExtraBold"/>
              <a:ea typeface="Assistant ExtraBold"/>
              <a:cs typeface="Assistant ExtraBold"/>
              <a:sym typeface="Assistant ExtraBold"/>
            </a:endParaRPr>
          </a:p>
        </p:txBody>
      </p:sp>
      <p:pic>
        <p:nvPicPr>
          <p:cNvPr descr="Google Shape;60;p13" id="68" name="Google Shape;68;p4"/>
          <p:cNvPicPr preferRelativeResize="0"/>
          <p:nvPr/>
        </p:nvPicPr>
        <p:blipFill rotWithShape="1">
          <a:blip r:embed="rId3">
            <a:alphaModFix/>
          </a:blip>
          <a:srcRect b="0" l="0" r="0" t="0"/>
          <a:stretch/>
        </p:blipFill>
        <p:spPr>
          <a:xfrm rot="3173668">
            <a:off x="4436027" y="301757"/>
            <a:ext cx="271944" cy="600133"/>
          </a:xfrm>
          <a:prstGeom prst="rect">
            <a:avLst/>
          </a:prstGeom>
          <a:noFill/>
          <a:ln>
            <a:noFill/>
          </a:ln>
        </p:spPr>
      </p:pic>
      <p:sp>
        <p:nvSpPr>
          <p:cNvPr id="69" name="Google Shape;69;p4"/>
          <p:cNvSpPr/>
          <p:nvPr/>
        </p:nvSpPr>
        <p:spPr>
          <a:xfrm>
            <a:off x="896918" y="1955749"/>
            <a:ext cx="1980000" cy="1980000"/>
          </a:xfrm>
          <a:prstGeom prst="ellipse">
            <a:avLst/>
          </a:prstGeom>
          <a:solidFill>
            <a:srgbClr val="FEC224"/>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
        <p:nvSpPr>
          <p:cNvPr id="70" name="Google Shape;70;p4"/>
          <p:cNvSpPr txBox="1"/>
          <p:nvPr/>
        </p:nvSpPr>
        <p:spPr>
          <a:xfrm>
            <a:off x="896918" y="2397172"/>
            <a:ext cx="1956973" cy="1024835"/>
          </a:xfrm>
          <a:prstGeom prst="rect">
            <a:avLst/>
          </a:prstGeom>
          <a:noFill/>
          <a:ln>
            <a:noFill/>
          </a:ln>
        </p:spPr>
        <p:txBody>
          <a:bodyPr anchorCtr="0" anchor="t" bIns="68550" lIns="68550" spcFirstLastPara="1" rIns="68550" wrap="square" tIns="68550">
            <a:spAutoFit/>
          </a:bodyPr>
          <a:lstStyle/>
          <a:p>
            <a:pPr indent="0" lvl="0" marL="0" marR="0" rtl="1" algn="ctr">
              <a:lnSpc>
                <a:spcPct val="120000"/>
              </a:lnSpc>
              <a:spcBef>
                <a:spcPts val="0"/>
              </a:spcBef>
              <a:spcAft>
                <a:spcPts val="0"/>
              </a:spcAft>
              <a:buClr>
                <a:schemeClr val="lt1"/>
              </a:buClr>
              <a:buSzPts val="1500"/>
              <a:buFont typeface="Assistant ExtraBold"/>
              <a:buNone/>
            </a:pPr>
            <a:r>
              <a:rPr b="0" i="0" lang="iw-IL" sz="1600" u="none" cap="none" strike="noStrike">
                <a:solidFill>
                  <a:schemeClr val="lt1"/>
                </a:solidFill>
                <a:latin typeface="Assistant ExtraBold"/>
                <a:ea typeface="Assistant ExtraBold"/>
                <a:cs typeface="Assistant ExtraBold"/>
                <a:sym typeface="Assistant ExtraBold"/>
              </a:rPr>
              <a:t>בחירת הארגומנטים הרצויים לטבלה ע"י סימון /  גרירה</a:t>
            </a:r>
            <a:endParaRPr b="0" i="0" sz="1600" u="none" cap="none" strike="noStrike">
              <a:solidFill>
                <a:schemeClr val="lt1"/>
              </a:solidFill>
              <a:latin typeface="Calibri"/>
              <a:ea typeface="Calibri"/>
              <a:cs typeface="Calibri"/>
              <a:sym typeface="Calibri"/>
            </a:endParaRPr>
          </a:p>
        </p:txBody>
      </p:sp>
      <p:sp>
        <p:nvSpPr>
          <p:cNvPr id="71" name="Google Shape;71;p4"/>
          <p:cNvSpPr/>
          <p:nvPr/>
        </p:nvSpPr>
        <p:spPr>
          <a:xfrm>
            <a:off x="3572637" y="1955749"/>
            <a:ext cx="1980000" cy="1980000"/>
          </a:xfrm>
          <a:prstGeom prst="ellipse">
            <a:avLst/>
          </a:prstGeom>
          <a:solidFill>
            <a:srgbClr val="00B0F0"/>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
        <p:nvSpPr>
          <p:cNvPr id="72" name="Google Shape;72;p4"/>
          <p:cNvSpPr/>
          <p:nvPr/>
        </p:nvSpPr>
        <p:spPr>
          <a:xfrm>
            <a:off x="6143491" y="1955749"/>
            <a:ext cx="1980000" cy="1980000"/>
          </a:xfrm>
          <a:prstGeom prst="ellipse">
            <a:avLst/>
          </a:prstGeom>
          <a:solidFill>
            <a:srgbClr val="918D8E"/>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
        <p:nvSpPr>
          <p:cNvPr id="73" name="Google Shape;73;p4"/>
          <p:cNvSpPr txBox="1"/>
          <p:nvPr/>
        </p:nvSpPr>
        <p:spPr>
          <a:xfrm>
            <a:off x="6176883" y="2540309"/>
            <a:ext cx="1904273" cy="729370"/>
          </a:xfrm>
          <a:prstGeom prst="rect">
            <a:avLst/>
          </a:prstGeom>
          <a:noFill/>
          <a:ln>
            <a:noFill/>
          </a:ln>
        </p:spPr>
        <p:txBody>
          <a:bodyPr anchorCtr="0" anchor="t" bIns="68550" lIns="68550" spcFirstLastPara="1" rIns="68550" wrap="square" tIns="68550">
            <a:spAutoFit/>
          </a:bodyPr>
          <a:lstStyle/>
          <a:p>
            <a:pPr indent="0" lvl="0" marL="0" marR="0" rtl="1" algn="ctr">
              <a:lnSpc>
                <a:spcPct val="120000"/>
              </a:lnSpc>
              <a:spcBef>
                <a:spcPts val="0"/>
              </a:spcBef>
              <a:spcAft>
                <a:spcPts val="0"/>
              </a:spcAft>
              <a:buClr>
                <a:srgbClr val="FFFFFF"/>
              </a:buClr>
              <a:buSzPts val="1500"/>
              <a:buFont typeface="Assistant ExtraBold"/>
              <a:buNone/>
            </a:pPr>
            <a:r>
              <a:rPr b="0" i="0" lang="iw-IL" sz="1600" u="none" cap="none" strike="noStrike">
                <a:solidFill>
                  <a:srgbClr val="FFFFFF"/>
                </a:solidFill>
                <a:latin typeface="Assistant ExtraBold"/>
                <a:ea typeface="Assistant ExtraBold"/>
                <a:cs typeface="Assistant ExtraBold"/>
                <a:sym typeface="Assistant ExtraBold"/>
              </a:rPr>
              <a:t>הגדרת טווח הנתונים כ"טבלה מעוצבת"</a:t>
            </a:r>
            <a:endParaRPr b="0" i="0" sz="1600" u="none" cap="none" strike="noStrike">
              <a:solidFill>
                <a:srgbClr val="000000"/>
              </a:solidFill>
              <a:latin typeface="Calibri"/>
              <a:ea typeface="Calibri"/>
              <a:cs typeface="Calibri"/>
              <a:sym typeface="Calibri"/>
            </a:endParaRPr>
          </a:p>
        </p:txBody>
      </p:sp>
      <p:sp>
        <p:nvSpPr>
          <p:cNvPr id="74" name="Google Shape;74;p4"/>
          <p:cNvSpPr/>
          <p:nvPr/>
        </p:nvSpPr>
        <p:spPr>
          <a:xfrm flipH="1">
            <a:off x="5734610" y="2877955"/>
            <a:ext cx="178831" cy="135588"/>
          </a:xfrm>
          <a:custGeom>
            <a:rect b="b" l="l" r="r" t="t"/>
            <a:pathLst>
              <a:path extrusionOk="0" h="21600" w="21600">
                <a:moveTo>
                  <a:pt x="13469" y="0"/>
                </a:moveTo>
                <a:cubicBezTo>
                  <a:pt x="13010" y="0"/>
                  <a:pt x="12551" y="232"/>
                  <a:pt x="12200" y="697"/>
                </a:cubicBezTo>
                <a:cubicBezTo>
                  <a:pt x="11500" y="1626"/>
                  <a:pt x="11500" y="3135"/>
                  <a:pt x="12200" y="4065"/>
                </a:cubicBezTo>
                <a:lnTo>
                  <a:pt x="15479" y="8419"/>
                </a:lnTo>
                <a:lnTo>
                  <a:pt x="1793" y="8419"/>
                </a:lnTo>
                <a:cubicBezTo>
                  <a:pt x="802" y="8419"/>
                  <a:pt x="0" y="9485"/>
                  <a:pt x="0" y="10800"/>
                </a:cubicBezTo>
                <a:cubicBezTo>
                  <a:pt x="0" y="12115"/>
                  <a:pt x="802" y="13181"/>
                  <a:pt x="1793" y="13181"/>
                </a:cubicBezTo>
                <a:lnTo>
                  <a:pt x="15479" y="13181"/>
                </a:lnTo>
                <a:lnTo>
                  <a:pt x="12200" y="17535"/>
                </a:lnTo>
                <a:cubicBezTo>
                  <a:pt x="11500" y="18465"/>
                  <a:pt x="11500" y="19974"/>
                  <a:pt x="12200" y="20903"/>
                </a:cubicBezTo>
                <a:cubicBezTo>
                  <a:pt x="12551" y="21368"/>
                  <a:pt x="13010" y="21600"/>
                  <a:pt x="13469" y="21600"/>
                </a:cubicBezTo>
                <a:cubicBezTo>
                  <a:pt x="13927" y="21600"/>
                  <a:pt x="14387" y="21368"/>
                  <a:pt x="14737" y="20903"/>
                </a:cubicBezTo>
                <a:lnTo>
                  <a:pt x="21074" y="12484"/>
                </a:lnTo>
                <a:cubicBezTo>
                  <a:pt x="21424" y="12019"/>
                  <a:pt x="21600" y="11409"/>
                  <a:pt x="21600" y="10800"/>
                </a:cubicBezTo>
                <a:cubicBezTo>
                  <a:pt x="21600" y="10191"/>
                  <a:pt x="21424" y="9581"/>
                  <a:pt x="21074" y="9116"/>
                </a:cubicBezTo>
                <a:lnTo>
                  <a:pt x="14737" y="697"/>
                </a:lnTo>
                <a:cubicBezTo>
                  <a:pt x="14387" y="232"/>
                  <a:pt x="13927" y="0"/>
                  <a:pt x="13469" y="0"/>
                </a:cubicBezTo>
                <a:close/>
              </a:path>
            </a:pathLst>
          </a:custGeom>
          <a:solidFill>
            <a:srgbClr val="00B0F0"/>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
        <p:nvSpPr>
          <p:cNvPr id="75" name="Google Shape;75;p4"/>
          <p:cNvSpPr txBox="1"/>
          <p:nvPr/>
        </p:nvSpPr>
        <p:spPr>
          <a:xfrm>
            <a:off x="3639440" y="2270996"/>
            <a:ext cx="1865120" cy="729370"/>
          </a:xfrm>
          <a:prstGeom prst="rect">
            <a:avLst/>
          </a:prstGeom>
          <a:noFill/>
          <a:ln>
            <a:noFill/>
          </a:ln>
        </p:spPr>
        <p:txBody>
          <a:bodyPr anchorCtr="0" anchor="t" bIns="68550" lIns="68550" spcFirstLastPara="1" rIns="68550" wrap="square" tIns="68550">
            <a:spAutoFit/>
          </a:bodyPr>
          <a:lstStyle/>
          <a:p>
            <a:pPr indent="0" lvl="0" marL="0" marR="0" rtl="1" algn="ctr">
              <a:lnSpc>
                <a:spcPct val="120000"/>
              </a:lnSpc>
              <a:spcBef>
                <a:spcPts val="0"/>
              </a:spcBef>
              <a:spcAft>
                <a:spcPts val="0"/>
              </a:spcAft>
              <a:buClr>
                <a:schemeClr val="lt1"/>
              </a:buClr>
              <a:buSzPts val="1500"/>
              <a:buFont typeface="Assistant ExtraBold"/>
              <a:buNone/>
            </a:pPr>
            <a:r>
              <a:rPr b="0" i="0" lang="iw-IL" sz="1600" u="none" cap="none" strike="noStrike">
                <a:solidFill>
                  <a:schemeClr val="lt1"/>
                </a:solidFill>
                <a:latin typeface="Assistant ExtraBold"/>
                <a:ea typeface="Assistant ExtraBold"/>
                <a:cs typeface="Assistant ExtraBold"/>
                <a:sym typeface="Assistant ExtraBold"/>
              </a:rPr>
              <a:t>לחיצה על "הוספת טבלת ציר"</a:t>
            </a:r>
            <a:endParaRPr b="0" i="0" sz="1600" u="none" cap="none" strike="noStrike">
              <a:solidFill>
                <a:schemeClr val="lt1"/>
              </a:solidFill>
              <a:latin typeface="Calibri"/>
              <a:ea typeface="Calibri"/>
              <a:cs typeface="Calibri"/>
              <a:sym typeface="Calibri"/>
            </a:endParaRPr>
          </a:p>
        </p:txBody>
      </p:sp>
      <p:sp>
        <p:nvSpPr>
          <p:cNvPr id="76" name="Google Shape;76;p4"/>
          <p:cNvSpPr txBox="1"/>
          <p:nvPr/>
        </p:nvSpPr>
        <p:spPr>
          <a:xfrm>
            <a:off x="3520440" y="2832101"/>
            <a:ext cx="2103120" cy="341571"/>
          </a:xfrm>
          <a:prstGeom prst="rect">
            <a:avLst/>
          </a:prstGeom>
          <a:noFill/>
          <a:ln>
            <a:noFill/>
          </a:ln>
        </p:spPr>
        <p:txBody>
          <a:bodyPr anchorCtr="0" anchor="t" bIns="68550" lIns="68550" spcFirstLastPara="1" rIns="68550" wrap="square" tIns="68550">
            <a:spAutoFit/>
          </a:bodyPr>
          <a:lstStyle/>
          <a:p>
            <a:pPr indent="0" lvl="0" marL="0" marR="0" rtl="1" algn="ctr">
              <a:lnSpc>
                <a:spcPct val="120000"/>
              </a:lnSpc>
              <a:spcBef>
                <a:spcPts val="0"/>
              </a:spcBef>
              <a:spcAft>
                <a:spcPts val="0"/>
              </a:spcAft>
              <a:buClr>
                <a:srgbClr val="FFFFFF"/>
              </a:buClr>
              <a:buSzPts val="1100"/>
              <a:buFont typeface="Assistant ExtraBold"/>
              <a:buNone/>
            </a:pPr>
            <a:r>
              <a:rPr b="1" i="0" lang="iw-IL" sz="1100" u="none" cap="none" strike="noStrike">
                <a:solidFill>
                  <a:srgbClr val="FFFFFF"/>
                </a:solidFill>
                <a:latin typeface="Assistant"/>
                <a:ea typeface="Assistant"/>
                <a:cs typeface="Assistant"/>
                <a:sym typeface="Assistant"/>
              </a:rPr>
              <a:t>בסרגל הכלים &lt;  הוספה &lt;  טבלת ציר</a:t>
            </a:r>
            <a:endParaRPr b="1" i="0" sz="1100" u="none" cap="none" strike="noStrike">
              <a:solidFill>
                <a:srgbClr val="000000"/>
              </a:solidFill>
              <a:latin typeface="Assistant"/>
              <a:ea typeface="Assistant"/>
              <a:cs typeface="Assistant"/>
              <a:sym typeface="Assistant"/>
            </a:endParaRPr>
          </a:p>
        </p:txBody>
      </p:sp>
      <p:pic>
        <p:nvPicPr>
          <p:cNvPr id="77" name="Google Shape;77;p4"/>
          <p:cNvPicPr preferRelativeResize="0"/>
          <p:nvPr/>
        </p:nvPicPr>
        <p:blipFill rotWithShape="1">
          <a:blip r:embed="rId4">
            <a:alphaModFix/>
          </a:blip>
          <a:srcRect b="15196" l="0" r="0" t="0"/>
          <a:stretch/>
        </p:blipFill>
        <p:spPr>
          <a:xfrm>
            <a:off x="4279480" y="3156738"/>
            <a:ext cx="585040" cy="548060"/>
          </a:xfrm>
          <a:prstGeom prst="rect">
            <a:avLst/>
          </a:prstGeom>
          <a:noFill/>
          <a:ln>
            <a:noFill/>
          </a:ln>
        </p:spPr>
      </p:pic>
      <p:sp>
        <p:nvSpPr>
          <p:cNvPr id="78" name="Google Shape;78;p4"/>
          <p:cNvSpPr/>
          <p:nvPr/>
        </p:nvSpPr>
        <p:spPr>
          <a:xfrm flipH="1">
            <a:off x="3118410" y="2877955"/>
            <a:ext cx="178831" cy="135588"/>
          </a:xfrm>
          <a:custGeom>
            <a:rect b="b" l="l" r="r" t="t"/>
            <a:pathLst>
              <a:path extrusionOk="0" h="21600" w="21600">
                <a:moveTo>
                  <a:pt x="13469" y="0"/>
                </a:moveTo>
                <a:cubicBezTo>
                  <a:pt x="13010" y="0"/>
                  <a:pt x="12551" y="232"/>
                  <a:pt x="12200" y="697"/>
                </a:cubicBezTo>
                <a:cubicBezTo>
                  <a:pt x="11500" y="1626"/>
                  <a:pt x="11500" y="3135"/>
                  <a:pt x="12200" y="4065"/>
                </a:cubicBezTo>
                <a:lnTo>
                  <a:pt x="15479" y="8419"/>
                </a:lnTo>
                <a:lnTo>
                  <a:pt x="1793" y="8419"/>
                </a:lnTo>
                <a:cubicBezTo>
                  <a:pt x="802" y="8419"/>
                  <a:pt x="0" y="9485"/>
                  <a:pt x="0" y="10800"/>
                </a:cubicBezTo>
                <a:cubicBezTo>
                  <a:pt x="0" y="12115"/>
                  <a:pt x="802" y="13181"/>
                  <a:pt x="1793" y="13181"/>
                </a:cubicBezTo>
                <a:lnTo>
                  <a:pt x="15479" y="13181"/>
                </a:lnTo>
                <a:lnTo>
                  <a:pt x="12200" y="17535"/>
                </a:lnTo>
                <a:cubicBezTo>
                  <a:pt x="11500" y="18465"/>
                  <a:pt x="11500" y="19974"/>
                  <a:pt x="12200" y="20903"/>
                </a:cubicBezTo>
                <a:cubicBezTo>
                  <a:pt x="12551" y="21368"/>
                  <a:pt x="13010" y="21600"/>
                  <a:pt x="13469" y="21600"/>
                </a:cubicBezTo>
                <a:cubicBezTo>
                  <a:pt x="13927" y="21600"/>
                  <a:pt x="14387" y="21368"/>
                  <a:pt x="14737" y="20903"/>
                </a:cubicBezTo>
                <a:lnTo>
                  <a:pt x="21074" y="12484"/>
                </a:lnTo>
                <a:cubicBezTo>
                  <a:pt x="21424" y="12019"/>
                  <a:pt x="21600" y="11409"/>
                  <a:pt x="21600" y="10800"/>
                </a:cubicBezTo>
                <a:cubicBezTo>
                  <a:pt x="21600" y="10191"/>
                  <a:pt x="21424" y="9581"/>
                  <a:pt x="21074" y="9116"/>
                </a:cubicBezTo>
                <a:lnTo>
                  <a:pt x="14737" y="697"/>
                </a:lnTo>
                <a:cubicBezTo>
                  <a:pt x="14387" y="232"/>
                  <a:pt x="13927" y="0"/>
                  <a:pt x="13469" y="0"/>
                </a:cubicBezTo>
                <a:close/>
              </a:path>
            </a:pathLst>
          </a:custGeom>
          <a:solidFill>
            <a:srgbClr val="00B0F0"/>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
        <p:nvSpPr>
          <p:cNvPr id="79" name="Google Shape;79;p4"/>
          <p:cNvSpPr txBox="1"/>
          <p:nvPr/>
        </p:nvSpPr>
        <p:spPr>
          <a:xfrm>
            <a:off x="2853890" y="1182930"/>
            <a:ext cx="3436220" cy="707826"/>
          </a:xfrm>
          <a:prstGeom prst="rect">
            <a:avLst/>
          </a:prstGeom>
          <a:noFill/>
          <a:ln>
            <a:noFill/>
          </a:ln>
        </p:spPr>
        <p:txBody>
          <a:bodyPr anchorCtr="0" anchor="t" bIns="68550" lIns="68550" spcFirstLastPara="1" rIns="68550" wrap="square" tIns="68550">
            <a:spAutoFit/>
          </a:bodyPr>
          <a:lstStyle/>
          <a:p>
            <a:pPr indent="0" lvl="0" marL="0" marR="0" rtl="1" algn="ctr">
              <a:lnSpc>
                <a:spcPct val="185000"/>
              </a:lnSpc>
              <a:spcBef>
                <a:spcPts val="0"/>
              </a:spcBef>
              <a:spcAft>
                <a:spcPts val="0"/>
              </a:spcAft>
              <a:buClr>
                <a:srgbClr val="232752"/>
              </a:buClr>
              <a:buSzPts val="2000"/>
              <a:buFont typeface="Assistant ExtraBold"/>
              <a:buNone/>
            </a:pPr>
            <a:r>
              <a:rPr b="0" i="0" lang="iw-IL" sz="2000" u="none" cap="none" strike="noStrike">
                <a:solidFill>
                  <a:srgbClr val="232752"/>
                </a:solidFill>
                <a:latin typeface="Assistant ExtraBold"/>
                <a:ea typeface="Assistant ExtraBold"/>
                <a:cs typeface="Assistant ExtraBold"/>
                <a:sym typeface="Assistant ExtraBold"/>
              </a:rPr>
              <a:t>תהליך יצירת טבלת ציר:</a:t>
            </a:r>
            <a:endParaRPr b="0" i="0" sz="2000" u="none" cap="none" strike="noStrike">
              <a:solidFill>
                <a:srgbClr val="232752"/>
              </a:solidFill>
              <a:latin typeface="Assistant ExtraBold"/>
              <a:ea typeface="Assistant ExtraBold"/>
              <a:cs typeface="Assistant ExtraBold"/>
              <a:sym typeface="Assistant ExtraBo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5"/>
          <p:cNvSpPr txBox="1"/>
          <p:nvPr>
            <p:ph idx="12" type="sldNum"/>
          </p:nvPr>
        </p:nvSpPr>
        <p:spPr>
          <a:xfrm>
            <a:off x="265028" y="4553064"/>
            <a:ext cx="253384"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b="0" i="0" lang="iw-IL" sz="900" u="none" cap="none" strike="noStrike">
                <a:solidFill>
                  <a:srgbClr val="232752"/>
                </a:solidFill>
                <a:latin typeface="Assistant SemiBold"/>
                <a:ea typeface="Assistant SemiBold"/>
                <a:cs typeface="Assistant SemiBold"/>
                <a:sym typeface="Assistant SemiBold"/>
              </a:rPr>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85" name="Google Shape;85;p5"/>
          <p:cNvSpPr txBox="1"/>
          <p:nvPr/>
        </p:nvSpPr>
        <p:spPr>
          <a:xfrm>
            <a:off x="5436972" y="577557"/>
            <a:ext cx="3276985" cy="588853"/>
          </a:xfrm>
          <a:prstGeom prst="rect">
            <a:avLst/>
          </a:prstGeom>
          <a:noFill/>
          <a:ln>
            <a:noFill/>
          </a:ln>
        </p:spPr>
        <p:txBody>
          <a:bodyPr anchorCtr="0" anchor="t" bIns="68550" lIns="68550" spcFirstLastPara="1" rIns="68550" wrap="square" tIns="68550">
            <a:spAutoFit/>
          </a:bodyPr>
          <a:lstStyle/>
          <a:p>
            <a:pPr indent="0" lvl="0" marL="0" marR="0" rtl="1"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תזכורת – חלון שדות</a:t>
            </a:r>
            <a:endParaRPr b="0" i="0" sz="2800" u="none" cap="none" strike="noStrike">
              <a:solidFill>
                <a:srgbClr val="00B0F0"/>
              </a:solidFill>
              <a:latin typeface="Assistant ExtraBold"/>
              <a:ea typeface="Assistant ExtraBold"/>
              <a:cs typeface="Assistant ExtraBold"/>
              <a:sym typeface="Assistant ExtraBold"/>
            </a:endParaRPr>
          </a:p>
        </p:txBody>
      </p:sp>
      <p:pic>
        <p:nvPicPr>
          <p:cNvPr descr="Google Shape;60;p13" id="86" name="Google Shape;86;p5"/>
          <p:cNvPicPr preferRelativeResize="0"/>
          <p:nvPr/>
        </p:nvPicPr>
        <p:blipFill rotWithShape="1">
          <a:blip r:embed="rId3">
            <a:alphaModFix/>
          </a:blip>
          <a:srcRect b="0" l="0" r="0" t="0"/>
          <a:stretch/>
        </p:blipFill>
        <p:spPr>
          <a:xfrm rot="3173668">
            <a:off x="5168198" y="334887"/>
            <a:ext cx="271944" cy="600133"/>
          </a:xfrm>
          <a:prstGeom prst="rect">
            <a:avLst/>
          </a:prstGeom>
          <a:noFill/>
          <a:ln>
            <a:noFill/>
          </a:ln>
        </p:spPr>
      </p:pic>
      <p:pic>
        <p:nvPicPr>
          <p:cNvPr id="87" name="Google Shape;87;p5"/>
          <p:cNvPicPr preferRelativeResize="0"/>
          <p:nvPr/>
        </p:nvPicPr>
        <p:blipFill rotWithShape="1">
          <a:blip r:embed="rId4">
            <a:alphaModFix/>
          </a:blip>
          <a:srcRect b="0" l="0" r="0" t="0"/>
          <a:stretch/>
        </p:blipFill>
        <p:spPr>
          <a:xfrm>
            <a:off x="849482" y="556209"/>
            <a:ext cx="2669010" cy="4101685"/>
          </a:xfrm>
          <a:prstGeom prst="rect">
            <a:avLst/>
          </a:prstGeom>
          <a:noFill/>
          <a:ln>
            <a:noFill/>
          </a:ln>
        </p:spPr>
      </p:pic>
      <p:sp>
        <p:nvSpPr>
          <p:cNvPr id="88" name="Google Shape;88;p5"/>
          <p:cNvSpPr txBox="1"/>
          <p:nvPr/>
        </p:nvSpPr>
        <p:spPr>
          <a:xfrm>
            <a:off x="2016197" y="1530365"/>
            <a:ext cx="358235" cy="670968"/>
          </a:xfrm>
          <a:prstGeom prst="rect">
            <a:avLst/>
          </a:prstGeom>
          <a:noFill/>
          <a:ln>
            <a:noFill/>
          </a:ln>
        </p:spPr>
        <p:txBody>
          <a:bodyPr anchorCtr="0" anchor="t" bIns="68550" lIns="68550" spcFirstLastPara="1" rIns="68550" wrap="square" tIns="68550">
            <a:spAutoFit/>
          </a:bodyPr>
          <a:lstStyle/>
          <a:p>
            <a:pPr indent="0" lvl="0" marL="0" marR="0" rtl="1" algn="r">
              <a:lnSpc>
                <a:spcPct val="115625"/>
              </a:lnSpc>
              <a:spcBef>
                <a:spcPts val="0"/>
              </a:spcBef>
              <a:spcAft>
                <a:spcPts val="0"/>
              </a:spcAft>
              <a:buClr>
                <a:srgbClr val="FEC224"/>
              </a:buClr>
              <a:buSzPts val="3200"/>
              <a:buFont typeface="Assistant ExtraBold"/>
              <a:buNone/>
            </a:pPr>
            <a:r>
              <a:rPr b="0" i="0" lang="iw-IL" sz="3000" u="none" cap="none" strike="noStrike">
                <a:solidFill>
                  <a:srgbClr val="FEC224"/>
                </a:solidFill>
                <a:latin typeface="Assistant ExtraBold"/>
                <a:ea typeface="Assistant ExtraBold"/>
                <a:cs typeface="Assistant ExtraBold"/>
                <a:sym typeface="Assistant ExtraBold"/>
              </a:rPr>
              <a:t>1</a:t>
            </a:r>
            <a:endParaRPr b="0" i="0" sz="3000" u="none" cap="none" strike="noStrike">
              <a:solidFill>
                <a:srgbClr val="000000"/>
              </a:solidFill>
              <a:latin typeface="Calibri"/>
              <a:ea typeface="Calibri"/>
              <a:cs typeface="Calibri"/>
              <a:sym typeface="Calibri"/>
            </a:endParaRPr>
          </a:p>
        </p:txBody>
      </p:sp>
      <p:sp>
        <p:nvSpPr>
          <p:cNvPr id="89" name="Google Shape;89;p5"/>
          <p:cNvSpPr txBox="1"/>
          <p:nvPr/>
        </p:nvSpPr>
        <p:spPr>
          <a:xfrm>
            <a:off x="2517527" y="3702679"/>
            <a:ext cx="404310" cy="673970"/>
          </a:xfrm>
          <a:prstGeom prst="rect">
            <a:avLst/>
          </a:prstGeom>
          <a:noFill/>
          <a:ln>
            <a:noFill/>
          </a:ln>
        </p:spPr>
        <p:txBody>
          <a:bodyPr anchorCtr="0" anchor="t" bIns="68550" lIns="68550" spcFirstLastPara="1" rIns="68550" wrap="square" tIns="68550">
            <a:spAutoFit/>
          </a:bodyPr>
          <a:lstStyle/>
          <a:p>
            <a:pPr indent="0" lvl="0" marL="0" marR="0" rtl="1" algn="r">
              <a:lnSpc>
                <a:spcPct val="115625"/>
              </a:lnSpc>
              <a:spcBef>
                <a:spcPts val="0"/>
              </a:spcBef>
              <a:spcAft>
                <a:spcPts val="0"/>
              </a:spcAft>
              <a:buClr>
                <a:srgbClr val="00B0F0"/>
              </a:buClr>
              <a:buSzPts val="3200"/>
              <a:buFont typeface="Assistant ExtraBold"/>
              <a:buNone/>
            </a:pPr>
            <a:r>
              <a:rPr b="0" i="0" lang="iw-IL" sz="3000" u="none" cap="none" strike="noStrike">
                <a:solidFill>
                  <a:srgbClr val="00B0F0"/>
                </a:solidFill>
                <a:latin typeface="Assistant ExtraBold"/>
                <a:ea typeface="Assistant ExtraBold"/>
                <a:cs typeface="Assistant ExtraBold"/>
                <a:sym typeface="Assistant ExtraBold"/>
              </a:rPr>
              <a:t>2</a:t>
            </a:r>
            <a:endParaRPr b="0" i="0" sz="3000" u="none" cap="none" strike="noStrike">
              <a:solidFill>
                <a:srgbClr val="000000"/>
              </a:solidFill>
              <a:latin typeface="Calibri"/>
              <a:ea typeface="Calibri"/>
              <a:cs typeface="Calibri"/>
              <a:sym typeface="Calibri"/>
            </a:endParaRPr>
          </a:p>
        </p:txBody>
      </p:sp>
      <p:sp>
        <p:nvSpPr>
          <p:cNvPr id="90" name="Google Shape;90;p5"/>
          <p:cNvSpPr txBox="1"/>
          <p:nvPr/>
        </p:nvSpPr>
        <p:spPr>
          <a:xfrm>
            <a:off x="1319125" y="3702679"/>
            <a:ext cx="404310" cy="673970"/>
          </a:xfrm>
          <a:prstGeom prst="rect">
            <a:avLst/>
          </a:prstGeom>
          <a:noFill/>
          <a:ln>
            <a:noFill/>
          </a:ln>
        </p:spPr>
        <p:txBody>
          <a:bodyPr anchorCtr="0" anchor="t" bIns="68550" lIns="68550" spcFirstLastPara="1" rIns="68550" wrap="square" tIns="68550">
            <a:spAutoFit/>
          </a:bodyPr>
          <a:lstStyle/>
          <a:p>
            <a:pPr indent="0" lvl="0" marL="0" marR="0" rtl="1" algn="r">
              <a:lnSpc>
                <a:spcPct val="115625"/>
              </a:lnSpc>
              <a:spcBef>
                <a:spcPts val="0"/>
              </a:spcBef>
              <a:spcAft>
                <a:spcPts val="0"/>
              </a:spcAft>
              <a:buClr>
                <a:srgbClr val="918D8E"/>
              </a:buClr>
              <a:buSzPts val="3200"/>
              <a:buFont typeface="Assistant ExtraBold"/>
              <a:buNone/>
            </a:pPr>
            <a:r>
              <a:rPr b="0" i="0" lang="iw-IL" sz="3000" u="none" cap="none" strike="noStrike">
                <a:solidFill>
                  <a:srgbClr val="918D8E"/>
                </a:solidFill>
                <a:latin typeface="Assistant ExtraBold"/>
                <a:ea typeface="Assistant ExtraBold"/>
                <a:cs typeface="Assistant ExtraBold"/>
                <a:sym typeface="Assistant ExtraBold"/>
              </a:rPr>
              <a:t>3</a:t>
            </a:r>
            <a:endParaRPr b="0" i="0" sz="3000" u="none" cap="none" strike="noStrike">
              <a:solidFill>
                <a:srgbClr val="000000"/>
              </a:solidFill>
              <a:latin typeface="Calibri"/>
              <a:ea typeface="Calibri"/>
              <a:cs typeface="Calibri"/>
              <a:sym typeface="Calibri"/>
            </a:endParaRPr>
          </a:p>
        </p:txBody>
      </p:sp>
      <p:sp>
        <p:nvSpPr>
          <p:cNvPr id="91" name="Google Shape;91;p5"/>
          <p:cNvSpPr txBox="1"/>
          <p:nvPr/>
        </p:nvSpPr>
        <p:spPr>
          <a:xfrm>
            <a:off x="2517525" y="2903624"/>
            <a:ext cx="404311" cy="673970"/>
          </a:xfrm>
          <a:prstGeom prst="rect">
            <a:avLst/>
          </a:prstGeom>
          <a:noFill/>
          <a:ln>
            <a:noFill/>
          </a:ln>
        </p:spPr>
        <p:txBody>
          <a:bodyPr anchorCtr="0" anchor="t" bIns="68550" lIns="68550" spcFirstLastPara="1" rIns="68550" wrap="square" tIns="68550">
            <a:spAutoFit/>
          </a:bodyPr>
          <a:lstStyle/>
          <a:p>
            <a:pPr indent="0" lvl="0" marL="0" marR="0" rtl="1" algn="r">
              <a:lnSpc>
                <a:spcPct val="115625"/>
              </a:lnSpc>
              <a:spcBef>
                <a:spcPts val="0"/>
              </a:spcBef>
              <a:spcAft>
                <a:spcPts val="0"/>
              </a:spcAft>
              <a:buClr>
                <a:srgbClr val="232752"/>
              </a:buClr>
              <a:buSzPts val="3200"/>
              <a:buFont typeface="Assistant ExtraBold"/>
              <a:buNone/>
            </a:pPr>
            <a:r>
              <a:rPr b="0" i="0" lang="iw-IL" sz="3000" u="none" cap="none" strike="noStrike">
                <a:solidFill>
                  <a:srgbClr val="232752"/>
                </a:solidFill>
                <a:latin typeface="Assistant ExtraBold"/>
                <a:ea typeface="Assistant ExtraBold"/>
                <a:cs typeface="Assistant ExtraBold"/>
                <a:sym typeface="Assistant ExtraBold"/>
              </a:rPr>
              <a:t>4</a:t>
            </a:r>
            <a:endParaRPr b="0" i="0" sz="3000" u="none" cap="none" strike="noStrike">
              <a:solidFill>
                <a:srgbClr val="000000"/>
              </a:solidFill>
              <a:latin typeface="Calibri"/>
              <a:ea typeface="Calibri"/>
              <a:cs typeface="Calibri"/>
              <a:sym typeface="Calibri"/>
            </a:endParaRPr>
          </a:p>
        </p:txBody>
      </p:sp>
      <p:sp>
        <p:nvSpPr>
          <p:cNvPr id="92" name="Google Shape;92;p5"/>
          <p:cNvSpPr txBox="1"/>
          <p:nvPr/>
        </p:nvSpPr>
        <p:spPr>
          <a:xfrm>
            <a:off x="1319123" y="2903624"/>
            <a:ext cx="404311" cy="673970"/>
          </a:xfrm>
          <a:prstGeom prst="rect">
            <a:avLst/>
          </a:prstGeom>
          <a:noFill/>
          <a:ln>
            <a:noFill/>
          </a:ln>
        </p:spPr>
        <p:txBody>
          <a:bodyPr anchorCtr="0" anchor="t" bIns="68550" lIns="68550" spcFirstLastPara="1" rIns="68550" wrap="square" tIns="68550">
            <a:spAutoFit/>
          </a:bodyPr>
          <a:lstStyle/>
          <a:p>
            <a:pPr indent="0" lvl="0" marL="0" marR="0" rtl="1" algn="r">
              <a:lnSpc>
                <a:spcPct val="115625"/>
              </a:lnSpc>
              <a:spcBef>
                <a:spcPts val="0"/>
              </a:spcBef>
              <a:spcAft>
                <a:spcPts val="0"/>
              </a:spcAft>
              <a:buClr>
                <a:srgbClr val="00B0F0"/>
              </a:buClr>
              <a:buSzPts val="3200"/>
              <a:buFont typeface="Assistant ExtraBold"/>
              <a:buNone/>
            </a:pPr>
            <a:r>
              <a:rPr b="0" i="0" lang="iw-IL" sz="3000" u="none" cap="none" strike="noStrike">
                <a:solidFill>
                  <a:srgbClr val="00B0F0"/>
                </a:solidFill>
                <a:latin typeface="Assistant ExtraBold"/>
                <a:ea typeface="Assistant ExtraBold"/>
                <a:cs typeface="Assistant ExtraBold"/>
                <a:sym typeface="Assistant ExtraBold"/>
              </a:rPr>
              <a:t>5</a:t>
            </a:r>
            <a:endParaRPr b="0" i="0" sz="3000" u="none" cap="none" strike="noStrike">
              <a:solidFill>
                <a:srgbClr val="00B0F0"/>
              </a:solidFill>
              <a:latin typeface="Assistant ExtraBold"/>
              <a:ea typeface="Assistant ExtraBold"/>
              <a:cs typeface="Assistant ExtraBold"/>
              <a:sym typeface="Assistant ExtraBold"/>
            </a:endParaRPr>
          </a:p>
        </p:txBody>
      </p:sp>
      <p:sp>
        <p:nvSpPr>
          <p:cNvPr id="93" name="Google Shape;93;p5"/>
          <p:cNvSpPr txBox="1"/>
          <p:nvPr/>
        </p:nvSpPr>
        <p:spPr>
          <a:xfrm>
            <a:off x="4165601" y="1094078"/>
            <a:ext cx="4548358" cy="630881"/>
          </a:xfrm>
          <a:prstGeom prst="rect">
            <a:avLst/>
          </a:prstGeom>
          <a:noFill/>
          <a:ln>
            <a:noFill/>
          </a:ln>
        </p:spPr>
        <p:txBody>
          <a:bodyPr anchorCtr="0" anchor="t" bIns="68550" lIns="68550" spcFirstLastPara="1" rIns="68550" wrap="square" tIns="68550">
            <a:spAutoFit/>
          </a:bodyPr>
          <a:lstStyle/>
          <a:p>
            <a:pPr indent="0" lvl="0" marL="0" marR="0" rtl="1" algn="r">
              <a:lnSpc>
                <a:spcPct val="100000"/>
              </a:lnSpc>
              <a:spcBef>
                <a:spcPts val="0"/>
              </a:spcBef>
              <a:spcAft>
                <a:spcPts val="0"/>
              </a:spcAft>
              <a:buClr>
                <a:srgbClr val="232752"/>
              </a:buClr>
              <a:buSzPts val="1400"/>
              <a:buFont typeface="Assistant ExtraBold"/>
              <a:buNone/>
            </a:pPr>
            <a:r>
              <a:rPr b="0" i="0" lang="iw-IL" sz="1600" u="none" cap="none" strike="noStrike">
                <a:solidFill>
                  <a:srgbClr val="232752"/>
                </a:solidFill>
                <a:latin typeface="Assistant SemiBold"/>
                <a:ea typeface="Assistant SemiBold"/>
                <a:cs typeface="Assistant SemiBold"/>
                <a:sym typeface="Assistant SemiBold"/>
              </a:rPr>
              <a:t>חלון השדות הוא המקום שבו נבחר את הארגומנטים שייכנסו לטבלת הציר שלנו:</a:t>
            </a:r>
            <a:endParaRPr b="0" i="0" sz="1600" u="none" cap="none" strike="noStrike">
              <a:solidFill>
                <a:srgbClr val="232752"/>
              </a:solidFill>
              <a:latin typeface="Assistant SemiBold"/>
              <a:ea typeface="Assistant SemiBold"/>
              <a:cs typeface="Assistant SemiBold"/>
              <a:sym typeface="Assistant SemiBold"/>
            </a:endParaRPr>
          </a:p>
        </p:txBody>
      </p:sp>
      <p:sp>
        <p:nvSpPr>
          <p:cNvPr id="94" name="Google Shape;94;p5"/>
          <p:cNvSpPr txBox="1"/>
          <p:nvPr/>
        </p:nvSpPr>
        <p:spPr>
          <a:xfrm>
            <a:off x="8282174" y="1597115"/>
            <a:ext cx="424725" cy="636174"/>
          </a:xfrm>
          <a:prstGeom prst="rect">
            <a:avLst/>
          </a:prstGeom>
          <a:noFill/>
          <a:ln>
            <a:noFill/>
          </a:ln>
        </p:spPr>
        <p:txBody>
          <a:bodyPr anchorCtr="0" anchor="t" bIns="68550" lIns="68550" spcFirstLastPara="1" rIns="68550" wrap="square" tIns="68550">
            <a:spAutoFit/>
          </a:bodyPr>
          <a:lstStyle/>
          <a:p>
            <a:pPr indent="0" lvl="0" marL="0" marR="0" rtl="1" algn="r">
              <a:lnSpc>
                <a:spcPct val="115625"/>
              </a:lnSpc>
              <a:spcBef>
                <a:spcPts val="0"/>
              </a:spcBef>
              <a:spcAft>
                <a:spcPts val="0"/>
              </a:spcAft>
              <a:buClr>
                <a:srgbClr val="FEC224"/>
              </a:buClr>
              <a:buSzPts val="3200"/>
              <a:buFont typeface="Assistant ExtraBold"/>
              <a:buNone/>
            </a:pPr>
            <a:r>
              <a:rPr b="0" i="0" lang="iw-IL" sz="3200" u="none" cap="none" strike="noStrike">
                <a:solidFill>
                  <a:srgbClr val="FEC224"/>
                </a:solidFill>
                <a:latin typeface="Assistant ExtraBold"/>
                <a:ea typeface="Assistant ExtraBold"/>
                <a:cs typeface="Assistant ExtraBold"/>
                <a:sym typeface="Assistant ExtraBold"/>
              </a:rPr>
              <a:t>1</a:t>
            </a:r>
            <a:endParaRPr b="0" i="0" sz="1200" u="none" cap="none" strike="noStrike">
              <a:solidFill>
                <a:srgbClr val="000000"/>
              </a:solidFill>
              <a:latin typeface="Calibri"/>
              <a:ea typeface="Calibri"/>
              <a:cs typeface="Calibri"/>
              <a:sym typeface="Calibri"/>
            </a:endParaRPr>
          </a:p>
        </p:txBody>
      </p:sp>
      <p:sp>
        <p:nvSpPr>
          <p:cNvPr id="95" name="Google Shape;95;p5"/>
          <p:cNvSpPr txBox="1"/>
          <p:nvPr/>
        </p:nvSpPr>
        <p:spPr>
          <a:xfrm>
            <a:off x="8282174" y="2142497"/>
            <a:ext cx="424725" cy="636174"/>
          </a:xfrm>
          <a:prstGeom prst="rect">
            <a:avLst/>
          </a:prstGeom>
          <a:noFill/>
          <a:ln>
            <a:noFill/>
          </a:ln>
        </p:spPr>
        <p:txBody>
          <a:bodyPr anchorCtr="0" anchor="t" bIns="68550" lIns="68550" spcFirstLastPara="1" rIns="68550" wrap="square" tIns="68550">
            <a:spAutoFit/>
          </a:bodyPr>
          <a:lstStyle/>
          <a:p>
            <a:pPr indent="0" lvl="0" marL="0" marR="0" rtl="1" algn="r">
              <a:lnSpc>
                <a:spcPct val="115625"/>
              </a:lnSpc>
              <a:spcBef>
                <a:spcPts val="0"/>
              </a:spcBef>
              <a:spcAft>
                <a:spcPts val="0"/>
              </a:spcAft>
              <a:buClr>
                <a:srgbClr val="00B0F0"/>
              </a:buClr>
              <a:buSzPts val="3200"/>
              <a:buFont typeface="Assistant ExtraBold"/>
              <a:buNone/>
            </a:pPr>
            <a:r>
              <a:rPr b="0" i="0" lang="iw-IL" sz="3200" u="none" cap="none" strike="noStrike">
                <a:solidFill>
                  <a:srgbClr val="00B0F0"/>
                </a:solidFill>
                <a:latin typeface="Assistant ExtraBold"/>
                <a:ea typeface="Assistant ExtraBold"/>
                <a:cs typeface="Assistant ExtraBold"/>
                <a:sym typeface="Assistant ExtraBold"/>
              </a:rPr>
              <a:t>2</a:t>
            </a:r>
            <a:endParaRPr b="0" i="0" sz="1200" u="none" cap="none" strike="noStrike">
              <a:solidFill>
                <a:srgbClr val="000000"/>
              </a:solidFill>
              <a:latin typeface="Calibri"/>
              <a:ea typeface="Calibri"/>
              <a:cs typeface="Calibri"/>
              <a:sym typeface="Calibri"/>
            </a:endParaRPr>
          </a:p>
        </p:txBody>
      </p:sp>
      <p:sp>
        <p:nvSpPr>
          <p:cNvPr id="96" name="Google Shape;96;p5"/>
          <p:cNvSpPr txBox="1"/>
          <p:nvPr/>
        </p:nvSpPr>
        <p:spPr>
          <a:xfrm>
            <a:off x="3745700" y="1728535"/>
            <a:ext cx="4548818" cy="538548"/>
          </a:xfrm>
          <a:prstGeom prst="rect">
            <a:avLst/>
          </a:prstGeom>
          <a:noFill/>
          <a:ln>
            <a:noFill/>
          </a:ln>
        </p:spPr>
        <p:txBody>
          <a:bodyPr anchorCtr="0" anchor="t" bIns="68550" lIns="68550" spcFirstLastPara="1" rIns="68550" wrap="square" tIns="68550">
            <a:spAutoFit/>
          </a:bodyPr>
          <a:lstStyle/>
          <a:p>
            <a:pPr indent="0" lvl="0" marL="0" marR="0" rtl="1" algn="r">
              <a:lnSpc>
                <a:spcPct val="100000"/>
              </a:lnSpc>
              <a:spcBef>
                <a:spcPts val="0"/>
              </a:spcBef>
              <a:spcAft>
                <a:spcPts val="0"/>
              </a:spcAft>
              <a:buClr>
                <a:srgbClr val="232752"/>
              </a:buClr>
              <a:buSzPts val="1200"/>
              <a:buFont typeface="Assistant"/>
              <a:buNone/>
            </a:pPr>
            <a:r>
              <a:rPr b="0" i="0" lang="iw-IL" sz="1300" u="none" cap="none" strike="noStrike">
                <a:solidFill>
                  <a:srgbClr val="232752"/>
                </a:solidFill>
                <a:latin typeface="Assistant"/>
                <a:ea typeface="Assistant"/>
                <a:cs typeface="Assistant"/>
                <a:sym typeface="Assistant"/>
              </a:rPr>
              <a:t>תיבת השדות (מאפיינים / עמודות) של הטבלה. כאן נוכל לראות את כל מאפייני הטבלה המקורית ולבחור מהם את הרלוונטיים לנו לניתוח / סיכום.</a:t>
            </a:r>
            <a:endParaRPr b="0" i="0" sz="1300" u="none" cap="none" strike="noStrike">
              <a:solidFill>
                <a:srgbClr val="232752"/>
              </a:solidFill>
              <a:latin typeface="Assistant"/>
              <a:ea typeface="Assistant"/>
              <a:cs typeface="Assistant"/>
              <a:sym typeface="Assistant"/>
            </a:endParaRPr>
          </a:p>
        </p:txBody>
      </p:sp>
      <p:sp>
        <p:nvSpPr>
          <p:cNvPr id="97" name="Google Shape;97;p5"/>
          <p:cNvSpPr txBox="1"/>
          <p:nvPr/>
        </p:nvSpPr>
        <p:spPr>
          <a:xfrm>
            <a:off x="3878942" y="2270520"/>
            <a:ext cx="4415576" cy="338494"/>
          </a:xfrm>
          <a:prstGeom prst="rect">
            <a:avLst/>
          </a:prstGeom>
          <a:noFill/>
          <a:ln>
            <a:noFill/>
          </a:ln>
        </p:spPr>
        <p:txBody>
          <a:bodyPr anchorCtr="0" anchor="t" bIns="68550" lIns="68550" spcFirstLastPara="1" rIns="68550" wrap="square" tIns="68550">
            <a:spAutoFit/>
          </a:bodyPr>
          <a:lstStyle/>
          <a:p>
            <a:pPr indent="0" lvl="0" marL="0" marR="0" rtl="1" algn="r">
              <a:lnSpc>
                <a:spcPct val="100000"/>
              </a:lnSpc>
              <a:spcBef>
                <a:spcPts val="0"/>
              </a:spcBef>
              <a:spcAft>
                <a:spcPts val="0"/>
              </a:spcAft>
              <a:buClr>
                <a:srgbClr val="232752"/>
              </a:buClr>
              <a:buSzPts val="1200"/>
              <a:buFont typeface="Assistant"/>
              <a:buNone/>
            </a:pPr>
            <a:r>
              <a:rPr b="0" i="0" lang="iw-IL" sz="1300" u="none" cap="none" strike="noStrike">
                <a:solidFill>
                  <a:srgbClr val="232752"/>
                </a:solidFill>
                <a:latin typeface="Assistant"/>
                <a:ea typeface="Assistant"/>
                <a:cs typeface="Assistant"/>
                <a:sym typeface="Assistant"/>
              </a:rPr>
              <a:t>תיבת הערכים. כאן נשים את המאפיינים אותם נרצה לנתח /  לסכום.</a:t>
            </a:r>
            <a:endParaRPr b="0" i="0" sz="1300" u="none" cap="none" strike="noStrike">
              <a:solidFill>
                <a:srgbClr val="232752"/>
              </a:solidFill>
              <a:latin typeface="Assistant"/>
              <a:ea typeface="Assistant"/>
              <a:cs typeface="Assistant"/>
              <a:sym typeface="Assistant"/>
            </a:endParaRPr>
          </a:p>
        </p:txBody>
      </p:sp>
      <p:sp>
        <p:nvSpPr>
          <p:cNvPr id="98" name="Google Shape;98;p5"/>
          <p:cNvSpPr txBox="1"/>
          <p:nvPr/>
        </p:nvSpPr>
        <p:spPr>
          <a:xfrm>
            <a:off x="8282174" y="2687879"/>
            <a:ext cx="424725" cy="636174"/>
          </a:xfrm>
          <a:prstGeom prst="rect">
            <a:avLst/>
          </a:prstGeom>
          <a:noFill/>
          <a:ln>
            <a:noFill/>
          </a:ln>
        </p:spPr>
        <p:txBody>
          <a:bodyPr anchorCtr="0" anchor="t" bIns="68550" lIns="68550" spcFirstLastPara="1" rIns="68550" wrap="square" tIns="68550">
            <a:spAutoFit/>
          </a:bodyPr>
          <a:lstStyle/>
          <a:p>
            <a:pPr indent="0" lvl="0" marL="0" marR="0" rtl="1" algn="r">
              <a:lnSpc>
                <a:spcPct val="115625"/>
              </a:lnSpc>
              <a:spcBef>
                <a:spcPts val="0"/>
              </a:spcBef>
              <a:spcAft>
                <a:spcPts val="0"/>
              </a:spcAft>
              <a:buClr>
                <a:srgbClr val="918D8E"/>
              </a:buClr>
              <a:buSzPts val="3200"/>
              <a:buFont typeface="Assistant ExtraBold"/>
              <a:buNone/>
            </a:pPr>
            <a:r>
              <a:rPr b="0" i="0" lang="iw-IL" sz="3200" u="none" cap="none" strike="noStrike">
                <a:solidFill>
                  <a:srgbClr val="918D8E"/>
                </a:solidFill>
                <a:latin typeface="Assistant ExtraBold"/>
                <a:ea typeface="Assistant ExtraBold"/>
                <a:cs typeface="Assistant ExtraBold"/>
                <a:sym typeface="Assistant ExtraBold"/>
              </a:rPr>
              <a:t>3</a:t>
            </a:r>
            <a:endParaRPr b="0" i="0" sz="1200" u="none" cap="none" strike="noStrike">
              <a:solidFill>
                <a:srgbClr val="000000"/>
              </a:solidFill>
              <a:latin typeface="Calibri"/>
              <a:ea typeface="Calibri"/>
              <a:cs typeface="Calibri"/>
              <a:sym typeface="Calibri"/>
            </a:endParaRPr>
          </a:p>
        </p:txBody>
      </p:sp>
      <p:sp>
        <p:nvSpPr>
          <p:cNvPr id="99" name="Google Shape;99;p5"/>
          <p:cNvSpPr txBox="1"/>
          <p:nvPr/>
        </p:nvSpPr>
        <p:spPr>
          <a:xfrm>
            <a:off x="3965582" y="2797184"/>
            <a:ext cx="4328936" cy="538548"/>
          </a:xfrm>
          <a:prstGeom prst="rect">
            <a:avLst/>
          </a:prstGeom>
          <a:noFill/>
          <a:ln>
            <a:noFill/>
          </a:ln>
        </p:spPr>
        <p:txBody>
          <a:bodyPr anchorCtr="0" anchor="t" bIns="68550" lIns="68550" spcFirstLastPara="1" rIns="68550" wrap="square" tIns="68550">
            <a:spAutoFit/>
          </a:bodyPr>
          <a:lstStyle/>
          <a:p>
            <a:pPr indent="0" lvl="0" marL="0" marR="0" rtl="1" algn="r">
              <a:lnSpc>
                <a:spcPct val="100000"/>
              </a:lnSpc>
              <a:spcBef>
                <a:spcPts val="0"/>
              </a:spcBef>
              <a:spcAft>
                <a:spcPts val="0"/>
              </a:spcAft>
              <a:buClr>
                <a:srgbClr val="232752"/>
              </a:buClr>
              <a:buSzPts val="1200"/>
              <a:buFont typeface="Assistant"/>
              <a:buNone/>
            </a:pPr>
            <a:r>
              <a:rPr b="0" i="0" lang="iw-IL" sz="1300" u="none" cap="none" strike="noStrike">
                <a:solidFill>
                  <a:srgbClr val="232752"/>
                </a:solidFill>
                <a:latin typeface="Assistant"/>
                <a:ea typeface="Assistant"/>
                <a:cs typeface="Assistant"/>
                <a:sym typeface="Assistant"/>
              </a:rPr>
              <a:t>תיבת השורות. כאן נשים את המאפיינים שלפיהם נרצה להציג את הערכים המסוכמים.</a:t>
            </a:r>
            <a:endParaRPr b="0" i="0" sz="1300" u="none" cap="none" strike="noStrike">
              <a:solidFill>
                <a:srgbClr val="232752"/>
              </a:solidFill>
              <a:latin typeface="Assistant"/>
              <a:ea typeface="Assistant"/>
              <a:cs typeface="Assistant"/>
              <a:sym typeface="Assistant"/>
            </a:endParaRPr>
          </a:p>
        </p:txBody>
      </p:sp>
      <p:sp>
        <p:nvSpPr>
          <p:cNvPr id="100" name="Google Shape;100;p5"/>
          <p:cNvSpPr txBox="1"/>
          <p:nvPr/>
        </p:nvSpPr>
        <p:spPr>
          <a:xfrm>
            <a:off x="8282173" y="3233261"/>
            <a:ext cx="424726" cy="636174"/>
          </a:xfrm>
          <a:prstGeom prst="rect">
            <a:avLst/>
          </a:prstGeom>
          <a:noFill/>
          <a:ln>
            <a:noFill/>
          </a:ln>
        </p:spPr>
        <p:txBody>
          <a:bodyPr anchorCtr="0" anchor="t" bIns="68550" lIns="68550" spcFirstLastPara="1" rIns="68550" wrap="square" tIns="68550">
            <a:spAutoFit/>
          </a:bodyPr>
          <a:lstStyle/>
          <a:p>
            <a:pPr indent="0" lvl="0" marL="0" marR="0" rtl="1" algn="r">
              <a:lnSpc>
                <a:spcPct val="115625"/>
              </a:lnSpc>
              <a:spcBef>
                <a:spcPts val="0"/>
              </a:spcBef>
              <a:spcAft>
                <a:spcPts val="0"/>
              </a:spcAft>
              <a:buClr>
                <a:srgbClr val="232752"/>
              </a:buClr>
              <a:buSzPts val="3200"/>
              <a:buFont typeface="Assistant ExtraBold"/>
              <a:buNone/>
            </a:pPr>
            <a:r>
              <a:rPr b="0" i="0" lang="iw-IL" sz="3200" u="none" cap="none" strike="noStrike">
                <a:solidFill>
                  <a:srgbClr val="232752"/>
                </a:solidFill>
                <a:latin typeface="Assistant ExtraBold"/>
                <a:ea typeface="Assistant ExtraBold"/>
                <a:cs typeface="Assistant ExtraBold"/>
                <a:sym typeface="Assistant ExtraBold"/>
              </a:rPr>
              <a:t>4</a:t>
            </a:r>
            <a:endParaRPr b="0" i="0" sz="1200" u="none" cap="none" strike="noStrike">
              <a:solidFill>
                <a:srgbClr val="000000"/>
              </a:solidFill>
              <a:latin typeface="Calibri"/>
              <a:ea typeface="Calibri"/>
              <a:cs typeface="Calibri"/>
              <a:sym typeface="Calibri"/>
            </a:endParaRPr>
          </a:p>
        </p:txBody>
      </p:sp>
      <p:sp>
        <p:nvSpPr>
          <p:cNvPr id="101" name="Google Shape;101;p5"/>
          <p:cNvSpPr txBox="1"/>
          <p:nvPr/>
        </p:nvSpPr>
        <p:spPr>
          <a:xfrm>
            <a:off x="3886200" y="3335732"/>
            <a:ext cx="4408318" cy="538548"/>
          </a:xfrm>
          <a:prstGeom prst="rect">
            <a:avLst/>
          </a:prstGeom>
          <a:noFill/>
          <a:ln>
            <a:noFill/>
          </a:ln>
        </p:spPr>
        <p:txBody>
          <a:bodyPr anchorCtr="0" anchor="t" bIns="68550" lIns="68550" spcFirstLastPara="1" rIns="68550" wrap="square" tIns="68550">
            <a:spAutoFit/>
          </a:bodyPr>
          <a:lstStyle/>
          <a:p>
            <a:pPr indent="0" lvl="0" marL="0" marR="0" rtl="1" algn="r">
              <a:lnSpc>
                <a:spcPct val="100000"/>
              </a:lnSpc>
              <a:spcBef>
                <a:spcPts val="0"/>
              </a:spcBef>
              <a:spcAft>
                <a:spcPts val="0"/>
              </a:spcAft>
              <a:buClr>
                <a:srgbClr val="232752"/>
              </a:buClr>
              <a:buSzPts val="1200"/>
              <a:buFont typeface="Assistant"/>
              <a:buNone/>
            </a:pPr>
            <a:r>
              <a:rPr b="0" i="0" lang="iw-IL" sz="1300" u="none" cap="none" strike="noStrike">
                <a:solidFill>
                  <a:srgbClr val="232752"/>
                </a:solidFill>
                <a:latin typeface="Assistant"/>
                <a:ea typeface="Assistant"/>
                <a:cs typeface="Assistant"/>
                <a:sym typeface="Assistant"/>
              </a:rPr>
              <a:t>תיבת העמודות. כאן נוכל לשים מאפיינים </a:t>
            </a:r>
            <a:r>
              <a:rPr b="1" i="0" lang="iw-IL" sz="1300" u="none" cap="none" strike="noStrike">
                <a:solidFill>
                  <a:srgbClr val="232752"/>
                </a:solidFill>
                <a:latin typeface="Assistant"/>
                <a:ea typeface="Assistant"/>
                <a:cs typeface="Assistant"/>
                <a:sym typeface="Assistant"/>
              </a:rPr>
              <a:t>נוספים</a:t>
            </a:r>
            <a:r>
              <a:rPr b="0" i="0" lang="iw-IL" sz="1300" u="none" cap="none" strike="noStrike">
                <a:solidFill>
                  <a:srgbClr val="232752"/>
                </a:solidFill>
                <a:latin typeface="Assistant"/>
                <a:ea typeface="Assistant"/>
                <a:cs typeface="Assistant"/>
                <a:sym typeface="Assistant"/>
              </a:rPr>
              <a:t> שלפיהם נרצה להציג את הערכים. נראה בהמשך כיצד אפשר להשתמש בעמודות בטבלת ציר.</a:t>
            </a:r>
            <a:endParaRPr b="0" i="0" sz="1300" u="none" cap="none" strike="noStrike">
              <a:solidFill>
                <a:srgbClr val="232752"/>
              </a:solidFill>
              <a:latin typeface="Assistant"/>
              <a:ea typeface="Assistant"/>
              <a:cs typeface="Assistant"/>
              <a:sym typeface="Assistant"/>
            </a:endParaRPr>
          </a:p>
        </p:txBody>
      </p:sp>
      <p:sp>
        <p:nvSpPr>
          <p:cNvPr id="102" name="Google Shape;102;p5"/>
          <p:cNvSpPr txBox="1"/>
          <p:nvPr/>
        </p:nvSpPr>
        <p:spPr>
          <a:xfrm>
            <a:off x="8282173" y="3778642"/>
            <a:ext cx="424726" cy="709685"/>
          </a:xfrm>
          <a:prstGeom prst="rect">
            <a:avLst/>
          </a:prstGeom>
          <a:noFill/>
          <a:ln>
            <a:noFill/>
          </a:ln>
        </p:spPr>
        <p:txBody>
          <a:bodyPr anchorCtr="0" anchor="t" bIns="68550" lIns="68550" spcFirstLastPara="1" rIns="68550" wrap="square" tIns="68550">
            <a:spAutoFit/>
          </a:bodyPr>
          <a:lstStyle/>
          <a:p>
            <a:pPr indent="0" lvl="0" marL="0" marR="0" rtl="1" algn="r">
              <a:lnSpc>
                <a:spcPct val="115625"/>
              </a:lnSpc>
              <a:spcBef>
                <a:spcPts val="0"/>
              </a:spcBef>
              <a:spcAft>
                <a:spcPts val="0"/>
              </a:spcAft>
              <a:buClr>
                <a:srgbClr val="00B0F0"/>
              </a:buClr>
              <a:buSzPts val="3200"/>
              <a:buFont typeface="Assistant ExtraBold"/>
              <a:buNone/>
            </a:pPr>
            <a:r>
              <a:rPr b="0" i="0" lang="iw-IL" sz="3200" u="none" cap="none" strike="noStrike">
                <a:solidFill>
                  <a:srgbClr val="00B0F0"/>
                </a:solidFill>
                <a:latin typeface="Assistant ExtraBold"/>
                <a:ea typeface="Assistant ExtraBold"/>
                <a:cs typeface="Assistant ExtraBold"/>
                <a:sym typeface="Assistant ExtraBold"/>
              </a:rPr>
              <a:t>5</a:t>
            </a:r>
            <a:endParaRPr b="0" i="0" sz="3200" u="none" cap="none" strike="noStrike">
              <a:solidFill>
                <a:srgbClr val="00B0F0"/>
              </a:solidFill>
              <a:latin typeface="Assistant ExtraBold"/>
              <a:ea typeface="Assistant ExtraBold"/>
              <a:cs typeface="Assistant ExtraBold"/>
              <a:sym typeface="Assistant ExtraBold"/>
            </a:endParaRPr>
          </a:p>
        </p:txBody>
      </p:sp>
      <p:sp>
        <p:nvSpPr>
          <p:cNvPr id="103" name="Google Shape;103;p5"/>
          <p:cNvSpPr txBox="1"/>
          <p:nvPr/>
        </p:nvSpPr>
        <p:spPr>
          <a:xfrm>
            <a:off x="3886200" y="3889615"/>
            <a:ext cx="4408318" cy="538548"/>
          </a:xfrm>
          <a:prstGeom prst="rect">
            <a:avLst/>
          </a:prstGeom>
          <a:noFill/>
          <a:ln>
            <a:noFill/>
          </a:ln>
        </p:spPr>
        <p:txBody>
          <a:bodyPr anchorCtr="0" anchor="t" bIns="68550" lIns="68550" spcFirstLastPara="1" rIns="68550" wrap="square" tIns="68550">
            <a:spAutoFit/>
          </a:bodyPr>
          <a:lstStyle/>
          <a:p>
            <a:pPr indent="0" lvl="0" marL="0" marR="0" rtl="1" algn="r">
              <a:lnSpc>
                <a:spcPct val="100000"/>
              </a:lnSpc>
              <a:spcBef>
                <a:spcPts val="0"/>
              </a:spcBef>
              <a:spcAft>
                <a:spcPts val="0"/>
              </a:spcAft>
              <a:buClr>
                <a:srgbClr val="232752"/>
              </a:buClr>
              <a:buSzPts val="1200"/>
              <a:buFont typeface="Assistant"/>
              <a:buNone/>
            </a:pPr>
            <a:r>
              <a:rPr b="0" i="0" lang="iw-IL" sz="1300" u="none" cap="none" strike="noStrike">
                <a:solidFill>
                  <a:srgbClr val="232752"/>
                </a:solidFill>
                <a:latin typeface="Assistant"/>
                <a:ea typeface="Assistant"/>
                <a:cs typeface="Assistant"/>
                <a:sym typeface="Assistant"/>
              </a:rPr>
              <a:t>תיבת המסננים. כלי המסנן שימושי בטבלת ציר, אך ניתן להחליפו גם בכלי הפריסה. נראה את שניהם בהמשך.</a:t>
            </a:r>
            <a:endParaRPr b="0" i="0" sz="1300" u="none" cap="none" strike="noStrike">
              <a:solidFill>
                <a:srgbClr val="232752"/>
              </a:solidFill>
              <a:latin typeface="Assistant"/>
              <a:ea typeface="Assistant"/>
              <a:cs typeface="Assistant"/>
              <a:sym typeface="Assistan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6"/>
          <p:cNvSpPr txBox="1"/>
          <p:nvPr>
            <p:ph idx="12" type="sldNum"/>
          </p:nvPr>
        </p:nvSpPr>
        <p:spPr>
          <a:xfrm>
            <a:off x="265028" y="4553064"/>
            <a:ext cx="253384"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lang="iw-IL"/>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109" name="Google Shape;109;p6"/>
          <p:cNvSpPr txBox="1"/>
          <p:nvPr/>
        </p:nvSpPr>
        <p:spPr>
          <a:xfrm>
            <a:off x="4264920" y="511059"/>
            <a:ext cx="4449038" cy="588853"/>
          </a:xfrm>
          <a:prstGeom prst="rect">
            <a:avLst/>
          </a:prstGeom>
          <a:noFill/>
          <a:ln>
            <a:noFill/>
          </a:ln>
        </p:spPr>
        <p:txBody>
          <a:bodyPr anchorCtr="0" anchor="t" bIns="68550" lIns="68550" spcFirstLastPara="1" rIns="68550" wrap="square" tIns="68550">
            <a:spAutoFit/>
          </a:bodyPr>
          <a:lstStyle/>
          <a:p>
            <a:pPr indent="0" lvl="0" marL="0" marR="0" rtl="0"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טבלת ציר – 3 דרכי הצגה</a:t>
            </a:r>
            <a:endParaRPr b="0" i="0" sz="2800" u="none" cap="none" strike="noStrike">
              <a:solidFill>
                <a:srgbClr val="00B0F0"/>
              </a:solidFill>
              <a:latin typeface="Assistant ExtraBold"/>
              <a:ea typeface="Assistant ExtraBold"/>
              <a:cs typeface="Assistant ExtraBold"/>
              <a:sym typeface="Assistant ExtraBold"/>
            </a:endParaRPr>
          </a:p>
        </p:txBody>
      </p:sp>
      <p:sp>
        <p:nvSpPr>
          <p:cNvPr id="110" name="Google Shape;110;p6"/>
          <p:cNvSpPr txBox="1"/>
          <p:nvPr/>
        </p:nvSpPr>
        <p:spPr>
          <a:xfrm>
            <a:off x="6879130" y="1241066"/>
            <a:ext cx="1729411" cy="600138"/>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600"/>
              <a:buFont typeface="Assistant ExtraBold"/>
              <a:buNone/>
            </a:pPr>
            <a:r>
              <a:rPr b="0" i="0" lang="iw-IL" sz="1600" u="none" cap="none" strike="noStrike">
                <a:solidFill>
                  <a:srgbClr val="232752"/>
                </a:solidFill>
                <a:latin typeface="Assistant ExtraBold"/>
                <a:ea typeface="Assistant ExtraBold"/>
                <a:cs typeface="Assistant ExtraBold"/>
                <a:sym typeface="Assistant ExtraBold"/>
              </a:rPr>
              <a:t>1. היררכיה דחוסה </a:t>
            </a:r>
            <a:r>
              <a:rPr b="0" i="0" lang="iw-IL" sz="1400" u="none" cap="none" strike="noStrike">
                <a:solidFill>
                  <a:srgbClr val="232752"/>
                </a:solidFill>
                <a:latin typeface="Assistant ExtraBold"/>
                <a:ea typeface="Assistant ExtraBold"/>
                <a:cs typeface="Assistant ExtraBold"/>
                <a:sym typeface="Assistant ExtraBold"/>
              </a:rPr>
              <a:t>(ברירת מחדל)</a:t>
            </a:r>
            <a:endParaRPr b="0" i="0" sz="1400" u="none" cap="none" strike="noStrike">
              <a:solidFill>
                <a:srgbClr val="232752"/>
              </a:solidFill>
              <a:latin typeface="Assistant ExtraBold"/>
              <a:ea typeface="Assistant ExtraBold"/>
              <a:cs typeface="Assistant ExtraBold"/>
              <a:sym typeface="Assistant ExtraBold"/>
            </a:endParaRPr>
          </a:p>
        </p:txBody>
      </p:sp>
      <p:sp>
        <p:nvSpPr>
          <p:cNvPr id="111" name="Google Shape;111;p6"/>
          <p:cNvSpPr txBox="1"/>
          <p:nvPr/>
        </p:nvSpPr>
        <p:spPr>
          <a:xfrm>
            <a:off x="3971899" y="1241066"/>
            <a:ext cx="2244063" cy="384694"/>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600"/>
              <a:buFont typeface="Assistant ExtraBold"/>
              <a:buNone/>
            </a:pPr>
            <a:r>
              <a:rPr b="0" i="0" lang="iw-IL" sz="1600" u="none" cap="none" strike="noStrike">
                <a:solidFill>
                  <a:srgbClr val="232752"/>
                </a:solidFill>
                <a:latin typeface="Assistant ExtraBold"/>
                <a:ea typeface="Assistant ExtraBold"/>
                <a:cs typeface="Assistant ExtraBold"/>
                <a:sym typeface="Assistant ExtraBold"/>
              </a:rPr>
              <a:t>2. היררכיה טבלאית</a:t>
            </a:r>
            <a:endParaRPr b="0" i="0" sz="1600" u="none" cap="none" strike="noStrike">
              <a:solidFill>
                <a:srgbClr val="232752"/>
              </a:solidFill>
              <a:latin typeface="Assistant ExtraBold"/>
              <a:ea typeface="Assistant ExtraBold"/>
              <a:cs typeface="Assistant ExtraBold"/>
              <a:sym typeface="Assistant ExtraBold"/>
            </a:endParaRPr>
          </a:p>
        </p:txBody>
      </p:sp>
      <p:sp>
        <p:nvSpPr>
          <p:cNvPr id="112" name="Google Shape;112;p6"/>
          <p:cNvSpPr txBox="1"/>
          <p:nvPr/>
        </p:nvSpPr>
        <p:spPr>
          <a:xfrm>
            <a:off x="890275" y="1241066"/>
            <a:ext cx="1946095" cy="384694"/>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600"/>
              <a:buFont typeface="Assistant ExtraBold"/>
              <a:buNone/>
            </a:pPr>
            <a:r>
              <a:rPr b="0" i="0" lang="iw-IL" sz="1600" u="none" cap="none" strike="noStrike">
                <a:solidFill>
                  <a:srgbClr val="232752"/>
                </a:solidFill>
                <a:latin typeface="Assistant ExtraBold"/>
                <a:ea typeface="Assistant ExtraBold"/>
                <a:cs typeface="Assistant ExtraBold"/>
                <a:sym typeface="Assistant ExtraBold"/>
              </a:rPr>
              <a:t>3. מטריצה</a:t>
            </a:r>
            <a:endParaRPr b="0" i="0" sz="1600" u="none" cap="none" strike="noStrike">
              <a:solidFill>
                <a:srgbClr val="232752"/>
              </a:solidFill>
              <a:latin typeface="Assistant ExtraBold"/>
              <a:ea typeface="Assistant ExtraBold"/>
              <a:cs typeface="Assistant ExtraBold"/>
              <a:sym typeface="Assistant ExtraBold"/>
            </a:endParaRPr>
          </a:p>
        </p:txBody>
      </p:sp>
      <p:graphicFrame>
        <p:nvGraphicFramePr>
          <p:cNvPr id="113" name="Google Shape;113;p6"/>
          <p:cNvGraphicFramePr/>
          <p:nvPr/>
        </p:nvGraphicFramePr>
        <p:xfrm>
          <a:off x="3804295" y="1855632"/>
          <a:ext cx="3000000" cy="3000000"/>
        </p:xfrm>
        <a:graphic>
          <a:graphicData uri="http://schemas.openxmlformats.org/drawingml/2006/table">
            <a:tbl>
              <a:tblPr>
                <a:noFill/>
                <a:tableStyleId>{F25AD899-B20B-45A3-8E34-6BC44882013B}</a:tableStyleId>
              </a:tblPr>
              <a:tblGrid>
                <a:gridCol w="756000"/>
                <a:gridCol w="599275"/>
                <a:gridCol w="1224000"/>
              </a:tblGrid>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פרטי / עסקי</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רבעונים</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ספירה של מס' עסקה</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עסקי</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21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16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פרטי</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549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143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142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4</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סכום כולל</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600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r>
            </a:tbl>
          </a:graphicData>
        </a:graphic>
      </p:graphicFrame>
      <p:graphicFrame>
        <p:nvGraphicFramePr>
          <p:cNvPr id="114" name="Google Shape;114;p6"/>
          <p:cNvGraphicFramePr/>
          <p:nvPr/>
        </p:nvGraphicFramePr>
        <p:xfrm>
          <a:off x="6753523" y="1841204"/>
          <a:ext cx="3000000" cy="3000000"/>
        </p:xfrm>
        <a:graphic>
          <a:graphicData uri="http://schemas.openxmlformats.org/drawingml/2006/table">
            <a:tbl>
              <a:tblPr>
                <a:noFill/>
                <a:tableStyleId>{F25AD899-B20B-45A3-8E34-6BC44882013B}</a:tableStyleId>
              </a:tblPr>
              <a:tblGrid>
                <a:gridCol w="756000"/>
                <a:gridCol w="1224000"/>
              </a:tblGrid>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תוויות שורה</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ספירה של מס' עסקה</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עסקי</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21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16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פרטי</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549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143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142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4</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סכום כולל</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600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r>
            </a:tbl>
          </a:graphicData>
        </a:graphic>
      </p:graphicFrame>
      <p:graphicFrame>
        <p:nvGraphicFramePr>
          <p:cNvPr id="115" name="Google Shape;115;p6"/>
          <p:cNvGraphicFramePr/>
          <p:nvPr/>
        </p:nvGraphicFramePr>
        <p:xfrm>
          <a:off x="314823" y="1855632"/>
          <a:ext cx="3000000" cy="3000000"/>
        </p:xfrm>
        <a:graphic>
          <a:graphicData uri="http://schemas.openxmlformats.org/drawingml/2006/table">
            <a:tbl>
              <a:tblPr>
                <a:noFill/>
                <a:tableStyleId>{F25AD899-B20B-45A3-8E34-6BC44882013B}</a:tableStyleId>
              </a:tblPr>
              <a:tblGrid>
                <a:gridCol w="1224000"/>
                <a:gridCol w="756000"/>
                <a:gridCol w="558800"/>
                <a:gridCol w="648000"/>
              </a:tblGrid>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ספירה של מס' עסקה</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עסקי / פרטי</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rgbClr val="00B0F0">
                        <a:alpha val="20000"/>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rgbClr val="00B0F0">
                        <a:alpha val="20000"/>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rgbClr val="00B0F0">
                        <a:alpha val="20000"/>
                      </a:srgbClr>
                    </a:solidFill>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רבעונים</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עסקי</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פרטי</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סכום כולל</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143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157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21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142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163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16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150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4</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FEC224">
                        <a:alpha val="69803"/>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סכום כולל</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549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600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r>
            </a:tbl>
          </a:graphicData>
        </a:graphic>
      </p:graphicFrame>
      <p:pic>
        <p:nvPicPr>
          <p:cNvPr descr="Google Shape;60;p13" id="116" name="Google Shape;116;p6"/>
          <p:cNvPicPr preferRelativeResize="0"/>
          <p:nvPr/>
        </p:nvPicPr>
        <p:blipFill rotWithShape="1">
          <a:blip r:embed="rId3">
            <a:alphaModFix/>
          </a:blip>
          <a:srcRect b="0" l="0" r="0" t="0"/>
          <a:stretch/>
        </p:blipFill>
        <p:spPr>
          <a:xfrm rot="3173668">
            <a:off x="4832806" y="325429"/>
            <a:ext cx="271944" cy="60013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7"/>
          <p:cNvSpPr txBox="1"/>
          <p:nvPr>
            <p:ph idx="12" type="sldNum"/>
          </p:nvPr>
        </p:nvSpPr>
        <p:spPr>
          <a:xfrm>
            <a:off x="265028" y="4553064"/>
            <a:ext cx="253384"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lang="iw-IL"/>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122" name="Google Shape;122;p7"/>
          <p:cNvSpPr txBox="1"/>
          <p:nvPr/>
        </p:nvSpPr>
        <p:spPr>
          <a:xfrm>
            <a:off x="4264920" y="511059"/>
            <a:ext cx="4449038" cy="588853"/>
          </a:xfrm>
          <a:prstGeom prst="rect">
            <a:avLst/>
          </a:prstGeom>
          <a:noFill/>
          <a:ln>
            <a:noFill/>
          </a:ln>
        </p:spPr>
        <p:txBody>
          <a:bodyPr anchorCtr="0" anchor="t" bIns="68550" lIns="68550" spcFirstLastPara="1" rIns="68550" wrap="square" tIns="68550">
            <a:spAutoFit/>
          </a:bodyPr>
          <a:lstStyle/>
          <a:p>
            <a:pPr indent="0" lvl="0" marL="0" marR="0" rtl="0"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טבלת ציר – 3 דרכי הצגה</a:t>
            </a:r>
            <a:endParaRPr b="0" i="0" sz="2800" u="none" cap="none" strike="noStrike">
              <a:solidFill>
                <a:srgbClr val="00B0F0"/>
              </a:solidFill>
              <a:latin typeface="Assistant ExtraBold"/>
              <a:ea typeface="Assistant ExtraBold"/>
              <a:cs typeface="Assistant ExtraBold"/>
              <a:sym typeface="Assistant ExtraBold"/>
            </a:endParaRPr>
          </a:p>
        </p:txBody>
      </p:sp>
      <p:graphicFrame>
        <p:nvGraphicFramePr>
          <p:cNvPr id="123" name="Google Shape;123;p7"/>
          <p:cNvGraphicFramePr/>
          <p:nvPr/>
        </p:nvGraphicFramePr>
        <p:xfrm>
          <a:off x="3804295" y="1855632"/>
          <a:ext cx="3000000" cy="3000000"/>
        </p:xfrm>
        <a:graphic>
          <a:graphicData uri="http://schemas.openxmlformats.org/drawingml/2006/table">
            <a:tbl>
              <a:tblPr>
                <a:noFill/>
                <a:tableStyleId>{F25AD899-B20B-45A3-8E34-6BC44882013B}</a:tableStyleId>
              </a:tblPr>
              <a:tblGrid>
                <a:gridCol w="756000"/>
                <a:gridCol w="599275"/>
                <a:gridCol w="1224000"/>
              </a:tblGrid>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פרטי / עסקי</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רבעונים</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ספירה של מס' עסקה</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עסקי</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21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16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פרטי</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549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143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142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4</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סכום כולל</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600 </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r>
            </a:tbl>
          </a:graphicData>
        </a:graphic>
      </p:graphicFrame>
      <p:graphicFrame>
        <p:nvGraphicFramePr>
          <p:cNvPr id="124" name="Google Shape;124;p7"/>
          <p:cNvGraphicFramePr/>
          <p:nvPr/>
        </p:nvGraphicFramePr>
        <p:xfrm>
          <a:off x="6753523" y="1841204"/>
          <a:ext cx="3000000" cy="3000000"/>
        </p:xfrm>
        <a:graphic>
          <a:graphicData uri="http://schemas.openxmlformats.org/drawingml/2006/table">
            <a:tbl>
              <a:tblPr>
                <a:noFill/>
                <a:tableStyleId>{F25AD899-B20B-45A3-8E34-6BC44882013B}</a:tableStyleId>
              </a:tblPr>
              <a:tblGrid>
                <a:gridCol w="756000"/>
                <a:gridCol w="1224000"/>
              </a:tblGrid>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תוויות שורה</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ספירה של מס' עסקה</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עסקי</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21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16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פרטי</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549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143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142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4</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סכום כולל</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600 </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r>
            </a:tbl>
          </a:graphicData>
        </a:graphic>
      </p:graphicFrame>
      <p:graphicFrame>
        <p:nvGraphicFramePr>
          <p:cNvPr id="125" name="Google Shape;125;p7"/>
          <p:cNvGraphicFramePr/>
          <p:nvPr/>
        </p:nvGraphicFramePr>
        <p:xfrm>
          <a:off x="314823" y="1855632"/>
          <a:ext cx="3000000" cy="3000000"/>
        </p:xfrm>
        <a:graphic>
          <a:graphicData uri="http://schemas.openxmlformats.org/drawingml/2006/table">
            <a:tbl>
              <a:tblPr>
                <a:noFill/>
                <a:tableStyleId>{F25AD899-B20B-45A3-8E34-6BC44882013B}</a:tableStyleId>
              </a:tblPr>
              <a:tblGrid>
                <a:gridCol w="1224000"/>
                <a:gridCol w="756000"/>
                <a:gridCol w="558800"/>
                <a:gridCol w="648000"/>
              </a:tblGrid>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ספירה של מס' עסקה</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עסקי / פרטי</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rgbClr val="00B0F0">
                        <a:alpha val="20000"/>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rgbClr val="00B0F0">
                        <a:alpha val="20000"/>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rgbClr val="00B0F0">
                        <a:alpha val="20000"/>
                      </a:srgbClr>
                    </a:solidFill>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רבעונים</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עסקי</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פרטי</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סכום כולל</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143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157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21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142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163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16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150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4</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FEC224">
                        <a:alpha val="60000"/>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216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סכום כולל</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51 </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549 </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600 </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r>
            </a:tbl>
          </a:graphicData>
        </a:graphic>
      </p:graphicFrame>
      <p:sp>
        <p:nvSpPr>
          <p:cNvPr id="126" name="Google Shape;126;p7"/>
          <p:cNvSpPr txBox="1"/>
          <p:nvPr/>
        </p:nvSpPr>
        <p:spPr>
          <a:xfrm>
            <a:off x="6770494" y="1241066"/>
            <a:ext cx="1946095" cy="600138"/>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600"/>
              <a:buFont typeface="Assistant ExtraBold"/>
              <a:buNone/>
            </a:pPr>
            <a:r>
              <a:rPr b="0" i="0" lang="iw-IL" sz="1600" u="none" cap="none" strike="noStrike">
                <a:solidFill>
                  <a:srgbClr val="232752"/>
                </a:solidFill>
                <a:latin typeface="Assistant ExtraBold"/>
                <a:ea typeface="Assistant ExtraBold"/>
                <a:cs typeface="Assistant ExtraBold"/>
                <a:sym typeface="Assistant ExtraBold"/>
              </a:rPr>
              <a:t>1. היררכיה דחוסה </a:t>
            </a:r>
            <a:r>
              <a:rPr b="0" i="0" lang="iw-IL" sz="1400" u="none" cap="none" strike="noStrike">
                <a:solidFill>
                  <a:srgbClr val="232752"/>
                </a:solidFill>
                <a:latin typeface="Assistant ExtraBold"/>
                <a:ea typeface="Assistant ExtraBold"/>
                <a:cs typeface="Assistant ExtraBold"/>
                <a:sym typeface="Assistant ExtraBold"/>
              </a:rPr>
              <a:t>(ברירת מחדל)</a:t>
            </a:r>
            <a:endParaRPr b="0" i="0" sz="1400" u="none" cap="none" strike="noStrike">
              <a:solidFill>
                <a:srgbClr val="232752"/>
              </a:solidFill>
              <a:latin typeface="Assistant ExtraBold"/>
              <a:ea typeface="Assistant ExtraBold"/>
              <a:cs typeface="Assistant ExtraBold"/>
              <a:sym typeface="Assistant ExtraBold"/>
            </a:endParaRPr>
          </a:p>
        </p:txBody>
      </p:sp>
      <p:sp>
        <p:nvSpPr>
          <p:cNvPr id="127" name="Google Shape;127;p7"/>
          <p:cNvSpPr txBox="1"/>
          <p:nvPr/>
        </p:nvSpPr>
        <p:spPr>
          <a:xfrm>
            <a:off x="3971899" y="1241066"/>
            <a:ext cx="2244063" cy="384694"/>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600"/>
              <a:buFont typeface="Assistant ExtraBold"/>
              <a:buNone/>
            </a:pPr>
            <a:r>
              <a:rPr b="0" i="0" lang="iw-IL" sz="1600" u="none" cap="none" strike="noStrike">
                <a:solidFill>
                  <a:srgbClr val="232752"/>
                </a:solidFill>
                <a:latin typeface="Assistant ExtraBold"/>
                <a:ea typeface="Assistant ExtraBold"/>
                <a:cs typeface="Assistant ExtraBold"/>
                <a:sym typeface="Assistant ExtraBold"/>
              </a:rPr>
              <a:t>2. היררכיה טבלאית</a:t>
            </a:r>
            <a:endParaRPr b="0" i="0" sz="1600" u="none" cap="none" strike="noStrike">
              <a:solidFill>
                <a:srgbClr val="232752"/>
              </a:solidFill>
              <a:latin typeface="Assistant ExtraBold"/>
              <a:ea typeface="Assistant ExtraBold"/>
              <a:cs typeface="Assistant ExtraBold"/>
              <a:sym typeface="Assistant ExtraBold"/>
            </a:endParaRPr>
          </a:p>
        </p:txBody>
      </p:sp>
      <p:sp>
        <p:nvSpPr>
          <p:cNvPr id="128" name="Google Shape;128;p7"/>
          <p:cNvSpPr txBox="1"/>
          <p:nvPr/>
        </p:nvSpPr>
        <p:spPr>
          <a:xfrm>
            <a:off x="890275" y="1241066"/>
            <a:ext cx="1946095" cy="384694"/>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600"/>
              <a:buFont typeface="Assistant ExtraBold"/>
              <a:buNone/>
            </a:pPr>
            <a:r>
              <a:rPr b="0" i="0" lang="iw-IL" sz="1600" u="none" cap="none" strike="noStrike">
                <a:solidFill>
                  <a:srgbClr val="232752"/>
                </a:solidFill>
                <a:latin typeface="Assistant ExtraBold"/>
                <a:ea typeface="Assistant ExtraBold"/>
                <a:cs typeface="Assistant ExtraBold"/>
                <a:sym typeface="Assistant ExtraBold"/>
              </a:rPr>
              <a:t>3. מטריצה</a:t>
            </a:r>
            <a:endParaRPr b="0" i="0" sz="1600" u="none" cap="none" strike="noStrike">
              <a:solidFill>
                <a:srgbClr val="232752"/>
              </a:solidFill>
              <a:latin typeface="Assistant ExtraBold"/>
              <a:ea typeface="Assistant ExtraBold"/>
              <a:cs typeface="Assistant ExtraBold"/>
              <a:sym typeface="Assistant ExtraBold"/>
            </a:endParaRPr>
          </a:p>
        </p:txBody>
      </p:sp>
      <p:pic>
        <p:nvPicPr>
          <p:cNvPr descr="Google Shape;60;p13" id="129" name="Google Shape;129;p7"/>
          <p:cNvPicPr preferRelativeResize="0"/>
          <p:nvPr/>
        </p:nvPicPr>
        <p:blipFill rotWithShape="1">
          <a:blip r:embed="rId3">
            <a:alphaModFix/>
          </a:blip>
          <a:srcRect b="0" l="0" r="0" t="0"/>
          <a:stretch/>
        </p:blipFill>
        <p:spPr>
          <a:xfrm rot="3173668">
            <a:off x="4832806" y="325429"/>
            <a:ext cx="271944" cy="60013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8"/>
          <p:cNvSpPr txBox="1"/>
          <p:nvPr>
            <p:ph idx="12" type="sldNum"/>
          </p:nvPr>
        </p:nvSpPr>
        <p:spPr>
          <a:xfrm>
            <a:off x="265028" y="4553064"/>
            <a:ext cx="253384"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lang="iw-IL"/>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135" name="Google Shape;135;p8"/>
          <p:cNvSpPr txBox="1"/>
          <p:nvPr/>
        </p:nvSpPr>
        <p:spPr>
          <a:xfrm>
            <a:off x="4264920" y="511059"/>
            <a:ext cx="4449038" cy="588853"/>
          </a:xfrm>
          <a:prstGeom prst="rect">
            <a:avLst/>
          </a:prstGeom>
          <a:noFill/>
          <a:ln>
            <a:noFill/>
          </a:ln>
        </p:spPr>
        <p:txBody>
          <a:bodyPr anchorCtr="0" anchor="t" bIns="68550" lIns="68550" spcFirstLastPara="1" rIns="68550" wrap="square" tIns="68550">
            <a:spAutoFit/>
          </a:bodyPr>
          <a:lstStyle/>
          <a:p>
            <a:pPr indent="0" lvl="0" marL="0" marR="0" rtl="0"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טבלת ציר – 3 דרכי הצגה</a:t>
            </a:r>
            <a:endParaRPr b="0" i="0" sz="2800" u="none" cap="none" strike="noStrike">
              <a:solidFill>
                <a:srgbClr val="00B0F0"/>
              </a:solidFill>
              <a:latin typeface="Assistant ExtraBold"/>
              <a:ea typeface="Assistant ExtraBold"/>
              <a:cs typeface="Assistant ExtraBold"/>
              <a:sym typeface="Assistant ExtraBold"/>
            </a:endParaRPr>
          </a:p>
        </p:txBody>
      </p:sp>
      <p:graphicFrame>
        <p:nvGraphicFramePr>
          <p:cNvPr id="136" name="Google Shape;136;p8"/>
          <p:cNvGraphicFramePr/>
          <p:nvPr/>
        </p:nvGraphicFramePr>
        <p:xfrm>
          <a:off x="196636" y="613081"/>
          <a:ext cx="3000000" cy="3000000"/>
        </p:xfrm>
        <a:graphic>
          <a:graphicData uri="http://schemas.openxmlformats.org/drawingml/2006/table">
            <a:tbl>
              <a:tblPr>
                <a:noFill/>
                <a:tableStyleId>{F25AD899-B20B-45A3-8E34-6BC44882013B}</a:tableStyleId>
              </a:tblPr>
              <a:tblGrid>
                <a:gridCol w="756000"/>
                <a:gridCol w="601200"/>
                <a:gridCol w="1080000"/>
              </a:tblGrid>
              <a:tr h="34075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פרטי / עסקי</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רבעונים</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ספירה של מס' עסקה</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עסקי</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tcPr>
                </a:tc>
              </a:tr>
              <a:tr h="198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98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21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98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16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פרטי</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B4C6E7">
                        <a:alpha val="49803"/>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549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198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143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98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142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98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98000">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4</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סכום כולל</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600 </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r>
            </a:tbl>
          </a:graphicData>
        </a:graphic>
      </p:graphicFrame>
      <p:graphicFrame>
        <p:nvGraphicFramePr>
          <p:cNvPr id="137" name="Google Shape;137;p8"/>
          <p:cNvGraphicFramePr/>
          <p:nvPr/>
        </p:nvGraphicFramePr>
        <p:xfrm>
          <a:off x="2767618" y="613081"/>
          <a:ext cx="3000000" cy="3000000"/>
        </p:xfrm>
        <a:graphic>
          <a:graphicData uri="http://schemas.openxmlformats.org/drawingml/2006/table">
            <a:tbl>
              <a:tblPr>
                <a:noFill/>
                <a:tableStyleId>{F25AD899-B20B-45A3-8E34-6BC44882013B}</a:tableStyleId>
              </a:tblPr>
              <a:tblGrid>
                <a:gridCol w="765400"/>
                <a:gridCol w="1098175"/>
              </a:tblGrid>
              <a:tr h="198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תוויות שורה</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ספירה של מס' עסקה</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עסקי</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8EA9DB"/>
                      </a:solidFill>
                      <a:prstDash val="solid"/>
                      <a:round/>
                      <a:headEnd len="sm" w="sm" type="none"/>
                      <a:tailEnd len="sm" w="sm" type="none"/>
                    </a:lnB>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21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16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פרטי</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549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143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142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4</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1980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סכום כולל</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600 </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r>
            </a:tbl>
          </a:graphicData>
        </a:graphic>
      </p:graphicFrame>
      <p:graphicFrame>
        <p:nvGraphicFramePr>
          <p:cNvPr id="138" name="Google Shape;138;p8"/>
          <p:cNvGraphicFramePr/>
          <p:nvPr/>
        </p:nvGraphicFramePr>
        <p:xfrm>
          <a:off x="965993" y="3416849"/>
          <a:ext cx="3000000" cy="3000000"/>
        </p:xfrm>
        <a:graphic>
          <a:graphicData uri="http://schemas.openxmlformats.org/drawingml/2006/table">
            <a:tbl>
              <a:tblPr>
                <a:noFill/>
                <a:tableStyleId>{F25AD899-B20B-45A3-8E34-6BC44882013B}</a:tableStyleId>
              </a:tblPr>
              <a:tblGrid>
                <a:gridCol w="1224000"/>
                <a:gridCol w="756000"/>
                <a:gridCol w="558000"/>
                <a:gridCol w="608400"/>
              </a:tblGrid>
              <a:tr h="2088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ספירה של מס' עסקה</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עסקי / פרטי</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rgbClr val="00B0F0">
                        <a:alpha val="20000"/>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rgbClr val="00B0F0">
                        <a:alpha val="20000"/>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1" i="0" sz="1100" u="none" cap="none" strike="noStrike">
                        <a:solidFill>
                          <a:srgbClr val="000000"/>
                        </a:solidFill>
                        <a:latin typeface="Assistant"/>
                        <a:ea typeface="Assistant"/>
                        <a:cs typeface="Assistant"/>
                        <a:sym typeface="Assistant"/>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lt1"/>
                      </a:solidFill>
                      <a:prstDash val="solid"/>
                      <a:round/>
                      <a:headEnd len="sm" w="sm" type="none"/>
                      <a:tailEnd len="sm" w="sm" type="none"/>
                    </a:lnB>
                    <a:solidFill>
                      <a:srgbClr val="00B0F0">
                        <a:alpha val="20000"/>
                      </a:srgbClr>
                    </a:solidFill>
                  </a:tcPr>
                </a:tc>
              </a:tr>
              <a:tr h="2088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רבעונים</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עסקי</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פרטי</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49803"/>
                      </a:srgbClr>
                    </a:solidFill>
                  </a:tcPr>
                </a:tc>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סכום כולל</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9525">
                      <a:solidFill>
                        <a:srgbClr val="8EA9DB"/>
                      </a:solidFill>
                      <a:prstDash val="solid"/>
                      <a:round/>
                      <a:headEnd len="sm" w="sm" type="none"/>
                      <a:tailEnd len="sm" w="sm" type="none"/>
                    </a:lnB>
                    <a:solidFill>
                      <a:srgbClr val="00B0F0">
                        <a:alpha val="20000"/>
                      </a:srgbClr>
                    </a:solidFill>
                  </a:tcPr>
                </a:tc>
              </a:tr>
              <a:tr h="2088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1</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143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157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088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2</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21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142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163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088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3</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EC224">
                        <a:alpha val="6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16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134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150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08800">
                <a:tc>
                  <a:txBody>
                    <a:bodyPr/>
                    <a:lstStyle/>
                    <a:p>
                      <a:pPr indent="0" lvl="0" marL="0" marR="0" rtl="1"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רבע 4</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solidFill>
                      <a:srgbClr val="FEC224">
                        <a:alpha val="60000"/>
                      </a:srgbClr>
                    </a:solidFill>
                  </a:tcPr>
                </a:tc>
                <a:tc>
                  <a:txBody>
                    <a:bodyPr/>
                    <a:lstStyle/>
                    <a:p>
                      <a:pPr indent="0" lvl="0" marL="0" marR="0" rtl="0" algn="l">
                        <a:lnSpc>
                          <a:spcPct val="100000"/>
                        </a:lnSpc>
                        <a:spcBef>
                          <a:spcPts val="0"/>
                        </a:spcBef>
                        <a:spcAft>
                          <a:spcPts val="0"/>
                        </a:spcAft>
                        <a:buClr>
                          <a:schemeClr val="dk1"/>
                        </a:buClr>
                        <a:buSzPts val="1100"/>
                        <a:buFont typeface="Helvetica Neue"/>
                        <a:buNone/>
                      </a:pPr>
                      <a:r>
                        <a:t/>
                      </a:r>
                      <a:endParaRPr b="0" i="0" sz="1100" u="none" cap="none" strike="noStrike">
                        <a:solidFill>
                          <a:srgbClr val="000000"/>
                        </a:solidFill>
                        <a:latin typeface="Assistant"/>
                        <a:ea typeface="Assistant"/>
                        <a:cs typeface="Assistant"/>
                        <a:sym typeface="Assistant"/>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c>
                  <a:txBody>
                    <a:bodyPr/>
                    <a:lstStyle/>
                    <a:p>
                      <a:pPr indent="0" lvl="0" marL="0" marR="0" rtl="0" algn="r">
                        <a:lnSpc>
                          <a:spcPct val="100000"/>
                        </a:lnSpc>
                        <a:spcBef>
                          <a:spcPts val="0"/>
                        </a:spcBef>
                        <a:spcAft>
                          <a:spcPts val="0"/>
                        </a:spcAft>
                        <a:buClr>
                          <a:srgbClr val="000000"/>
                        </a:buClr>
                        <a:buSzPts val="1100"/>
                        <a:buFont typeface="Assistant"/>
                        <a:buNone/>
                      </a:pPr>
                      <a:r>
                        <a:rPr b="0" i="0" lang="iw-IL" sz="1100" u="none" cap="none" strike="noStrike">
                          <a:solidFill>
                            <a:srgbClr val="000000"/>
                          </a:solidFill>
                          <a:latin typeface="Assistant"/>
                          <a:ea typeface="Assistant"/>
                          <a:cs typeface="Assistant"/>
                          <a:sym typeface="Assistant"/>
                        </a:rPr>
                        <a:t>130 </a:t>
                      </a:r>
                      <a:endParaRPr/>
                    </a:p>
                  </a:txBody>
                  <a:tcPr marT="3800" marB="0" marR="36000" marL="3800"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8EA9DB"/>
                      </a:solidFill>
                      <a:prstDash val="solid"/>
                      <a:round/>
                      <a:headEnd len="sm" w="sm" type="none"/>
                      <a:tailEnd len="sm" w="sm" type="none"/>
                    </a:lnB>
                  </a:tcPr>
                </a:tc>
              </a:tr>
              <a:tr h="208800">
                <a:tc>
                  <a:txBody>
                    <a:bodyPr/>
                    <a:lstStyle/>
                    <a:p>
                      <a:pPr indent="0" lvl="0" marL="0" marR="0" rtl="1"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סכום כולל</a:t>
                      </a:r>
                      <a:endParaRPr/>
                    </a:p>
                  </a:txBody>
                  <a:tcPr marT="3800" marB="0" marR="36000" marL="3800" anchor="b">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51 </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549 </a:t>
                      </a:r>
                      <a:endParaRPr/>
                    </a:p>
                  </a:txBody>
                  <a:tcPr marT="3800" marB="0" marR="36000" marL="3800" anchor="b">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c>
                  <a:txBody>
                    <a:bodyPr/>
                    <a:lstStyle/>
                    <a:p>
                      <a:pPr indent="0" lvl="0" marL="0" marR="0" rtl="0" algn="r">
                        <a:lnSpc>
                          <a:spcPct val="100000"/>
                        </a:lnSpc>
                        <a:spcBef>
                          <a:spcPts val="0"/>
                        </a:spcBef>
                        <a:spcAft>
                          <a:spcPts val="0"/>
                        </a:spcAft>
                        <a:buClr>
                          <a:srgbClr val="000000"/>
                        </a:buClr>
                        <a:buSzPts val="1100"/>
                        <a:buFont typeface="Assistant"/>
                        <a:buNone/>
                      </a:pPr>
                      <a:r>
                        <a:rPr b="1" i="0" lang="iw-IL" sz="1100" u="none" cap="none" strike="noStrike">
                          <a:solidFill>
                            <a:srgbClr val="000000"/>
                          </a:solidFill>
                          <a:latin typeface="Assistant"/>
                          <a:ea typeface="Assistant"/>
                          <a:cs typeface="Assistant"/>
                          <a:sym typeface="Assistant"/>
                        </a:rPr>
                        <a:t>600 </a:t>
                      </a:r>
                      <a:endParaRPr/>
                    </a:p>
                  </a:txBody>
                  <a:tcPr marT="3800" marB="0" marR="36000" marL="3800" anchor="b">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8EA9DB"/>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B0F0">
                        <a:alpha val="20000"/>
                      </a:srgbClr>
                    </a:solidFill>
                  </a:tcPr>
                </a:tc>
              </a:tr>
            </a:tbl>
          </a:graphicData>
        </a:graphic>
      </p:graphicFrame>
      <p:sp>
        <p:nvSpPr>
          <p:cNvPr id="139" name="Google Shape;139;p8"/>
          <p:cNvSpPr txBox="1"/>
          <p:nvPr/>
        </p:nvSpPr>
        <p:spPr>
          <a:xfrm>
            <a:off x="2825578" y="235290"/>
            <a:ext cx="1746450" cy="384694"/>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600"/>
              <a:buFont typeface="Assistant ExtraBold"/>
              <a:buNone/>
            </a:pPr>
            <a:r>
              <a:rPr b="0" i="0" lang="iw-IL" sz="1600" u="none" cap="none" strike="noStrike">
                <a:solidFill>
                  <a:srgbClr val="232752"/>
                </a:solidFill>
                <a:latin typeface="Assistant ExtraBold"/>
                <a:ea typeface="Assistant ExtraBold"/>
                <a:cs typeface="Assistant ExtraBold"/>
                <a:sym typeface="Assistant ExtraBold"/>
              </a:rPr>
              <a:t>1. היררכיה דחוסה</a:t>
            </a:r>
            <a:endParaRPr b="0" i="0" sz="1600" u="none" cap="none" strike="noStrike">
              <a:solidFill>
                <a:srgbClr val="232752"/>
              </a:solidFill>
              <a:latin typeface="Assistant ExtraBold"/>
              <a:ea typeface="Assistant ExtraBold"/>
              <a:cs typeface="Assistant ExtraBold"/>
              <a:sym typeface="Assistant ExtraBold"/>
            </a:endParaRPr>
          </a:p>
        </p:txBody>
      </p:sp>
      <p:sp>
        <p:nvSpPr>
          <p:cNvPr id="140" name="Google Shape;140;p8"/>
          <p:cNvSpPr txBox="1"/>
          <p:nvPr/>
        </p:nvSpPr>
        <p:spPr>
          <a:xfrm>
            <a:off x="196637" y="235290"/>
            <a:ext cx="2437200" cy="384694"/>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600"/>
              <a:buFont typeface="Assistant ExtraBold"/>
              <a:buNone/>
            </a:pPr>
            <a:r>
              <a:rPr b="0" i="0" lang="iw-IL" sz="1600" u="none" cap="none" strike="noStrike">
                <a:solidFill>
                  <a:srgbClr val="232752"/>
                </a:solidFill>
                <a:latin typeface="Assistant ExtraBold"/>
                <a:ea typeface="Assistant ExtraBold"/>
                <a:cs typeface="Assistant ExtraBold"/>
                <a:sym typeface="Assistant ExtraBold"/>
              </a:rPr>
              <a:t>2. היררכיה טבלאית</a:t>
            </a:r>
            <a:endParaRPr b="0" i="0" sz="1600" u="none" cap="none" strike="noStrike">
              <a:solidFill>
                <a:srgbClr val="232752"/>
              </a:solidFill>
              <a:latin typeface="Assistant ExtraBold"/>
              <a:ea typeface="Assistant ExtraBold"/>
              <a:cs typeface="Assistant ExtraBold"/>
              <a:sym typeface="Assistant ExtraBold"/>
            </a:endParaRPr>
          </a:p>
        </p:txBody>
      </p:sp>
      <p:sp>
        <p:nvSpPr>
          <p:cNvPr id="141" name="Google Shape;141;p8"/>
          <p:cNvSpPr txBox="1"/>
          <p:nvPr/>
        </p:nvSpPr>
        <p:spPr>
          <a:xfrm>
            <a:off x="1566145" y="3013864"/>
            <a:ext cx="1946095" cy="384694"/>
          </a:xfrm>
          <a:prstGeom prst="rect">
            <a:avLst/>
          </a:prstGeom>
          <a:noFill/>
          <a:ln>
            <a:noFill/>
          </a:ln>
        </p:spPr>
        <p:txBody>
          <a:bodyPr anchorCtr="0" anchor="t" bIns="68550" lIns="68550" spcFirstLastPara="1" rIns="68550" wrap="square" tIns="68550">
            <a:spAutoFit/>
          </a:bodyPr>
          <a:lstStyle/>
          <a:p>
            <a:pPr indent="0" lvl="0" marL="0" marR="0" rtl="1" algn="ctr">
              <a:lnSpc>
                <a:spcPct val="100000"/>
              </a:lnSpc>
              <a:spcBef>
                <a:spcPts val="0"/>
              </a:spcBef>
              <a:spcAft>
                <a:spcPts val="0"/>
              </a:spcAft>
              <a:buClr>
                <a:srgbClr val="232752"/>
              </a:buClr>
              <a:buSzPts val="1600"/>
              <a:buFont typeface="Assistant ExtraBold"/>
              <a:buNone/>
            </a:pPr>
            <a:r>
              <a:rPr b="0" i="0" lang="iw-IL" sz="1600" u="none" cap="none" strike="noStrike">
                <a:solidFill>
                  <a:srgbClr val="232752"/>
                </a:solidFill>
                <a:latin typeface="Assistant ExtraBold"/>
                <a:ea typeface="Assistant ExtraBold"/>
                <a:cs typeface="Assistant ExtraBold"/>
                <a:sym typeface="Assistant ExtraBold"/>
              </a:rPr>
              <a:t>3. מטריצה</a:t>
            </a:r>
            <a:endParaRPr b="0" i="0" sz="1600" u="none" cap="none" strike="noStrike">
              <a:solidFill>
                <a:srgbClr val="232752"/>
              </a:solidFill>
              <a:latin typeface="Assistant ExtraBold"/>
              <a:ea typeface="Assistant ExtraBold"/>
              <a:cs typeface="Assistant ExtraBold"/>
              <a:sym typeface="Assistant ExtraBold"/>
            </a:endParaRPr>
          </a:p>
        </p:txBody>
      </p:sp>
      <p:pic>
        <p:nvPicPr>
          <p:cNvPr id="142" name="Google Shape;142;p8"/>
          <p:cNvPicPr preferRelativeResize="0"/>
          <p:nvPr/>
        </p:nvPicPr>
        <p:blipFill rotWithShape="1">
          <a:blip r:embed="rId3">
            <a:alphaModFix/>
          </a:blip>
          <a:srcRect b="0" l="0" r="0" t="0"/>
          <a:stretch/>
        </p:blipFill>
        <p:spPr>
          <a:xfrm>
            <a:off x="5446094" y="2594733"/>
            <a:ext cx="751944" cy="1097280"/>
          </a:xfrm>
          <a:prstGeom prst="rect">
            <a:avLst/>
          </a:prstGeom>
          <a:noFill/>
          <a:ln>
            <a:noFill/>
          </a:ln>
        </p:spPr>
      </p:pic>
      <p:sp>
        <p:nvSpPr>
          <p:cNvPr id="143" name="Google Shape;143;p8"/>
          <p:cNvSpPr txBox="1"/>
          <p:nvPr/>
        </p:nvSpPr>
        <p:spPr>
          <a:xfrm>
            <a:off x="6606745" y="2492967"/>
            <a:ext cx="2133877" cy="1199046"/>
          </a:xfrm>
          <a:prstGeom prst="rect">
            <a:avLst/>
          </a:prstGeom>
          <a:noFill/>
          <a:ln>
            <a:noFill/>
          </a:ln>
        </p:spPr>
        <p:txBody>
          <a:bodyPr anchorCtr="0" anchor="t" bIns="45700" lIns="91425" spcFirstLastPara="1" rIns="91425" wrap="square" tIns="45700">
            <a:spAutoFit/>
          </a:bodyPr>
          <a:lstStyle/>
          <a:p>
            <a:pPr indent="0" lvl="0" marL="0" marR="0" rtl="1" algn="r">
              <a:lnSpc>
                <a:spcPct val="114000"/>
              </a:lnSpc>
              <a:spcBef>
                <a:spcPts val="0"/>
              </a:spcBef>
              <a:spcAft>
                <a:spcPts val="0"/>
              </a:spcAft>
              <a:buClr>
                <a:srgbClr val="232752"/>
              </a:buClr>
              <a:buSzPts val="1600"/>
              <a:buFont typeface="Assistant SemiBold"/>
              <a:buNone/>
            </a:pPr>
            <a:r>
              <a:rPr b="0" i="0" lang="iw-IL" sz="1600" u="none" cap="none" strike="noStrike">
                <a:solidFill>
                  <a:srgbClr val="232752"/>
                </a:solidFill>
                <a:latin typeface="Assistant SemiBold"/>
                <a:ea typeface="Assistant SemiBold"/>
                <a:cs typeface="Assistant SemiBold"/>
                <a:sym typeface="Assistant SemiBold"/>
              </a:rPr>
              <a:t>ניתן לשנות את דרך הצגת הנתונים בטבלת ציר דרך הלשונית "עיצוב", ולחיצה על לחצן "פריסת דוח"</a:t>
            </a:r>
            <a:endParaRPr/>
          </a:p>
        </p:txBody>
      </p:sp>
      <p:sp>
        <p:nvSpPr>
          <p:cNvPr id="144" name="Google Shape;144;p8"/>
          <p:cNvSpPr/>
          <p:nvPr/>
        </p:nvSpPr>
        <p:spPr>
          <a:xfrm flipH="1">
            <a:off x="6332278" y="3056961"/>
            <a:ext cx="174095" cy="120289"/>
          </a:xfrm>
          <a:custGeom>
            <a:rect b="b" l="l" r="r" t="t"/>
            <a:pathLst>
              <a:path extrusionOk="0" h="21600" w="21600">
                <a:moveTo>
                  <a:pt x="13469" y="0"/>
                </a:moveTo>
                <a:cubicBezTo>
                  <a:pt x="13010" y="0"/>
                  <a:pt x="12551" y="232"/>
                  <a:pt x="12200" y="697"/>
                </a:cubicBezTo>
                <a:cubicBezTo>
                  <a:pt x="11500" y="1626"/>
                  <a:pt x="11500" y="3135"/>
                  <a:pt x="12200" y="4065"/>
                </a:cubicBezTo>
                <a:lnTo>
                  <a:pt x="15479" y="8419"/>
                </a:lnTo>
                <a:lnTo>
                  <a:pt x="1793" y="8419"/>
                </a:lnTo>
                <a:cubicBezTo>
                  <a:pt x="802" y="8419"/>
                  <a:pt x="0" y="9485"/>
                  <a:pt x="0" y="10800"/>
                </a:cubicBezTo>
                <a:cubicBezTo>
                  <a:pt x="0" y="12115"/>
                  <a:pt x="802" y="13181"/>
                  <a:pt x="1793" y="13181"/>
                </a:cubicBezTo>
                <a:lnTo>
                  <a:pt x="15479" y="13181"/>
                </a:lnTo>
                <a:lnTo>
                  <a:pt x="12200" y="17535"/>
                </a:lnTo>
                <a:cubicBezTo>
                  <a:pt x="11500" y="18465"/>
                  <a:pt x="11500" y="19974"/>
                  <a:pt x="12200" y="20903"/>
                </a:cubicBezTo>
                <a:cubicBezTo>
                  <a:pt x="12551" y="21368"/>
                  <a:pt x="13010" y="21600"/>
                  <a:pt x="13469" y="21600"/>
                </a:cubicBezTo>
                <a:cubicBezTo>
                  <a:pt x="13927" y="21600"/>
                  <a:pt x="14387" y="21368"/>
                  <a:pt x="14737" y="20903"/>
                </a:cubicBezTo>
                <a:lnTo>
                  <a:pt x="21074" y="12484"/>
                </a:lnTo>
                <a:cubicBezTo>
                  <a:pt x="21424" y="12019"/>
                  <a:pt x="21600" y="11409"/>
                  <a:pt x="21600" y="10800"/>
                </a:cubicBezTo>
                <a:cubicBezTo>
                  <a:pt x="21600" y="10191"/>
                  <a:pt x="21424" y="9581"/>
                  <a:pt x="21074" y="9116"/>
                </a:cubicBezTo>
                <a:lnTo>
                  <a:pt x="14737" y="697"/>
                </a:lnTo>
                <a:cubicBezTo>
                  <a:pt x="14387" y="232"/>
                  <a:pt x="13927" y="0"/>
                  <a:pt x="13469" y="0"/>
                </a:cubicBezTo>
                <a:close/>
              </a:path>
            </a:pathLst>
          </a:custGeom>
          <a:solidFill>
            <a:srgbClr val="00B0F0"/>
          </a:solidFill>
          <a:ln>
            <a:noFill/>
          </a:ln>
        </p:spPr>
        <p:txBody>
          <a:bodyPr anchorCtr="0" anchor="ctr" bIns="34275" lIns="34275" spcFirstLastPara="1" rIns="34275" wrap="square" tIns="34275">
            <a:noAutofit/>
          </a:bodyPr>
          <a:lstStyle/>
          <a:p>
            <a:pPr indent="0" lvl="0" marL="0" marR="0" rtl="1" algn="r">
              <a:lnSpc>
                <a:spcPct val="100000"/>
              </a:lnSpc>
              <a:spcBef>
                <a:spcPts val="0"/>
              </a:spcBef>
              <a:spcAft>
                <a:spcPts val="0"/>
              </a:spcAft>
              <a:buClr>
                <a:srgbClr val="000000"/>
              </a:buClr>
              <a:buSzPts val="1200"/>
              <a:buFont typeface="Calibri"/>
              <a:buNone/>
            </a:pPr>
            <a:r>
              <a:t/>
            </a:r>
            <a:endParaRPr b="0" i="0" sz="1200" u="none" cap="none" strike="noStrike">
              <a:solidFill>
                <a:srgbClr val="000000"/>
              </a:solidFill>
              <a:latin typeface="Calibri"/>
              <a:ea typeface="Calibri"/>
              <a:cs typeface="Calibri"/>
              <a:sym typeface="Calibri"/>
            </a:endParaRPr>
          </a:p>
        </p:txBody>
      </p:sp>
      <p:pic>
        <p:nvPicPr>
          <p:cNvPr descr="Google Shape;60;p13" id="145" name="Google Shape;145;p8"/>
          <p:cNvPicPr preferRelativeResize="0"/>
          <p:nvPr/>
        </p:nvPicPr>
        <p:blipFill rotWithShape="1">
          <a:blip r:embed="rId4">
            <a:alphaModFix/>
          </a:blip>
          <a:srcRect b="0" l="0" r="0" t="0"/>
          <a:stretch/>
        </p:blipFill>
        <p:spPr>
          <a:xfrm rot="3173668">
            <a:off x="4832806" y="325429"/>
            <a:ext cx="271944" cy="60013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9"/>
          <p:cNvSpPr txBox="1"/>
          <p:nvPr>
            <p:ph idx="12" type="sldNum"/>
          </p:nvPr>
        </p:nvSpPr>
        <p:spPr>
          <a:xfrm>
            <a:off x="265028" y="4553064"/>
            <a:ext cx="253384" cy="335249"/>
          </a:xfrm>
          <a:prstGeom prst="rect">
            <a:avLst/>
          </a:prstGeom>
          <a:noFill/>
          <a:ln>
            <a:noFill/>
          </a:ln>
        </p:spPr>
        <p:txBody>
          <a:bodyPr anchorCtr="0" anchor="ctr" bIns="91400" lIns="91400" spcFirstLastPara="1" rIns="91400" wrap="square" tIns="91400">
            <a:normAutofit/>
          </a:bodyPr>
          <a:lstStyle/>
          <a:p>
            <a:pPr indent="0" lvl="0" marL="0" rtl="0" algn="r">
              <a:lnSpc>
                <a:spcPct val="100000"/>
              </a:lnSpc>
              <a:spcBef>
                <a:spcPts val="0"/>
              </a:spcBef>
              <a:spcAft>
                <a:spcPts val="0"/>
              </a:spcAft>
              <a:buClr>
                <a:srgbClr val="232752"/>
              </a:buClr>
              <a:buSzPts val="900"/>
              <a:buFont typeface="Assistant SemiBold"/>
              <a:buNone/>
            </a:pPr>
            <a:fld id="{00000000-1234-1234-1234-123412341234}" type="slidenum">
              <a:rPr b="0" i="0" lang="iw-IL" sz="900" u="none" cap="none" strike="noStrike">
                <a:solidFill>
                  <a:srgbClr val="232752"/>
                </a:solidFill>
                <a:latin typeface="Assistant SemiBold"/>
                <a:ea typeface="Assistant SemiBold"/>
                <a:cs typeface="Assistant SemiBold"/>
                <a:sym typeface="Assistant SemiBold"/>
              </a:rPr>
              <a:t>‹#›</a:t>
            </a:fld>
            <a:endParaRPr b="0" i="0" sz="900" u="none" cap="none" strike="noStrike">
              <a:solidFill>
                <a:srgbClr val="232752"/>
              </a:solidFill>
              <a:latin typeface="Assistant SemiBold"/>
              <a:ea typeface="Assistant SemiBold"/>
              <a:cs typeface="Assistant SemiBold"/>
              <a:sym typeface="Assistant SemiBold"/>
            </a:endParaRPr>
          </a:p>
        </p:txBody>
      </p:sp>
      <p:sp>
        <p:nvSpPr>
          <p:cNvPr id="151" name="Google Shape;151;p9"/>
          <p:cNvSpPr txBox="1"/>
          <p:nvPr/>
        </p:nvSpPr>
        <p:spPr>
          <a:xfrm>
            <a:off x="4264922" y="512028"/>
            <a:ext cx="4449038" cy="588853"/>
          </a:xfrm>
          <a:prstGeom prst="rect">
            <a:avLst/>
          </a:prstGeom>
          <a:noFill/>
          <a:ln>
            <a:noFill/>
          </a:ln>
        </p:spPr>
        <p:txBody>
          <a:bodyPr anchorCtr="0" anchor="t" bIns="68550" lIns="68550" spcFirstLastPara="1" rIns="68550" wrap="square" tIns="68550">
            <a:spAutoFit/>
          </a:bodyPr>
          <a:lstStyle/>
          <a:p>
            <a:pPr indent="0" lvl="0" marL="0" marR="0" rtl="1" algn="r">
              <a:lnSpc>
                <a:spcPct val="132142"/>
              </a:lnSpc>
              <a:spcBef>
                <a:spcPts val="0"/>
              </a:spcBef>
              <a:spcAft>
                <a:spcPts val="0"/>
              </a:spcAft>
              <a:buClr>
                <a:srgbClr val="00B0F0"/>
              </a:buClr>
              <a:buSzPts val="2800"/>
              <a:buFont typeface="Assistant ExtraBold"/>
              <a:buNone/>
            </a:pPr>
            <a:r>
              <a:rPr b="0" i="0" lang="iw-IL" sz="2800" u="none" cap="none" strike="noStrike">
                <a:solidFill>
                  <a:srgbClr val="00B0F0"/>
                </a:solidFill>
                <a:latin typeface="Assistant ExtraBold"/>
                <a:ea typeface="Assistant ExtraBold"/>
                <a:cs typeface="Assistant ExtraBold"/>
                <a:sym typeface="Assistant ExtraBold"/>
              </a:rPr>
              <a:t>כלי הפריסה (Slicer)</a:t>
            </a:r>
            <a:endParaRPr b="0" i="0" sz="2800" u="none" cap="none" strike="noStrike">
              <a:solidFill>
                <a:srgbClr val="00B0F0"/>
              </a:solidFill>
              <a:latin typeface="Assistant ExtraBold"/>
              <a:ea typeface="Assistant ExtraBold"/>
              <a:cs typeface="Assistant ExtraBold"/>
              <a:sym typeface="Assistant ExtraBold"/>
            </a:endParaRPr>
          </a:p>
        </p:txBody>
      </p:sp>
      <p:sp>
        <p:nvSpPr>
          <p:cNvPr id="152" name="Google Shape;152;p9"/>
          <p:cNvSpPr txBox="1"/>
          <p:nvPr/>
        </p:nvSpPr>
        <p:spPr>
          <a:xfrm>
            <a:off x="5076068" y="1332984"/>
            <a:ext cx="3637892" cy="1245186"/>
          </a:xfrm>
          <a:prstGeom prst="rect">
            <a:avLst/>
          </a:prstGeom>
          <a:noFill/>
          <a:ln>
            <a:noFill/>
          </a:ln>
        </p:spPr>
        <p:txBody>
          <a:bodyPr anchorCtr="0" anchor="t" bIns="68550" lIns="68550" spcFirstLastPara="1" rIns="68550" wrap="square" tIns="68550">
            <a:spAutoFit/>
          </a:bodyPr>
          <a:lstStyle/>
          <a:p>
            <a:pPr indent="0" lvl="0" marL="0" marR="0" rtl="1" algn="r">
              <a:lnSpc>
                <a:spcPct val="114000"/>
              </a:lnSpc>
              <a:spcBef>
                <a:spcPts val="0"/>
              </a:spcBef>
              <a:spcAft>
                <a:spcPts val="0"/>
              </a:spcAft>
              <a:buClr>
                <a:srgbClr val="232752"/>
              </a:buClr>
              <a:buSzPts val="1600"/>
              <a:buFont typeface="Assistant SemiBold"/>
              <a:buNone/>
            </a:pPr>
            <a:r>
              <a:rPr b="0" i="0" lang="iw-IL" sz="1600" u="none" cap="none" strike="noStrike">
                <a:solidFill>
                  <a:srgbClr val="232752"/>
                </a:solidFill>
                <a:latin typeface="Assistant SemiBold"/>
                <a:ea typeface="Assistant SemiBold"/>
                <a:cs typeface="Assistant SemiBold"/>
                <a:sym typeface="Assistant SemiBold"/>
              </a:rPr>
              <a:t>אחד הכלים השימושיים ביותר בטבלת ציר הוא כלי הפריסה. זהו כלי שמסייע לסנן את הנתונים בקלות ולצפות רק בנתונים הרלוונטיים לצורך שלנו בכל רגע.</a:t>
            </a:r>
            <a:endParaRPr/>
          </a:p>
        </p:txBody>
      </p:sp>
      <p:pic>
        <p:nvPicPr>
          <p:cNvPr descr="Google Shape;60;p13" id="153" name="Google Shape;153;p9"/>
          <p:cNvPicPr preferRelativeResize="0"/>
          <p:nvPr/>
        </p:nvPicPr>
        <p:blipFill rotWithShape="1">
          <a:blip r:embed="rId3">
            <a:alphaModFix/>
          </a:blip>
          <a:srcRect b="0" l="0" r="0" t="0"/>
          <a:stretch/>
        </p:blipFill>
        <p:spPr>
          <a:xfrm rot="3173668">
            <a:off x="5197208" y="269326"/>
            <a:ext cx="271944" cy="600133"/>
          </a:xfrm>
          <a:prstGeom prst="rect">
            <a:avLst/>
          </a:prstGeom>
          <a:noFill/>
          <a:ln>
            <a:noFill/>
          </a:ln>
        </p:spPr>
      </p:pic>
      <p:pic>
        <p:nvPicPr>
          <p:cNvPr id="154" name="Google Shape;154;p9"/>
          <p:cNvPicPr preferRelativeResize="0"/>
          <p:nvPr/>
        </p:nvPicPr>
        <p:blipFill rotWithShape="1">
          <a:blip r:embed="rId4">
            <a:alphaModFix/>
          </a:blip>
          <a:srcRect b="0" l="0" r="0" t="0"/>
          <a:stretch/>
        </p:blipFill>
        <p:spPr>
          <a:xfrm>
            <a:off x="2340846" y="1440964"/>
            <a:ext cx="1504828" cy="200967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ערכת נושא Office">
  <a:themeElements>
    <a:clrScheme name="ערכת נושא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ערכת נושא Office">
  <a:themeElements>
    <a:clrScheme name="ערכת נושא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Shiran Waldman</dc:creator>
</cp:coreProperties>
</file>