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Assistant" pitchFamily="2" charset="-79"/>
      <p:regular r:id="rId17"/>
      <p:bold r:id="rId18"/>
    </p:embeddedFont>
    <p:embeddedFont>
      <p:font typeface="Assistant ExtraBold" pitchFamily="2" charset="-79"/>
      <p:bold r:id="rId19"/>
    </p:embeddedFont>
    <p:embeddedFont>
      <p:font typeface="Assistant SemiBold" pitchFamily="2" charset="-79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170UMc+KPJiKMgSEifblt/0UY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224"/>
    <a:srgbClr val="232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773315-6F35-4902-A6E4-BA942DFDF51B}">
  <a:tblStyle styleId="{85773315-6F35-4902-A6E4-BA942DFDF51B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FFFFFF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5D807A7-B2B2-4024-8BD5-68447976A76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44" autoAdjust="0"/>
  </p:normalViewPr>
  <p:slideViewPr>
    <p:cSldViewPr snapToGrid="0">
      <p:cViewPr varScale="1">
        <p:scale>
          <a:sx n="113" d="100"/>
          <a:sy n="113" d="100"/>
        </p:scale>
        <p:origin x="12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" name="Google Shape;2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לאחר פריסת הנתונים לפי סניפים, אפשר להוסיף גם ארגומנטים נוספים לפריסה. במקרה המוצג ב</a:t>
            </a:r>
            <a:r>
              <a:rPr lang="he-IL" sz="1400" dirty="0"/>
              <a:t>-</a:t>
            </a:r>
            <a:r>
              <a:rPr lang="iw-IL" sz="1400" dirty="0"/>
              <a:t>gif</a:t>
            </a:r>
            <a:r>
              <a:rPr lang="he-IL" sz="1400" dirty="0"/>
              <a:t> </a:t>
            </a:r>
            <a:r>
              <a:rPr lang="iw-IL" sz="1400" dirty="0"/>
              <a:t>הוספנו פריסה </a:t>
            </a:r>
            <a:r>
              <a:rPr lang="iw-IL" sz="1400" b="1" dirty="0"/>
              <a:t>לפי שנים</a:t>
            </a:r>
            <a:r>
              <a:rPr lang="iw-IL" sz="1400" dirty="0"/>
              <a:t>.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באופן כזה אפשר להשוות* בקלות את נתוני מכירות הסניפים במשך השנים, ולקבל החלטות המבוססות על נתונים</a:t>
            </a:r>
            <a:r>
              <a:rPr lang="he-IL" sz="1400" dirty="0"/>
              <a:t>!**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*השוואות כגון</a:t>
            </a:r>
            <a:r>
              <a:rPr lang="he-IL" sz="1400" dirty="0"/>
              <a:t> - </a:t>
            </a:r>
            <a:r>
              <a:rPr lang="iw-IL" sz="1400" dirty="0"/>
              <a:t>איזה סניף הכי רווחי, האם מכירות הרשת נמצאות בעלייה או בירידה, האם יש חודשים קבועים שבהם המכירות נמצאות בעלייה </a:t>
            </a:r>
            <a:r>
              <a:rPr lang="he-IL" sz="1400" dirty="0"/>
              <a:t>(</a:t>
            </a:r>
            <a:r>
              <a:rPr lang="iw-IL" sz="1400" dirty="0"/>
              <a:t>מושג ששמו עונתיות</a:t>
            </a:r>
            <a:r>
              <a:rPr lang="he-IL" sz="1400" dirty="0"/>
              <a:t>), </a:t>
            </a:r>
            <a:r>
              <a:rPr lang="iw-IL" sz="1400" dirty="0"/>
              <a:t>וכדומה.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** החלטות כגון</a:t>
            </a:r>
            <a:r>
              <a:rPr lang="he-IL" sz="1400" dirty="0"/>
              <a:t> - </a:t>
            </a:r>
            <a:r>
              <a:rPr lang="iw-IL" sz="1400" dirty="0"/>
              <a:t>באיזה סניף כדאי להשקיע את מרב המשאבים ומתי</a:t>
            </a:r>
            <a:r>
              <a:rPr lang="he-IL" sz="1400" dirty="0"/>
              <a:t>, </a:t>
            </a:r>
            <a:r>
              <a:rPr lang="iw-IL" sz="1400" dirty="0"/>
              <a:t>האם כדאי לסגור סניף מסוים</a:t>
            </a:r>
            <a:r>
              <a:rPr lang="he-IL" sz="1400" dirty="0"/>
              <a:t> / </a:t>
            </a:r>
            <a:r>
              <a:rPr lang="iw-IL" sz="1400" dirty="0"/>
              <a:t>לפתוח סניף חדש</a:t>
            </a:r>
            <a:r>
              <a:rPr lang="he-IL" sz="1400" dirty="0"/>
              <a:t>, </a:t>
            </a:r>
            <a:r>
              <a:rPr lang="iw-IL" sz="1400" dirty="0"/>
              <a:t>וכדומה.</a:t>
            </a:r>
            <a:endParaRPr sz="14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ב</a:t>
            </a:r>
            <a:r>
              <a:rPr lang="he-IL" sz="1400" dirty="0"/>
              <a:t>-</a:t>
            </a:r>
            <a:r>
              <a:rPr lang="iw-IL" sz="1400" dirty="0"/>
              <a:t>gif</a:t>
            </a:r>
            <a:r>
              <a:rPr lang="he-IL" sz="1400" dirty="0"/>
              <a:t> </a:t>
            </a:r>
            <a:r>
              <a:rPr lang="iw-IL" sz="1400" dirty="0"/>
              <a:t>אפשר לראות שקיבלנו טבלה המכילה את </a:t>
            </a:r>
            <a:r>
              <a:rPr lang="iw-IL" sz="1400" b="1" dirty="0"/>
              <a:t>סכומי המכירות</a:t>
            </a:r>
            <a:r>
              <a:rPr lang="iw-IL" sz="1400" dirty="0"/>
              <a:t> בכל קטגוריה לכל סוג לקוח.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מה אפשר ללמוד מטבלה זו?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התשובה היא</a:t>
            </a:r>
            <a:r>
              <a:rPr lang="he-IL" sz="1400" dirty="0"/>
              <a:t> - </a:t>
            </a:r>
            <a:r>
              <a:rPr lang="iw-IL" sz="1400" dirty="0"/>
              <a:t>לא הרבה. קשה להשוות את סכומי המכירות אלה לאלה כאשר מחירי המוצרים שונים מאוד זה מזה </a:t>
            </a:r>
            <a:r>
              <a:rPr lang="he-IL" sz="1400" dirty="0"/>
              <a:t>(</a:t>
            </a:r>
            <a:r>
              <a:rPr lang="iw-IL" sz="1400" dirty="0"/>
              <a:t>מחיר קומקום נמוך מ</a:t>
            </a:r>
            <a:r>
              <a:rPr lang="he-IL" sz="1400" dirty="0"/>
              <a:t>-</a:t>
            </a:r>
            <a:r>
              <a:rPr lang="iw-IL" sz="1400" dirty="0"/>
              <a:t>500</a:t>
            </a:r>
            <a:r>
              <a:rPr lang="he-IL" sz="1400" dirty="0"/>
              <a:t> </a:t>
            </a:r>
            <a:r>
              <a:rPr lang="iw-IL" sz="1400" dirty="0"/>
              <a:t>₪</a:t>
            </a:r>
            <a:r>
              <a:rPr lang="he-IL" sz="1400" dirty="0"/>
              <a:t> </a:t>
            </a:r>
            <a:r>
              <a:rPr lang="iw-IL" sz="1400" dirty="0"/>
              <a:t>לעומת מחיר מקרר שהוא מעל 4,000</a:t>
            </a:r>
            <a:r>
              <a:rPr lang="he-IL" sz="1400" dirty="0"/>
              <a:t> </a:t>
            </a:r>
            <a:r>
              <a:rPr lang="iw-IL" sz="1400" dirty="0"/>
              <a:t>₪</a:t>
            </a:r>
            <a:r>
              <a:rPr lang="he-IL" sz="1400" dirty="0"/>
              <a:t>). </a:t>
            </a:r>
            <a:r>
              <a:rPr lang="iw-IL" sz="1400" dirty="0"/>
              <a:t>אבל טבלת ציר יכולה לחשב לנו דברים נוספים מלבד סכום</a:t>
            </a:r>
            <a:r>
              <a:rPr lang="he-IL" sz="1400" dirty="0"/>
              <a:t>! </a:t>
            </a:r>
            <a:r>
              <a:rPr lang="iw-IL" sz="1400" dirty="0"/>
              <a:t>בשקופית הבאה נלמד כיצד להתמודד עם נתונים מסוג זה </a:t>
            </a:r>
            <a:r>
              <a:rPr lang="he-IL" sz="1400" dirty="0"/>
              <a:t>(</a:t>
            </a:r>
            <a:r>
              <a:rPr lang="iw-IL" sz="1400" dirty="0"/>
              <a:t>נתונים שאינם שווים בבסיסם</a:t>
            </a:r>
            <a:r>
              <a:rPr lang="he-IL" sz="1400" dirty="0"/>
              <a:t>).</a:t>
            </a:r>
            <a:endParaRPr sz="14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כדי להפוך את סכום המכירות לספירת המכירות</a:t>
            </a:r>
            <a:r>
              <a:rPr lang="en-US" sz="1400" dirty="0"/>
              <a:t>’ </a:t>
            </a:r>
            <a:r>
              <a:rPr lang="iw-IL" sz="1400" dirty="0"/>
              <a:t>ניתן ללחוץ על החץ הקטן שליד השדה</a:t>
            </a:r>
            <a:r>
              <a:rPr lang="en-US" sz="1400" dirty="0"/>
              <a:t>’ </a:t>
            </a:r>
            <a:r>
              <a:rPr lang="iw-IL" sz="1400" dirty="0"/>
              <a:t>ואז על "הגדרת שדה ערכים</a:t>
            </a:r>
            <a:r>
              <a:rPr lang="he-IL" sz="1400" dirty="0"/>
              <a:t>". </a:t>
            </a:r>
            <a:r>
              <a:rPr lang="iw-IL" sz="1400" dirty="0"/>
              <a:t>ייפתח חלון ובו אפשר להגדיר כיצד נרצה לראות את סיכום הנתונים</a:t>
            </a:r>
            <a:r>
              <a:rPr lang="he-IL" sz="1400" dirty="0"/>
              <a:t> - </a:t>
            </a:r>
            <a:r>
              <a:rPr lang="iw-IL" sz="1400" dirty="0"/>
              <a:t>האם באמצעות סכום</a:t>
            </a:r>
            <a:r>
              <a:rPr lang="he-IL" sz="1400" dirty="0"/>
              <a:t> / </a:t>
            </a:r>
            <a:r>
              <a:rPr lang="iw-IL" sz="1400" dirty="0"/>
              <a:t>ספירה</a:t>
            </a:r>
            <a:r>
              <a:rPr lang="he-IL" sz="1400" dirty="0"/>
              <a:t> / </a:t>
            </a:r>
            <a:r>
              <a:rPr lang="iw-IL" sz="1400" dirty="0"/>
              <a:t>ממוצע</a:t>
            </a:r>
            <a:r>
              <a:rPr lang="he-IL" sz="1400" dirty="0"/>
              <a:t> / </a:t>
            </a:r>
            <a:r>
              <a:rPr lang="iw-IL" sz="1400" dirty="0"/>
              <a:t>הגדרה אחרת</a:t>
            </a:r>
            <a:r>
              <a:rPr lang="he-IL" sz="1400" dirty="0"/>
              <a:t>. </a:t>
            </a:r>
            <a:r>
              <a:rPr lang="iw-IL" sz="1400" dirty="0"/>
              <a:t>באמצעות הגדרות השדה אפשר גם להציג את הערכים כ"אחוז מתוך</a:t>
            </a:r>
            <a:r>
              <a:rPr lang="he-IL" sz="1400" dirty="0"/>
              <a:t>" </a:t>
            </a:r>
            <a:r>
              <a:rPr lang="iw-IL" sz="1400" dirty="0"/>
              <a:t>במקום מספרים פשוטים</a:t>
            </a:r>
            <a:r>
              <a:rPr lang="he-IL" sz="1400" dirty="0"/>
              <a:t>. </a:t>
            </a:r>
            <a:r>
              <a:rPr lang="iw-IL" sz="1400" dirty="0"/>
              <a:t>הצגת ערכים כ"אחוז מתוך</a:t>
            </a:r>
            <a:r>
              <a:rPr lang="he-IL" sz="1400" dirty="0"/>
              <a:t>" </a:t>
            </a:r>
            <a:r>
              <a:rPr lang="iw-IL" sz="1400" dirty="0"/>
              <a:t>מסייעת לנו להשוות נתונים זה לזה</a:t>
            </a:r>
            <a:r>
              <a:rPr lang="he-IL" sz="1400" dirty="0"/>
              <a:t>, </a:t>
            </a:r>
            <a:r>
              <a:rPr lang="iw-IL" sz="1400" dirty="0"/>
              <a:t>כפי שכבר ראינו בשיעורים קודמים.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נהלו דיון בכיתה</a:t>
            </a:r>
            <a:r>
              <a:rPr lang="he-IL" sz="1400" dirty="0"/>
              <a:t>: </a:t>
            </a:r>
            <a:r>
              <a:rPr lang="iw-IL" sz="1400" dirty="0"/>
              <a:t>אילו השוואות ניתן לעשות באמצעות טבלה מרכזת מהסוג שב</a:t>
            </a:r>
            <a:r>
              <a:rPr lang="he-IL" sz="1400" dirty="0"/>
              <a:t>-</a:t>
            </a:r>
            <a:r>
              <a:rPr lang="iw-IL" sz="1400" dirty="0"/>
              <a:t>gif</a:t>
            </a:r>
            <a:r>
              <a:rPr lang="he-IL" sz="1400" dirty="0"/>
              <a:t> (</a:t>
            </a:r>
            <a:r>
              <a:rPr lang="iw-IL" sz="1400" dirty="0"/>
              <a:t>מוצגת בצד ימין</a:t>
            </a:r>
            <a:r>
              <a:rPr lang="he-IL" sz="1400" dirty="0"/>
              <a:t>)? </a:t>
            </a:r>
            <a:r>
              <a:rPr lang="iw-IL" sz="1400" dirty="0"/>
              <a:t>מה היינו מקבלים אילו היינו בוחרים להציג את הנתונים כאחוז מסכום העמודה</a:t>
            </a:r>
            <a:r>
              <a:rPr lang="he-IL" sz="1400" dirty="0"/>
              <a:t>? </a:t>
            </a:r>
            <a:r>
              <a:rPr lang="iw-IL" sz="1400" dirty="0"/>
              <a:t>או כאחוז מהסכום הכולל?</a:t>
            </a:r>
            <a:br>
              <a:rPr lang="iw-IL" sz="1400" dirty="0"/>
            </a:br>
            <a:r>
              <a:rPr lang="iw-IL" sz="1400" dirty="0"/>
              <a:t>אילו החלטות אפשר לקבל על סמך הטבלה?</a:t>
            </a:r>
            <a:endParaRPr sz="14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dirty="0"/>
              <a:t>עוברים לתרגיל 1</a:t>
            </a:r>
            <a:r>
              <a:rPr lang="he-IL" dirty="0"/>
              <a:t> </a:t>
            </a:r>
            <a:r>
              <a:rPr lang="iw-IL" dirty="0"/>
              <a:t>באקסל</a:t>
            </a:r>
            <a:r>
              <a:rPr lang="he-IL" dirty="0"/>
              <a:t>. </a:t>
            </a:r>
            <a:r>
              <a:rPr lang="iw-IL" dirty="0"/>
              <a:t>בסיום התרגיל</a:t>
            </a:r>
            <a:r>
              <a:rPr lang="he-IL" dirty="0"/>
              <a:t>, </a:t>
            </a:r>
            <a:r>
              <a:rPr lang="iw-IL" dirty="0"/>
              <a:t>נשוב למצגת לדיון סיכום.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Google Shape;19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" name="Google Shape;4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603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iw-IL" sz="1400" dirty="0"/>
              <a:t>פישוט והנגשת נתונים</a:t>
            </a:r>
            <a:r>
              <a:rPr lang="he-IL" sz="1400" dirty="0"/>
              <a:t> - </a:t>
            </a:r>
            <a:r>
              <a:rPr lang="iw-IL" sz="1400" dirty="0"/>
              <a:t>מבט בטבלת נתונים רגילה יציג לנו נתונים רבים אשר קשה להפיק מהם תובנות</a:t>
            </a:r>
            <a:r>
              <a:rPr lang="he-IL" sz="1400" dirty="0"/>
              <a:t>. </a:t>
            </a:r>
            <a:r>
              <a:rPr lang="iw-IL" sz="1400" dirty="0"/>
              <a:t>שימוש בטבלת ציר יציג לנו את אותם נתונים באופן סכמטי</a:t>
            </a:r>
            <a:r>
              <a:rPr lang="he-IL" sz="1400" dirty="0"/>
              <a:t>, </a:t>
            </a:r>
            <a:r>
              <a:rPr lang="iw-IL" sz="1400" dirty="0"/>
              <a:t>שיאפשר לנו להבין אותם טוב יותר ולהפיק מהם מסקנות ותובנות עסקיות.</a:t>
            </a:r>
            <a:endParaRPr sz="1400" dirty="0"/>
          </a:p>
          <a:p>
            <a:pPr marL="228600" marR="0" lvl="0" indent="-2603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iw-IL" sz="1400" dirty="0"/>
              <a:t>יצירת דוח דינמי למקבלי החלטות</a:t>
            </a:r>
            <a:r>
              <a:rPr lang="he-IL" sz="1400" dirty="0"/>
              <a:t> - </a:t>
            </a:r>
            <a:r>
              <a:rPr lang="iw-IL" sz="1400" dirty="0"/>
              <a:t>כפי שהיא מפשטת את הנתונים לנו </a:t>
            </a:r>
            <a:r>
              <a:rPr lang="he-IL" sz="1400" dirty="0"/>
              <a:t>(</a:t>
            </a:r>
            <a:r>
              <a:rPr lang="iw-IL" sz="1400" dirty="0"/>
              <a:t>מנתחי הנתונים</a:t>
            </a:r>
            <a:r>
              <a:rPr lang="he-IL" sz="1400" dirty="0"/>
              <a:t>), </a:t>
            </a:r>
            <a:r>
              <a:rPr lang="iw-IL" sz="1400" dirty="0"/>
              <a:t>טבלת הציר מפשטת את הנתונים גם למקבלי ההחלטות</a:t>
            </a:r>
            <a:r>
              <a:rPr lang="he-IL" sz="1400" dirty="0"/>
              <a:t> - </a:t>
            </a:r>
            <a:r>
              <a:rPr lang="iw-IL" sz="1400" dirty="0"/>
              <a:t>המנהלים בארגון</a:t>
            </a:r>
            <a:r>
              <a:rPr lang="he-IL" sz="1400" dirty="0"/>
              <a:t>. </a:t>
            </a:r>
            <a:r>
              <a:rPr lang="iw-IL" sz="1400" dirty="0"/>
              <a:t>היא יכולה לשמש כדוח מסכם לנתונים</a:t>
            </a:r>
            <a:r>
              <a:rPr lang="he-IL" sz="1400" dirty="0"/>
              <a:t>, </a:t>
            </a:r>
            <a:r>
              <a:rPr lang="iw-IL" sz="1400" dirty="0"/>
              <a:t>וניתן גם להציג בקלות רק את החלק הרלוונטי של הנתונים.</a:t>
            </a:r>
            <a:endParaRPr sz="1400" dirty="0"/>
          </a:p>
          <a:p>
            <a:pPr marL="228600" marR="0" lvl="0" indent="-2603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iw-IL" sz="1400" dirty="0"/>
              <a:t>יצירת גרפים מסכמים</a:t>
            </a:r>
            <a:r>
              <a:rPr lang="he-IL" sz="1400" dirty="0"/>
              <a:t> - </a:t>
            </a:r>
            <a:r>
              <a:rPr lang="iw-IL" sz="1400" dirty="0"/>
              <a:t>מתוך טבלת הציר המסכמת ניתן "לשלוף</a:t>
            </a:r>
            <a:r>
              <a:rPr lang="he-IL" sz="1400" dirty="0"/>
              <a:t>" </a:t>
            </a:r>
            <a:r>
              <a:rPr lang="iw-IL" sz="1400" dirty="0"/>
              <a:t>בקלות גם גרפים לסיוע בהצגה ובהבנה של הנתונים.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על גרפים נלמד בהמשך בפרק "גרפים והיסטוגרמה</a:t>
            </a:r>
            <a:r>
              <a:rPr lang="he-IL" sz="1400" dirty="0"/>
              <a:t>". 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" name="Google Shape;6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בשקופית זו מוצג חלק קטן מהטבלה</a:t>
            </a:r>
            <a:r>
              <a:rPr lang="he-IL" sz="1400" dirty="0"/>
              <a:t>. </a:t>
            </a:r>
            <a:r>
              <a:rPr lang="iw-IL" sz="1400" dirty="0"/>
              <a:t>הטבלה המקורית מכילה 600</a:t>
            </a:r>
            <a:r>
              <a:rPr lang="he-IL" sz="1400" dirty="0"/>
              <a:t> </a:t>
            </a:r>
            <a:r>
              <a:rPr lang="iw-IL" sz="1400" dirty="0"/>
              <a:t>שורות.</a:t>
            </a:r>
            <a:endParaRPr sz="14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בסוף ה</a:t>
            </a:r>
            <a:r>
              <a:rPr lang="he-IL" sz="1400" dirty="0"/>
              <a:t>-</a:t>
            </a:r>
            <a:r>
              <a:rPr lang="iw-IL" sz="1400" dirty="0"/>
              <a:t>gif</a:t>
            </a:r>
            <a:r>
              <a:rPr lang="he-IL" sz="1400" dirty="0"/>
              <a:t> </a:t>
            </a:r>
            <a:r>
              <a:rPr lang="iw-IL" sz="1400" dirty="0"/>
              <a:t>קיבלנו את הסכום הכולל של הנתונים בעמודת המחיר.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אבל בשביל זה לא צריך טבלת ציר</a:t>
            </a:r>
            <a:r>
              <a:rPr lang="he-IL" sz="1400" dirty="0"/>
              <a:t> - </a:t>
            </a:r>
            <a:r>
              <a:rPr lang="iw-IL" sz="1400" dirty="0"/>
              <a:t>אפשר לעשות זאת בקלות באמצעות נוסחה!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טבלת הציר מאפשרת לנו להציג סכומים באופן מורכב יותר מנוסחאות. כעת נראה כיצד ניתן להרחיב את הטבלה שהתחלנו ליצור כאן.</a:t>
            </a:r>
            <a:endParaRPr sz="14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ה</a:t>
            </a:r>
            <a:r>
              <a:rPr lang="he-IL" sz="1400" dirty="0"/>
              <a:t>-</a:t>
            </a:r>
            <a:r>
              <a:rPr lang="iw-IL" sz="1400" dirty="0"/>
              <a:t>gif</a:t>
            </a:r>
            <a:r>
              <a:rPr lang="he-IL" sz="1400" dirty="0"/>
              <a:t> </a:t>
            </a:r>
            <a:r>
              <a:rPr lang="iw-IL" sz="1400" dirty="0"/>
              <a:t>למעלה מציג כיצד אפשר לצפות בנתונים המבוקשים. </a:t>
            </a:r>
            <a:endParaRPr sz="14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 dirty="0"/>
              <a:t>מה בעצם עשינו כאן? במקום להשתמש בפונקציית SUMIF</a:t>
            </a:r>
            <a:r>
              <a:rPr lang="he-IL" sz="1400" dirty="0"/>
              <a:t> </a:t>
            </a:r>
            <a:r>
              <a:rPr lang="iw-IL" sz="1400" dirty="0"/>
              <a:t>לכל אחד מהסניפים</a:t>
            </a:r>
            <a:r>
              <a:rPr lang="he-IL" sz="1400" dirty="0"/>
              <a:t>, </a:t>
            </a:r>
            <a:r>
              <a:rPr lang="iw-IL" sz="1400" dirty="0"/>
              <a:t>טבלת הציר חישבה לנו את סכום המכירות של כל סניף בנפרד</a:t>
            </a:r>
            <a:r>
              <a:rPr lang="he-IL" sz="1400" dirty="0"/>
              <a:t>, </a:t>
            </a:r>
            <a:r>
              <a:rPr lang="iw-IL" sz="1400" dirty="0"/>
              <a:t>בכמה לחיצות כפתור בלבד!</a:t>
            </a:r>
            <a:endParaRPr sz="14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6" descr="Google Shape;7;p1"/>
          <p:cNvPicPr preferRelativeResize="0"/>
          <p:nvPr/>
        </p:nvPicPr>
        <p:blipFill rotWithShape="1">
          <a:blip r:embed="rId2">
            <a:alphaModFix/>
          </a:blip>
          <a:srcRect l="4362" t="19277" r="4569" b="25722"/>
          <a:stretch/>
        </p:blipFill>
        <p:spPr>
          <a:xfrm>
            <a:off x="8062575" y="4413899"/>
            <a:ext cx="875052" cy="5284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6"/>
          <p:cNvSpPr/>
          <p:nvPr/>
        </p:nvSpPr>
        <p:spPr>
          <a:xfrm>
            <a:off x="-1" y="5051375"/>
            <a:ext cx="9144002" cy="92102"/>
          </a:xfrm>
          <a:prstGeom prst="rect">
            <a:avLst/>
          </a:prstGeom>
          <a:solidFill>
            <a:srgbClr val="FFC9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6"/>
          <p:cNvSpPr/>
          <p:nvPr/>
        </p:nvSpPr>
        <p:spPr>
          <a:xfrm>
            <a:off x="-2700" y="2696"/>
            <a:ext cx="3561603" cy="19950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6" descr="Google Shape;1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1193">
            <a:off x="255009" y="4496940"/>
            <a:ext cx="511994" cy="30604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212107" y="4553064"/>
            <a:ext cx="306305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sz="900" b="0" i="0" u="none" strike="noStrike" cap="none"/>
          </a:p>
        </p:txBody>
      </p:sp>
      <p:sp>
        <p:nvSpPr>
          <p:cNvPr id="15" name="Google Shape;15;p16"/>
          <p:cNvSpPr txBox="1"/>
          <p:nvPr/>
        </p:nvSpPr>
        <p:spPr>
          <a:xfrm>
            <a:off x="7137317" y="56673"/>
            <a:ext cx="1879738" cy="398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 ExtraBold"/>
              <a:buNone/>
            </a:pPr>
            <a:r>
              <a:rPr lang="iw-IL" sz="1300" b="0" i="0" u="none" strike="noStrike" cap="none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טבלת ציר בסיסית</a:t>
            </a:r>
            <a:endParaRPr sz="1200" b="0" i="0" u="none" strike="noStrike" cap="none">
              <a:solidFill>
                <a:srgbClr val="23275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16"/>
          <p:cNvCxnSpPr>
            <a:cxnSpLocks/>
          </p:cNvCxnSpPr>
          <p:nvPr/>
        </p:nvCxnSpPr>
        <p:spPr>
          <a:xfrm>
            <a:off x="7734051" y="445207"/>
            <a:ext cx="1203576" cy="10215"/>
          </a:xfrm>
          <a:prstGeom prst="straightConnector1">
            <a:avLst/>
          </a:prstGeom>
          <a:noFill/>
          <a:ln w="9525" cap="flat" cmpd="sng">
            <a:solidFill>
              <a:srgbClr val="918D8E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/>
          <p:nvPr/>
        </p:nvSpPr>
        <p:spPr>
          <a:xfrm>
            <a:off x="0" y="5051375"/>
            <a:ext cx="9144000" cy="92102"/>
          </a:xfrm>
          <a:prstGeom prst="rect">
            <a:avLst/>
          </a:prstGeom>
          <a:solidFill>
            <a:srgbClr val="FFC9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7"/>
          <p:cNvSpPr/>
          <p:nvPr/>
        </p:nvSpPr>
        <p:spPr>
          <a:xfrm>
            <a:off x="-2699" y="2696"/>
            <a:ext cx="3561602" cy="19950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7"/>
          <p:cNvSpPr txBox="1"/>
          <p:nvPr/>
        </p:nvSpPr>
        <p:spPr>
          <a:xfrm>
            <a:off x="212107" y="4553064"/>
            <a:ext cx="306305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‹#›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pic>
        <p:nvPicPr>
          <p:cNvPr id="21" name="Google Shape;21;p17" descr="Google Shape;7;p1"/>
          <p:cNvPicPr preferRelativeResize="0"/>
          <p:nvPr/>
        </p:nvPicPr>
        <p:blipFill rotWithShape="1">
          <a:blip r:embed="rId2">
            <a:alphaModFix/>
          </a:blip>
          <a:srcRect l="4362" t="19277" r="4569" b="25722"/>
          <a:stretch/>
        </p:blipFill>
        <p:spPr>
          <a:xfrm>
            <a:off x="8062575" y="4413899"/>
            <a:ext cx="875052" cy="52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7" descr="Google Shape;1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1193">
            <a:off x="255009" y="4496940"/>
            <a:ext cx="511994" cy="306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marR="0" lvl="0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628650" y="4812657"/>
            <a:ext cx="197143" cy="18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"/>
          <p:cNvSpPr txBox="1"/>
          <p:nvPr/>
        </p:nvSpPr>
        <p:spPr>
          <a:xfrm>
            <a:off x="4964624" y="2036447"/>
            <a:ext cx="3481448" cy="156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3600"/>
              <a:buFont typeface="Assistant ExtraBold"/>
              <a:buNone/>
            </a:pPr>
            <a:r>
              <a:rPr lang="iw-IL" sz="3600" b="0" i="0" u="none" strike="noStrike" cap="none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אקסל מתקדם לניתוח נתונים</a:t>
            </a:r>
            <a:br>
              <a:rPr lang="iw-IL" sz="3600" b="0" i="0" u="none" strike="noStrike" cap="none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</a:br>
            <a:r>
              <a:rPr lang="iw-IL" sz="3600" b="0" i="0" u="none" strike="noStrike" cap="none">
                <a:solidFill>
                  <a:srgbClr val="00ACE6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טבלת ציר בסיסית</a:t>
            </a:r>
            <a:endParaRPr sz="1200" b="0" i="0" u="none" strike="noStrike" cap="none">
              <a:solidFill>
                <a:srgbClr val="00ACE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1" descr="Google Shape;55;p13"/>
          <p:cNvPicPr preferRelativeResize="0"/>
          <p:nvPr/>
        </p:nvPicPr>
        <p:blipFill rotWithShape="1">
          <a:blip r:embed="rId3">
            <a:alphaModFix/>
          </a:blip>
          <a:srcRect l="4362" t="19277" r="4571" b="25722"/>
          <a:stretch/>
        </p:blipFill>
        <p:spPr>
          <a:xfrm>
            <a:off x="6779769" y="477672"/>
            <a:ext cx="1666303" cy="100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1" descr="Google Shape;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73668">
            <a:off x="5649963" y="1530371"/>
            <a:ext cx="302879" cy="6684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"/>
          <p:cNvSpPr/>
          <p:nvPr/>
        </p:nvSpPr>
        <p:spPr>
          <a:xfrm>
            <a:off x="34755" y="4400441"/>
            <a:ext cx="8937972" cy="6219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1" descr="Google Shape;6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33876">
            <a:off x="7680410" y="3831199"/>
            <a:ext cx="837786" cy="50077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"/>
          <p:cNvSpPr/>
          <p:nvPr/>
        </p:nvSpPr>
        <p:spPr>
          <a:xfrm>
            <a:off x="7450453" y="33410"/>
            <a:ext cx="1585291" cy="515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2EFF664-6BB3-422D-9A04-66EA5697A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71" y="1352080"/>
            <a:ext cx="4251135" cy="28658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 fontScale="70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10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3886200" y="511059"/>
            <a:ext cx="4827758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טבלת ציר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הדגמה 1</a:t>
            </a:r>
            <a:endParaRPr dirty="0"/>
          </a:p>
        </p:txBody>
      </p:sp>
      <p:pic>
        <p:nvPicPr>
          <p:cNvPr id="157" name="Google Shape;157;p10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5051095" y="299541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" descr="Graphical user interface, application, table, Exce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7561" y="1221985"/>
            <a:ext cx="4939973" cy="3611374"/>
          </a:xfrm>
          <a:prstGeom prst="rect">
            <a:avLst/>
          </a:prstGeom>
          <a:noFill/>
          <a:ln>
            <a:noFill/>
          </a:ln>
          <a:effectLst>
            <a:outerShdw blurRad="50800" dist="76200" dir="8100000" algn="tr" rotWithShape="0">
              <a:prstClr val="black">
                <a:alpha val="13000"/>
              </a:prstClr>
            </a:outerShdw>
          </a:effectLst>
        </p:spPr>
      </p:pic>
      <p:sp>
        <p:nvSpPr>
          <p:cNvPr id="8" name="Google Shape;150;p9">
            <a:extLst>
              <a:ext uri="{FF2B5EF4-FFF2-40B4-BE49-F238E27FC236}">
                <a16:creationId xmlns:a16="http://schemas.microsoft.com/office/drawing/2014/main" id="{99DE9430-0318-4253-B36D-9636381EF0F1}"/>
              </a:ext>
            </a:extLst>
          </p:cNvPr>
          <p:cNvSpPr txBox="1"/>
          <p:nvPr/>
        </p:nvSpPr>
        <p:spPr>
          <a:xfrm>
            <a:off x="6637867" y="1099912"/>
            <a:ext cx="2076091" cy="87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lvl="0" algn="r" rtl="1">
              <a:lnSpc>
                <a:spcPct val="114000"/>
              </a:lnSpc>
              <a:buClr>
                <a:srgbClr val="232752"/>
              </a:buClr>
              <a:buSzPts val="1400"/>
            </a:pPr>
            <a:r>
              <a:rPr lang="he-IL" dirty="0">
                <a:solidFill>
                  <a:srgbClr val="232752"/>
                </a:solidFill>
                <a:latin typeface="Assistant" pitchFamily="2" charset="-79"/>
                <a:cs typeface="Assistant" pitchFamily="2" charset="-79"/>
                <a:sym typeface="Assistant ExtraBold"/>
              </a:rPr>
              <a:t>אפשר גם להוסיף ארגומנטים נוספים לטבלת הציר. </a:t>
            </a:r>
          </a:p>
          <a:p>
            <a:pPr lvl="0" algn="r" rtl="1">
              <a:lnSpc>
                <a:spcPct val="114000"/>
              </a:lnSpc>
              <a:buClr>
                <a:srgbClr val="232752"/>
              </a:buClr>
              <a:buSzPts val="1400"/>
            </a:pPr>
            <a:r>
              <a:rPr lang="he-IL" dirty="0">
                <a:solidFill>
                  <a:srgbClr val="232752"/>
                </a:solidFill>
                <a:latin typeface="Assistant" pitchFamily="2" charset="-79"/>
                <a:cs typeface="Assistant" pitchFamily="2" charset="-79"/>
                <a:sym typeface="Assistant ExtraBold"/>
              </a:rPr>
              <a:t>כאן הוספנו חלוקה לפי שנים: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1" descr="Graphical user interface, application, table, Exce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2442" y="1218243"/>
            <a:ext cx="4945092" cy="3615116"/>
          </a:xfrm>
          <a:prstGeom prst="rect">
            <a:avLst/>
          </a:prstGeom>
          <a:noFill/>
          <a:ln>
            <a:noFill/>
          </a:ln>
          <a:effectLst>
            <a:outerShdw blurRad="50800" dist="76200" dir="8100000" algn="tr" rotWithShape="0">
              <a:prstClr val="black">
                <a:alpha val="13000"/>
              </a:prstClr>
            </a:outerShdw>
          </a:effectLst>
        </p:spPr>
      </p:pic>
      <p:sp>
        <p:nvSpPr>
          <p:cNvPr id="165" name="Google Shape;165;p11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 fontScale="70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11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66" name="Google Shape;166;p11"/>
          <p:cNvSpPr txBox="1"/>
          <p:nvPr/>
        </p:nvSpPr>
        <p:spPr>
          <a:xfrm>
            <a:off x="3886200" y="511059"/>
            <a:ext cx="4827758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טבלת ציר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הדגמה 2</a:t>
            </a:r>
            <a:endParaRPr dirty="0"/>
          </a:p>
        </p:txBody>
      </p:sp>
      <p:pic>
        <p:nvPicPr>
          <p:cNvPr id="167" name="Google Shape;167;p11" descr="Google Shape;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73668">
            <a:off x="5059563" y="291075"/>
            <a:ext cx="271944" cy="6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0;p9">
            <a:extLst>
              <a:ext uri="{FF2B5EF4-FFF2-40B4-BE49-F238E27FC236}">
                <a16:creationId xmlns:a16="http://schemas.microsoft.com/office/drawing/2014/main" id="{FB569D43-6D21-4DEB-8298-AE0883009735}"/>
              </a:ext>
            </a:extLst>
          </p:cNvPr>
          <p:cNvSpPr txBox="1"/>
          <p:nvPr/>
        </p:nvSpPr>
        <p:spPr>
          <a:xfrm>
            <a:off x="6341533" y="1099912"/>
            <a:ext cx="2372425" cy="136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lvl="0" algn="r" rtl="1">
              <a:lnSpc>
                <a:spcPct val="114000"/>
              </a:lnSpc>
              <a:buClr>
                <a:srgbClr val="232752"/>
              </a:buClr>
              <a:buSzPts val="1400"/>
            </a:pPr>
            <a:r>
              <a:rPr lang="he-IL" dirty="0">
                <a:solidFill>
                  <a:srgbClr val="232752"/>
                </a:solidFill>
                <a:latin typeface="Assistant" pitchFamily="2" charset="-79"/>
                <a:cs typeface="Assistant" pitchFamily="2" charset="-79"/>
                <a:sym typeface="Assistant ExtraBold"/>
              </a:rPr>
              <a:t>נניח שאנו רוצים לבדוק אם יש קשר בין סוג הלקוחות (פרטי / עסקי) לבין המוצרים שהם נוטים לקנות. </a:t>
            </a:r>
          </a:p>
          <a:p>
            <a:pPr lvl="0" algn="r" rtl="1">
              <a:lnSpc>
                <a:spcPct val="114000"/>
              </a:lnSpc>
              <a:buClr>
                <a:srgbClr val="232752"/>
              </a:buClr>
              <a:buSzPts val="1400"/>
            </a:pPr>
            <a:r>
              <a:rPr lang="he-IL" dirty="0">
                <a:solidFill>
                  <a:srgbClr val="232752"/>
                </a:solidFill>
                <a:latin typeface="Assistant" pitchFamily="2" charset="-79"/>
                <a:cs typeface="Assistant" pitchFamily="2" charset="-79"/>
                <a:sym typeface="Assistant ExtraBold"/>
              </a:rPr>
              <a:t>נוכל לבדוק גם את זה באמצעות טבלת ציר: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2" descr="Graphical user interface, application, table, Exce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7561" y="1215825"/>
            <a:ext cx="4945092" cy="3617534"/>
          </a:xfrm>
          <a:prstGeom prst="rect">
            <a:avLst/>
          </a:prstGeom>
          <a:noFill/>
          <a:ln>
            <a:noFill/>
          </a:ln>
          <a:effectLst>
            <a:outerShdw blurRad="50800" dist="76200" dir="8100000" algn="tr" rotWithShape="0">
              <a:prstClr val="black">
                <a:alpha val="13000"/>
              </a:prstClr>
            </a:outerShdw>
          </a:effectLst>
        </p:spPr>
      </p:pic>
      <p:sp>
        <p:nvSpPr>
          <p:cNvPr id="174" name="Google Shape;174;p12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 fontScale="70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12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75" name="Google Shape;175;p12"/>
          <p:cNvSpPr txBox="1"/>
          <p:nvPr/>
        </p:nvSpPr>
        <p:spPr>
          <a:xfrm>
            <a:off x="3886200" y="511059"/>
            <a:ext cx="4827758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טבלת ציר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הדגמה 2</a:t>
            </a:r>
            <a:endParaRPr dirty="0"/>
          </a:p>
        </p:txBody>
      </p:sp>
      <p:graphicFrame>
        <p:nvGraphicFramePr>
          <p:cNvPr id="178" name="Google Shape;178;p12"/>
          <p:cNvGraphicFramePr/>
          <p:nvPr>
            <p:extLst>
              <p:ext uri="{D42A27DB-BD31-4B8C-83A1-F6EECF244321}">
                <p14:modId xmlns:p14="http://schemas.microsoft.com/office/powerpoint/2010/main" val="1058545851"/>
              </p:ext>
            </p:extLst>
          </p:nvPr>
        </p:nvGraphicFramePr>
        <p:xfrm>
          <a:off x="6276239" y="2762274"/>
          <a:ext cx="2584808" cy="1537984"/>
        </p:xfrm>
        <a:graphic>
          <a:graphicData uri="http://schemas.openxmlformats.org/drawingml/2006/table">
            <a:tbl>
              <a:tblPr>
                <a:noFill/>
                <a:tableStyleId>{A5D807A7-B2B2-4024-8BD5-68447976A764}</a:tableStyleId>
              </a:tblPr>
              <a:tblGrid>
                <a:gridCol w="74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5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001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ספירה של מחיר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 / עסקי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endParaRPr sz="1100" b="1" i="0" u="none" strike="noStrike" cap="none" dirty="0">
                        <a:solidFill>
                          <a:srgbClr val="000000"/>
                        </a:solidFill>
                        <a:latin typeface="Assistant" pitchFamily="2" charset="-79"/>
                        <a:ea typeface="Arial"/>
                        <a:cs typeface="Assistant" pitchFamily="2" charset="-79"/>
                        <a:sym typeface="Arial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Helvetica Neue"/>
                        <a:buNone/>
                      </a:pPr>
                      <a:endParaRPr sz="1100" b="1" i="0" u="none" strike="noStrike" cap="none" dirty="0">
                        <a:solidFill>
                          <a:srgbClr val="000000"/>
                        </a:solidFill>
                        <a:latin typeface="Assistant" pitchFamily="2" charset="-79"/>
                        <a:ea typeface="Arial"/>
                        <a:cs typeface="Assistant" pitchFamily="2" charset="-79"/>
                        <a:sym typeface="Arial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463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קטגוריה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עסקי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C22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C22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סכום כולל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463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מדפסת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3275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8.57%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91.43%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100.00%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463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מחשב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3275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11.46%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88.54%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100.00%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463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מכונת כביסה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3275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1.87%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98.13%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100.00%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463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מקרר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3275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9.23%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90.77%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100.00%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463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קומקום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3275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9.09%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90.91%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100.00%</a:t>
                      </a:r>
                      <a:endParaRPr sz="140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463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סכום כולל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8.50%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91.50%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000000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100.00%</a:t>
                      </a:r>
                      <a:endParaRPr sz="14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653" marR="3653" marT="3653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Google Shape;150;p9">
            <a:extLst>
              <a:ext uri="{FF2B5EF4-FFF2-40B4-BE49-F238E27FC236}">
                <a16:creationId xmlns:a16="http://schemas.microsoft.com/office/drawing/2014/main" id="{BBB6CA64-30E9-4ED3-B59E-808393A36B62}"/>
              </a:ext>
            </a:extLst>
          </p:cNvPr>
          <p:cNvSpPr txBox="1"/>
          <p:nvPr/>
        </p:nvSpPr>
        <p:spPr>
          <a:xfrm>
            <a:off x="6366933" y="1099912"/>
            <a:ext cx="2347025" cy="112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lvl="0" algn="r" rtl="1">
              <a:lnSpc>
                <a:spcPct val="114000"/>
              </a:lnSpc>
              <a:buClr>
                <a:srgbClr val="232752"/>
              </a:buClr>
              <a:buSzPts val="1400"/>
            </a:pPr>
            <a:r>
              <a:rPr lang="he-IL" dirty="0">
                <a:solidFill>
                  <a:srgbClr val="232752"/>
                </a:solidFill>
                <a:latin typeface="Assistant" pitchFamily="2" charset="-79"/>
                <a:cs typeface="Assistant" pitchFamily="2" charset="-79"/>
                <a:sym typeface="Assistant ExtraBold"/>
              </a:rPr>
              <a:t>את הקשר המבוקש בין סוג הלקוח לקטגוריות המוצרים ניתן לעשות באמצעות ספירה ובדיקה השוואתית של אחוזים:</a:t>
            </a:r>
          </a:p>
        </p:txBody>
      </p:sp>
      <p:pic>
        <p:nvPicPr>
          <p:cNvPr id="12" name="Google Shape;167;p11" descr="Google Shape;60;p13">
            <a:extLst>
              <a:ext uri="{FF2B5EF4-FFF2-40B4-BE49-F238E27FC236}">
                <a16:creationId xmlns:a16="http://schemas.microsoft.com/office/drawing/2014/main" id="{889D22D6-80B5-4012-B466-BA0CD34B49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73668">
            <a:off x="5059563" y="291075"/>
            <a:ext cx="271944" cy="60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/>
          <p:nvPr/>
        </p:nvSpPr>
        <p:spPr>
          <a:xfrm>
            <a:off x="-5125" y="955187"/>
            <a:ext cx="9144001" cy="195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500"/>
              <a:buFont typeface="Assistant ExtraBold"/>
              <a:buNone/>
            </a:pPr>
            <a:r>
              <a:rPr lang="iw-IL" sz="11500" b="0" i="0" u="none" strike="noStrike" cap="none">
                <a:solidFill>
                  <a:srgbClr val="F2F2F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HANDS-ON</a:t>
            </a:r>
            <a:endParaRPr/>
          </a:p>
        </p:txBody>
      </p:sp>
      <p:sp>
        <p:nvSpPr>
          <p:cNvPr id="184" name="Google Shape;184;p13"/>
          <p:cNvSpPr txBox="1"/>
          <p:nvPr/>
        </p:nvSpPr>
        <p:spPr>
          <a:xfrm>
            <a:off x="1095350" y="2629764"/>
            <a:ext cx="6873300" cy="73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E6"/>
              </a:buClr>
              <a:buSzPts val="4000"/>
              <a:buFont typeface="Assistant ExtraBold"/>
              <a:buNone/>
            </a:pPr>
            <a:r>
              <a:rPr lang="iw-IL" sz="4000" b="0" i="0" u="none" strike="noStrike" cap="none">
                <a:solidFill>
                  <a:srgbClr val="00ACE6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ניתוח נתונים לומדים</a:t>
            </a:r>
            <a:endParaRPr/>
          </a:p>
        </p:txBody>
      </p:sp>
      <p:sp>
        <p:nvSpPr>
          <p:cNvPr id="185" name="Google Shape;185;p13"/>
          <p:cNvSpPr/>
          <p:nvPr/>
        </p:nvSpPr>
        <p:spPr>
          <a:xfrm>
            <a:off x="-5125" y="5051375"/>
            <a:ext cx="9144001" cy="92102"/>
          </a:xfrm>
          <a:prstGeom prst="rect">
            <a:avLst/>
          </a:prstGeom>
          <a:solidFill>
            <a:srgbClr val="FFC9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6" name="Google Shape;186;p13"/>
          <p:cNvCxnSpPr/>
          <p:nvPr/>
        </p:nvCxnSpPr>
        <p:spPr>
          <a:xfrm>
            <a:off x="3923450" y="4587148"/>
            <a:ext cx="1217102" cy="3"/>
          </a:xfrm>
          <a:prstGeom prst="straightConnector1">
            <a:avLst/>
          </a:prstGeom>
          <a:noFill/>
          <a:ln w="28575" cap="flat" cmpd="sng">
            <a:solidFill>
              <a:srgbClr val="918D8E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87" name="Google Shape;187;p13" descr="Google Shape;43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843806">
            <a:off x="677122" y="482124"/>
            <a:ext cx="428727" cy="94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 descr="Google Shape;44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33876">
            <a:off x="7538791" y="537309"/>
            <a:ext cx="1117045" cy="667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3"/>
          <p:cNvSpPr txBox="1"/>
          <p:nvPr/>
        </p:nvSpPr>
        <p:spPr>
          <a:xfrm>
            <a:off x="1090225" y="3041269"/>
            <a:ext cx="6873300" cy="107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5400"/>
              <a:buFont typeface="Assistant ExtraBold"/>
              <a:buNone/>
            </a:pPr>
            <a:r>
              <a:rPr lang="iw-IL" sz="5400" b="0" i="0" u="none" strike="noStrike" cap="none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HANDS-ON</a:t>
            </a:r>
            <a:endParaRPr/>
          </a:p>
        </p:txBody>
      </p:sp>
      <p:pic>
        <p:nvPicPr>
          <p:cNvPr id="190" name="Google Shape;190;p13" descr="Google Shape;44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50" y="862573"/>
            <a:ext cx="1929253" cy="1553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4" descr="shutterstock_1761954272.jpeg"/>
          <p:cNvPicPr preferRelativeResize="0"/>
          <p:nvPr/>
        </p:nvPicPr>
        <p:blipFill rotWithShape="1">
          <a:blip r:embed="rId3">
            <a:alphaModFix/>
          </a:blip>
          <a:srcRect l="11906" t="1610" r="103"/>
          <a:stretch/>
        </p:blipFill>
        <p:spPr>
          <a:xfrm>
            <a:off x="0" y="0"/>
            <a:ext cx="9143999" cy="506077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4"/>
          <p:cNvSpPr/>
          <p:nvPr/>
        </p:nvSpPr>
        <p:spPr>
          <a:xfrm>
            <a:off x="-3" y="0"/>
            <a:ext cx="9143999" cy="5060770"/>
          </a:xfrm>
          <a:prstGeom prst="rect">
            <a:avLst/>
          </a:prstGeom>
          <a:solidFill>
            <a:srgbClr val="232752">
              <a:alpha val="77647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4"/>
          <p:cNvSpPr txBox="1">
            <a:spLocks noGrp="1"/>
          </p:cNvSpPr>
          <p:nvPr>
            <p:ph type="sldNum" idx="12"/>
          </p:nvPr>
        </p:nvSpPr>
        <p:spPr>
          <a:xfrm>
            <a:off x="212107" y="4553064"/>
            <a:ext cx="306305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>
                <a:solidFill>
                  <a:srgbClr val="FFFFFF"/>
                </a:solidFill>
              </a:rPr>
              <a:t>14</a:t>
            </a:fld>
            <a:endParaRPr sz="900" b="0" i="0" u="none" strike="noStrike" cap="none">
              <a:solidFill>
                <a:srgbClr val="FFFFFF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98" name="Google Shape;198;p14"/>
          <p:cNvSpPr txBox="1"/>
          <p:nvPr/>
        </p:nvSpPr>
        <p:spPr>
          <a:xfrm>
            <a:off x="1557867" y="1572954"/>
            <a:ext cx="5844816" cy="245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אילו שאלות נוספות </a:t>
            </a:r>
            <a:r>
              <a:rPr lang="iw-IL" sz="2800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אפשר </a:t>
            </a:r>
            <a:r>
              <a:rPr lang="iw-IL" sz="2800" b="0" i="0" u="none" strike="noStrike" cap="none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לשאול על טבלת ההוצאות של אילנה ומשה</a:t>
            </a:r>
            <a:r>
              <a:rPr lang="he-IL" sz="2800" b="0" i="0" u="none" strike="noStrike" cap="none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?</a:t>
            </a:r>
            <a:endParaRPr lang="he-IL" sz="2800" dirty="0">
              <a:ea typeface="Assistant ExtraBold"/>
            </a:endParaRPr>
          </a:p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sistant ExtraBold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כיצד טבלת ציר תסייע לקבל תשובות לשאלות אל</a:t>
            </a:r>
            <a:r>
              <a:rPr lang="iw-IL" sz="2800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</a:t>
            </a:r>
            <a:r>
              <a:rPr lang="iw-IL" sz="2800" b="0" i="0" u="none" strike="noStrike" cap="none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?</a:t>
            </a:r>
            <a:endParaRPr sz="2800" b="0" i="0" u="none" strike="noStrike" cap="none" dirty="0">
              <a:solidFill>
                <a:srgbClr val="FFFFFF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cxnSp>
        <p:nvCxnSpPr>
          <p:cNvPr id="199" name="Google Shape;199;p14"/>
          <p:cNvCxnSpPr/>
          <p:nvPr/>
        </p:nvCxnSpPr>
        <p:spPr>
          <a:xfrm>
            <a:off x="3922166" y="4110838"/>
            <a:ext cx="1376420" cy="1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00" name="Google Shape;200;p14"/>
          <p:cNvSpPr txBox="1"/>
          <p:nvPr/>
        </p:nvSpPr>
        <p:spPr>
          <a:xfrm>
            <a:off x="2636209" y="1097881"/>
            <a:ext cx="3871578" cy="55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94736"/>
              </a:lnSpc>
              <a:spcBef>
                <a:spcPts val="0"/>
              </a:spcBef>
              <a:spcAft>
                <a:spcPts val="0"/>
              </a:spcAft>
              <a:buClr>
                <a:srgbClr val="FFCF3F"/>
              </a:buClr>
              <a:buSzPts val="1900"/>
              <a:buFont typeface="Assistant ExtraBold"/>
              <a:buNone/>
            </a:pPr>
            <a:r>
              <a:rPr lang="iw-IL" sz="1900" b="0" i="0" u="none" strike="noStrike" cap="none">
                <a:solidFill>
                  <a:srgbClr val="FFCF3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העלו לדיון בכיתה:</a:t>
            </a:r>
            <a:endParaRPr sz="1900" b="0" i="0" u="none" strike="noStrike" cap="none">
              <a:solidFill>
                <a:srgbClr val="FFCF3F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pic>
        <p:nvPicPr>
          <p:cNvPr id="201" name="Google Shape;201;p14" descr="Google Shape;9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7280" y="4278204"/>
            <a:ext cx="526192" cy="4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4" descr="Google Shape;6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33876">
            <a:off x="3978559" y="667977"/>
            <a:ext cx="1186876" cy="709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2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39" name="Google Shape;39;p2"/>
          <p:cNvSpPr txBox="1"/>
          <p:nvPr/>
        </p:nvSpPr>
        <p:spPr>
          <a:xfrm>
            <a:off x="4264926" y="508132"/>
            <a:ext cx="4449038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טבלת ציר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מבוא</a:t>
            </a:r>
            <a:endParaRPr sz="2800" b="0" i="0" u="none" strike="noStrike" cap="none" dirty="0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40" name="Google Shape;40;p2"/>
          <p:cNvSpPr txBox="1"/>
          <p:nvPr/>
        </p:nvSpPr>
        <p:spPr>
          <a:xfrm>
            <a:off x="760343" y="1529186"/>
            <a:ext cx="3570000" cy="126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עד היום למדנו שתוכנת אקסל מנגישה </a:t>
            </a:r>
            <a:r>
              <a:rPr lang="iw-IL" sz="16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לנו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כלים רבים </a:t>
            </a:r>
            <a:r>
              <a:rPr lang="iw-IL" sz="16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ש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מסייעים לנו בניתוח נתונים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ביניהם אפשרויות יצירת טבלה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עבודה עם פונקציו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ת,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חיפוש ועיצוב.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41" name="Google Shape;41;p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2288" y="1640789"/>
            <a:ext cx="201121" cy="19950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"/>
          <p:cNvSpPr txBox="1"/>
          <p:nvPr/>
        </p:nvSpPr>
        <p:spPr>
          <a:xfrm>
            <a:off x="537003" y="2868718"/>
            <a:ext cx="3811800" cy="98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בשיעור זה נלמד כלי עזר נוסף </a:t>
            </a:r>
            <a:r>
              <a:rPr lang="iw-IL" sz="16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ש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מסייע לנו ליצור דוח מסכם דינמי של הנתונים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כלי זה נקרא טבלת ציר</a:t>
            </a:r>
            <a:r>
              <a:rPr lang="he-IL" sz="16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</a:t>
            </a:r>
            <a:endParaRPr sz="16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43" name="Google Shape;43;p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0879" y="2980781"/>
            <a:ext cx="201121" cy="19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" descr="Google Shape;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73668">
            <a:off x="3899583" y="281784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38B0BF2-454B-4B3C-B221-1DB3B4C054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8759" r="4058"/>
          <a:stretch/>
        </p:blipFill>
        <p:spPr>
          <a:xfrm>
            <a:off x="4860000" y="1310561"/>
            <a:ext cx="3672000" cy="285455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99" y="0"/>
                </a:moveTo>
                <a:cubicBezTo>
                  <a:pt x="1483" y="0"/>
                  <a:pt x="1113" y="1"/>
                  <a:pt x="866" y="133"/>
                </a:cubicBezTo>
                <a:cubicBezTo>
                  <a:pt x="511" y="299"/>
                  <a:pt x="233" y="657"/>
                  <a:pt x="104" y="1114"/>
                </a:cubicBezTo>
                <a:cubicBezTo>
                  <a:pt x="1" y="1431"/>
                  <a:pt x="0" y="1907"/>
                  <a:pt x="0" y="2699"/>
                </a:cubicBezTo>
                <a:lnTo>
                  <a:pt x="0" y="18901"/>
                </a:lnTo>
                <a:cubicBezTo>
                  <a:pt x="0" y="19693"/>
                  <a:pt x="1" y="20169"/>
                  <a:pt x="104" y="20486"/>
                </a:cubicBezTo>
                <a:cubicBezTo>
                  <a:pt x="233" y="20943"/>
                  <a:pt x="511" y="21301"/>
                  <a:pt x="866" y="21467"/>
                </a:cubicBezTo>
                <a:cubicBezTo>
                  <a:pt x="1113" y="21599"/>
                  <a:pt x="1483" y="21600"/>
                  <a:pt x="2099" y="21600"/>
                </a:cubicBezTo>
                <a:lnTo>
                  <a:pt x="19501" y="21600"/>
                </a:lnTo>
                <a:cubicBezTo>
                  <a:pt x="20117" y="21600"/>
                  <a:pt x="20487" y="21599"/>
                  <a:pt x="20734" y="21467"/>
                </a:cubicBezTo>
                <a:cubicBezTo>
                  <a:pt x="21089" y="21301"/>
                  <a:pt x="21367" y="20943"/>
                  <a:pt x="21496" y="20486"/>
                </a:cubicBezTo>
                <a:cubicBezTo>
                  <a:pt x="21599" y="20169"/>
                  <a:pt x="21600" y="19693"/>
                  <a:pt x="21600" y="18901"/>
                </a:cubicBezTo>
                <a:lnTo>
                  <a:pt x="21600" y="2699"/>
                </a:lnTo>
                <a:cubicBezTo>
                  <a:pt x="21600" y="1907"/>
                  <a:pt x="21599" y="1431"/>
                  <a:pt x="21496" y="1114"/>
                </a:cubicBezTo>
                <a:cubicBezTo>
                  <a:pt x="21367" y="657"/>
                  <a:pt x="21089" y="299"/>
                  <a:pt x="20734" y="133"/>
                </a:cubicBezTo>
                <a:cubicBezTo>
                  <a:pt x="20487" y="1"/>
                  <a:pt x="20117" y="0"/>
                  <a:pt x="19501" y="0"/>
                </a:cubicBezTo>
                <a:lnTo>
                  <a:pt x="2099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3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51" name="Google Shape;51;p3"/>
          <p:cNvSpPr txBox="1"/>
          <p:nvPr/>
        </p:nvSpPr>
        <p:spPr>
          <a:xfrm>
            <a:off x="4263888" y="514456"/>
            <a:ext cx="4453688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מטרות השימוש בטבלת ציר</a:t>
            </a:r>
            <a:endParaRPr sz="2800" b="0" i="0" u="none" strike="noStrike" cap="none" dirty="0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52" name="Google Shape;52;p3"/>
          <p:cNvSpPr txBox="1"/>
          <p:nvPr/>
        </p:nvSpPr>
        <p:spPr>
          <a:xfrm>
            <a:off x="6503608" y="2494377"/>
            <a:ext cx="1975134" cy="1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טבלת ציר מציגה לנו את הנתונים באופן סכמטי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שמאפשר להבין אותם טוב יותר ולהפיק מהם מסקנות ותובנות עסקיות.</a:t>
            </a:r>
            <a:endParaRPr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53" name="Google Shape;53;p3"/>
          <p:cNvSpPr txBox="1"/>
          <p:nvPr/>
        </p:nvSpPr>
        <p:spPr>
          <a:xfrm>
            <a:off x="7104397" y="1542756"/>
            <a:ext cx="773552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88095"/>
              </a:lnSpc>
              <a:spcBef>
                <a:spcPts val="0"/>
              </a:spcBef>
              <a:spcAft>
                <a:spcPts val="0"/>
              </a:spcAft>
              <a:buClr>
                <a:srgbClr val="FEC224"/>
              </a:buClr>
              <a:buSzPts val="4200"/>
              <a:buFont typeface="Assistant ExtraBold"/>
              <a:buNone/>
            </a:pPr>
            <a:r>
              <a:rPr lang="iw-IL" sz="4200" b="0" i="0" u="none" strike="noStrike" cap="none" dirty="0">
                <a:solidFill>
                  <a:srgbClr val="FEC224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01</a:t>
            </a:r>
            <a:endParaRPr dirty="0"/>
          </a:p>
        </p:txBody>
      </p:sp>
      <p:sp>
        <p:nvSpPr>
          <p:cNvPr id="54" name="Google Shape;54;p3"/>
          <p:cNvSpPr txBox="1"/>
          <p:nvPr/>
        </p:nvSpPr>
        <p:spPr>
          <a:xfrm>
            <a:off x="4170584" y="1542756"/>
            <a:ext cx="773552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88095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200"/>
              <a:buFont typeface="Assistant ExtraBold"/>
              <a:buNone/>
            </a:pPr>
            <a:r>
              <a:rPr lang="iw-IL" sz="42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02</a:t>
            </a:r>
            <a:endParaRPr dirty="0"/>
          </a:p>
        </p:txBody>
      </p:sp>
      <p:sp>
        <p:nvSpPr>
          <p:cNvPr id="55" name="Google Shape;55;p3"/>
          <p:cNvSpPr txBox="1"/>
          <p:nvPr/>
        </p:nvSpPr>
        <p:spPr>
          <a:xfrm>
            <a:off x="1291090" y="1542756"/>
            <a:ext cx="773551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88095"/>
              </a:lnSpc>
              <a:spcBef>
                <a:spcPts val="0"/>
              </a:spcBef>
              <a:spcAft>
                <a:spcPts val="0"/>
              </a:spcAft>
              <a:buClr>
                <a:srgbClr val="918D8E"/>
              </a:buClr>
              <a:buSzPts val="4200"/>
              <a:buFont typeface="Assistant ExtraBold"/>
              <a:buNone/>
            </a:pPr>
            <a:r>
              <a:rPr lang="iw-IL" sz="4200" b="0" i="0" u="none" strike="noStrike" cap="none">
                <a:solidFill>
                  <a:srgbClr val="918D8E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03</a:t>
            </a:r>
            <a:endParaRPr/>
          </a:p>
        </p:txBody>
      </p:sp>
      <p:sp>
        <p:nvSpPr>
          <p:cNvPr id="56" name="Google Shape;56;p3"/>
          <p:cNvSpPr txBox="1"/>
          <p:nvPr/>
        </p:nvSpPr>
        <p:spPr>
          <a:xfrm>
            <a:off x="3420533" y="2494377"/>
            <a:ext cx="2273710" cy="11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טבלת הציר מפשטת את הנתונים גם </a:t>
            </a:r>
            <a:r>
              <a:rPr lang="iw-IL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מקבלי ההחלטות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-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המנהלים בארגון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היא יכולה לשמש כדוח מסכם לנתונים</a:t>
            </a:r>
            <a:endParaRPr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57" name="Google Shape;57;p3"/>
          <p:cNvSpPr txBox="1"/>
          <p:nvPr/>
        </p:nvSpPr>
        <p:spPr>
          <a:xfrm>
            <a:off x="6316907" y="2156312"/>
            <a:ext cx="2348533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800"/>
              <a:buFont typeface="Assistant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פישוט והנגשת נתונים</a:t>
            </a:r>
            <a:endParaRPr sz="1600" b="1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58" name="Google Shape;58;p3"/>
          <p:cNvSpPr txBox="1"/>
          <p:nvPr/>
        </p:nvSpPr>
        <p:spPr>
          <a:xfrm>
            <a:off x="3133032" y="2156312"/>
            <a:ext cx="2848740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800"/>
              <a:buFont typeface="Assistant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יצירת דוח דינמי </a:t>
            </a:r>
            <a:r>
              <a:rPr lang="iw-IL" sz="1600" b="1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מקבלי החלטות</a:t>
            </a:r>
            <a:endParaRPr sz="1600" b="1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59" name="Google Shape;59;p3"/>
          <p:cNvSpPr txBox="1"/>
          <p:nvPr/>
        </p:nvSpPr>
        <p:spPr>
          <a:xfrm>
            <a:off x="670430" y="2494377"/>
            <a:ext cx="2014916" cy="11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מתוך טבלת הציר המסכמת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ניתן "לשלוף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בקלות גם גרפים לסיוע בהצג</a:t>
            </a:r>
            <a:r>
              <a:rPr lang="iw-IL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ה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ובהבנ</a:t>
            </a:r>
            <a:r>
              <a:rPr lang="iw-IL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ה של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הנתונים.</a:t>
            </a:r>
            <a:endParaRPr dirty="0"/>
          </a:p>
        </p:txBody>
      </p:sp>
      <p:sp>
        <p:nvSpPr>
          <p:cNvPr id="60" name="Google Shape;60;p3"/>
          <p:cNvSpPr txBox="1"/>
          <p:nvPr/>
        </p:nvSpPr>
        <p:spPr>
          <a:xfrm>
            <a:off x="586373" y="2156312"/>
            <a:ext cx="2182987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800"/>
              <a:buFont typeface="Assistant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יצירת גרפים מסכמים</a:t>
            </a:r>
            <a:endParaRPr sz="1600" b="1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61" name="Google Shape;61;p3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4294947" y="356979"/>
            <a:ext cx="271944" cy="60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4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67" name="Google Shape;67;p4"/>
          <p:cNvSpPr txBox="1"/>
          <p:nvPr/>
        </p:nvSpPr>
        <p:spPr>
          <a:xfrm>
            <a:off x="4872250" y="512064"/>
            <a:ext cx="3843221" cy="58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יצירת טבלת ציר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68" name="Google Shape;68;p4"/>
          <p:cNvSpPr txBox="1"/>
          <p:nvPr/>
        </p:nvSpPr>
        <p:spPr>
          <a:xfrm>
            <a:off x="2853890" y="1182930"/>
            <a:ext cx="3436220" cy="70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85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2000"/>
              <a:buFont typeface="Assistant ExtraBold"/>
              <a:buNone/>
            </a:pPr>
            <a:r>
              <a:rPr lang="iw-IL" sz="20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תהליך יצירת טבלת ציר:</a:t>
            </a:r>
            <a:endParaRPr sz="2000" b="0" i="0" u="none" strike="noStrike" cap="none" dirty="0">
              <a:solidFill>
                <a:srgbClr val="232752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896918" y="1955749"/>
            <a:ext cx="1980000" cy="1980000"/>
          </a:xfrm>
          <a:prstGeom prst="ellipse">
            <a:avLst/>
          </a:prstGeom>
          <a:solidFill>
            <a:srgbClr val="FEC22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4"/>
          <p:cNvSpPr txBox="1"/>
          <p:nvPr/>
        </p:nvSpPr>
        <p:spPr>
          <a:xfrm>
            <a:off x="896918" y="2397172"/>
            <a:ext cx="1956973" cy="10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ssistant ExtraBold"/>
              <a:buNone/>
            </a:pPr>
            <a:r>
              <a:rPr lang="iw-IL" sz="1600" b="0" i="0" u="none" strike="noStrike" cap="none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בחירת הארגומנטים*</a:t>
            </a:r>
            <a:r>
              <a:rPr lang="he-IL" sz="1600" b="0" i="0" u="none" strike="noStrike" cap="none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</a:t>
            </a:r>
            <a:r>
              <a:rPr lang="iw-IL" sz="1600" b="0" i="0" u="none" strike="noStrike" cap="none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הרצויים לטבלה ע"י סימון / </a:t>
            </a:r>
            <a:r>
              <a:rPr lang="he-IL" sz="1600" b="0" i="0" u="none" strike="noStrike" cap="none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</a:t>
            </a:r>
            <a:r>
              <a:rPr lang="iw-IL" sz="1600" b="0" i="0" u="none" strike="noStrike" cap="none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גרירה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4"/>
          <p:cNvSpPr/>
          <p:nvPr/>
        </p:nvSpPr>
        <p:spPr>
          <a:xfrm>
            <a:off x="3572637" y="1955749"/>
            <a:ext cx="1980000" cy="198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4"/>
          <p:cNvSpPr/>
          <p:nvPr/>
        </p:nvSpPr>
        <p:spPr>
          <a:xfrm>
            <a:off x="6143491" y="1955749"/>
            <a:ext cx="1980000" cy="1980000"/>
          </a:xfrm>
          <a:prstGeom prst="ellipse">
            <a:avLst/>
          </a:prstGeom>
          <a:solidFill>
            <a:srgbClr val="918D8E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4"/>
          <p:cNvSpPr txBox="1"/>
          <p:nvPr/>
        </p:nvSpPr>
        <p:spPr>
          <a:xfrm>
            <a:off x="6176883" y="2540309"/>
            <a:ext cx="1904273" cy="72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ssistant ExtraBold"/>
              <a:buNone/>
            </a:pPr>
            <a:r>
              <a:rPr lang="iw-IL" sz="1600" b="0" i="0" u="none" strike="noStrike" cap="none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הגדרת טווח הנתונים כ"טבלה מעוצבת"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4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5715282" y="291744"/>
            <a:ext cx="271944" cy="6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"/>
          <p:cNvSpPr/>
          <p:nvPr/>
        </p:nvSpPr>
        <p:spPr>
          <a:xfrm flipH="1">
            <a:off x="5734610" y="2877955"/>
            <a:ext cx="178831" cy="1355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4"/>
          <p:cNvSpPr txBox="1"/>
          <p:nvPr/>
        </p:nvSpPr>
        <p:spPr>
          <a:xfrm>
            <a:off x="3639440" y="2270996"/>
            <a:ext cx="1865120" cy="72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ssistant ExtraBold"/>
              <a:buNone/>
            </a:pPr>
            <a:r>
              <a:rPr lang="iw-IL" sz="1600" b="0" i="0" u="none" strike="noStrike" cap="none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לחיצה על "הוספת טבלת ציר"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4"/>
          <p:cNvSpPr txBox="1"/>
          <p:nvPr/>
        </p:nvSpPr>
        <p:spPr>
          <a:xfrm>
            <a:off x="3520440" y="2832101"/>
            <a:ext cx="2103120" cy="34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ssistant ExtraBold"/>
              <a:buNone/>
            </a:pPr>
            <a:r>
              <a:rPr lang="iw-IL" sz="1100" b="1" i="0" u="none" strike="noStrike" cap="none" dirty="0">
                <a:solidFill>
                  <a:srgbClr val="FFFFFF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בסרגל הכלים </a:t>
            </a:r>
            <a:r>
              <a:rPr lang="en-US" sz="1100" b="1" i="0" u="none" strike="noStrike" cap="none" dirty="0">
                <a:solidFill>
                  <a:srgbClr val="FFFFFF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&lt; </a:t>
            </a:r>
            <a:r>
              <a:rPr lang="he-IL" sz="1100" b="1" dirty="0">
                <a:solidFill>
                  <a:srgbClr val="FFFFFF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 </a:t>
            </a:r>
            <a:r>
              <a:rPr lang="iw-IL" sz="1100" b="1" i="0" u="none" strike="noStrike" cap="none" dirty="0">
                <a:solidFill>
                  <a:srgbClr val="FFFFFF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הוספה </a:t>
            </a:r>
            <a:r>
              <a:rPr lang="en-US" sz="1100" b="1" i="0" u="none" strike="noStrike" cap="none" dirty="0">
                <a:solidFill>
                  <a:srgbClr val="FFFFFF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&lt;</a:t>
            </a:r>
            <a:r>
              <a:rPr lang="iw-IL" sz="1100" b="1" i="0" u="none" strike="noStrike" cap="none" dirty="0">
                <a:solidFill>
                  <a:srgbClr val="FFFFFF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 </a:t>
            </a:r>
            <a:r>
              <a:rPr lang="he-IL" sz="1100" b="1" i="0" u="none" strike="noStrike" cap="none" dirty="0">
                <a:solidFill>
                  <a:srgbClr val="FFFFFF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 </a:t>
            </a:r>
            <a:r>
              <a:rPr lang="iw-IL" sz="1100" b="1" i="0" u="none" strike="noStrike" cap="none" dirty="0">
                <a:solidFill>
                  <a:srgbClr val="FFFFFF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טבלת ציר</a:t>
            </a:r>
            <a:endParaRPr sz="1100" b="1" i="0" u="none" strike="noStrike" cap="none" dirty="0">
              <a:solidFill>
                <a:srgbClr val="000000"/>
              </a:solidFill>
              <a:latin typeface="Assistant" pitchFamily="2" charset="-79"/>
              <a:ea typeface="Calibri"/>
              <a:cs typeface="Assistant" pitchFamily="2" charset="-79"/>
              <a:sym typeface="Calibri"/>
            </a:endParaRPr>
          </a:p>
        </p:txBody>
      </p:sp>
      <p:pic>
        <p:nvPicPr>
          <p:cNvPr id="78" name="Google Shape;78;p4"/>
          <p:cNvPicPr preferRelativeResize="0"/>
          <p:nvPr/>
        </p:nvPicPr>
        <p:blipFill rotWithShape="1">
          <a:blip r:embed="rId4">
            <a:alphaModFix/>
          </a:blip>
          <a:srcRect b="15196"/>
          <a:stretch/>
        </p:blipFill>
        <p:spPr>
          <a:xfrm>
            <a:off x="4279480" y="3156738"/>
            <a:ext cx="585040" cy="54806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"/>
          <p:cNvSpPr txBox="1"/>
          <p:nvPr/>
        </p:nvSpPr>
        <p:spPr>
          <a:xfrm>
            <a:off x="3412002" y="4346206"/>
            <a:ext cx="45745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w-IL" sz="1200" b="0" i="0" u="none" strike="noStrike" cap="none" dirty="0">
                <a:solidFill>
                  <a:srgbClr val="232752"/>
                </a:solidFill>
                <a:latin typeface="Assistant SemiBold" pitchFamily="2" charset="-79"/>
                <a:ea typeface="Calibri"/>
                <a:cs typeface="Assistant SemiBold" pitchFamily="2" charset="-79"/>
                <a:sym typeface="Calibri"/>
              </a:rPr>
              <a:t>*הארגומנטים לטבלה</a:t>
            </a:r>
            <a:r>
              <a:rPr lang="he-IL" sz="1200" dirty="0">
                <a:solidFill>
                  <a:srgbClr val="232752"/>
                </a:solidFill>
                <a:latin typeface="Assistant SemiBold" pitchFamily="2" charset="-79"/>
                <a:ea typeface="Calibri"/>
                <a:cs typeface="Assistant SemiBold" pitchFamily="2" charset="-79"/>
                <a:sym typeface="Calibri"/>
              </a:rPr>
              <a:t> - ה</a:t>
            </a:r>
            <a:r>
              <a:rPr lang="iw-IL" sz="1200" b="0" i="0" u="none" strike="noStrike" cap="none" dirty="0">
                <a:solidFill>
                  <a:srgbClr val="232752"/>
                </a:solidFill>
                <a:latin typeface="Assistant SemiBold" pitchFamily="2" charset="-79"/>
                <a:ea typeface="Calibri"/>
                <a:cs typeface="Assistant SemiBold" pitchFamily="2" charset="-79"/>
                <a:sym typeface="Calibri"/>
              </a:rPr>
              <a:t>סבר בדוגמה שבהמשך המצגת.</a:t>
            </a:r>
            <a:endParaRPr dirty="0">
              <a:solidFill>
                <a:srgbClr val="232752"/>
              </a:solidFill>
              <a:latin typeface="Assistant SemiBold" pitchFamily="2" charset="-79"/>
              <a:cs typeface="Assistant SemiBold" pitchFamily="2" charset="-79"/>
            </a:endParaRPr>
          </a:p>
        </p:txBody>
      </p:sp>
      <p:sp>
        <p:nvSpPr>
          <p:cNvPr id="23" name="Google Shape;75;p4">
            <a:extLst>
              <a:ext uri="{FF2B5EF4-FFF2-40B4-BE49-F238E27FC236}">
                <a16:creationId xmlns:a16="http://schemas.microsoft.com/office/drawing/2014/main" id="{02719850-570D-4E7C-AEFE-9EBB6B81EB42}"/>
              </a:ext>
            </a:extLst>
          </p:cNvPr>
          <p:cNvSpPr/>
          <p:nvPr/>
        </p:nvSpPr>
        <p:spPr>
          <a:xfrm flipH="1">
            <a:off x="3118410" y="2877955"/>
            <a:ext cx="178831" cy="1355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5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86" name="Google Shape;86;p5"/>
          <p:cNvSpPr txBox="1"/>
          <p:nvPr/>
        </p:nvSpPr>
        <p:spPr>
          <a:xfrm>
            <a:off x="4264922" y="512028"/>
            <a:ext cx="4449038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תנאים ליצירת טבלת ציר</a:t>
            </a:r>
            <a:endParaRPr sz="2800" b="0" i="0" u="none" strike="noStrike" cap="none" dirty="0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87" name="Google Shape;87;p5"/>
          <p:cNvSpPr txBox="1"/>
          <p:nvPr/>
        </p:nvSpPr>
        <p:spPr>
          <a:xfrm>
            <a:off x="5012267" y="1206711"/>
            <a:ext cx="3708271" cy="6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600"/>
              <a:buFont typeface="Assistant SemiBold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SemiBold"/>
                <a:cs typeface="Assistant" pitchFamily="2" charset="-79"/>
                <a:sym typeface="Assistant SemiBold"/>
              </a:rPr>
              <a:t>כדי ליצור טבלת ציר מטבלת נתונים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SemiBold"/>
                <a:cs typeface="Assistant" pitchFamily="2" charset="-79"/>
                <a:sym typeface="Assistant SemiBold"/>
              </a:rPr>
              <a:t>,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SemiBold"/>
                <a:cs typeface="Assistant" pitchFamily="2" charset="-79"/>
                <a:sym typeface="Assistant SemiBold"/>
              </a:rPr>
              <a:t> יש לשים לב כי הטבלה המקורית עונה על 4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SemiBold"/>
                <a:cs typeface="Assistant" pitchFamily="2" charset="-79"/>
                <a:sym typeface="Assistant SemiBold"/>
              </a:rPr>
              <a:t>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SemiBold"/>
                <a:cs typeface="Assistant" pitchFamily="2" charset="-79"/>
                <a:sym typeface="Assistant SemiBold"/>
              </a:rPr>
              <a:t>תנאים:</a:t>
            </a:r>
            <a:endParaRPr sz="1600" b="0" i="0" u="none" strike="noStrike" cap="none" dirty="0">
              <a:solidFill>
                <a:srgbClr val="232752"/>
              </a:solidFill>
              <a:latin typeface="Assistant" pitchFamily="2" charset="-79"/>
              <a:ea typeface="Assistant SemiBold"/>
              <a:cs typeface="Assistant" pitchFamily="2" charset="-79"/>
              <a:sym typeface="Assistant SemiBold"/>
            </a:endParaRPr>
          </a:p>
        </p:txBody>
      </p:sp>
      <p:sp>
        <p:nvSpPr>
          <p:cNvPr id="88" name="Google Shape;88;p5"/>
          <p:cNvSpPr txBox="1"/>
          <p:nvPr/>
        </p:nvSpPr>
        <p:spPr>
          <a:xfrm>
            <a:off x="5229726" y="2079857"/>
            <a:ext cx="2993153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טבלת המקור מסודרת לפי עמודות.</a:t>
            </a:r>
            <a:endParaRPr sz="1600"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5229726" y="2645231"/>
            <a:ext cx="2993153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לכל עמודה יש כותרת.</a:t>
            </a:r>
            <a:endParaRPr sz="1600" b="1" i="0" u="none" strike="noStrike" cap="none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sp>
        <p:nvSpPr>
          <p:cNvPr id="90" name="Google Shape;90;p5"/>
          <p:cNvSpPr txBox="1"/>
          <p:nvPr/>
        </p:nvSpPr>
        <p:spPr>
          <a:xfrm>
            <a:off x="2045503" y="1638037"/>
            <a:ext cx="2575402" cy="35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טבלה תקינה לדוגמה:</a:t>
            </a:r>
            <a:endParaRPr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graphicFrame>
        <p:nvGraphicFramePr>
          <p:cNvPr id="91" name="Google Shape;91;p5"/>
          <p:cNvGraphicFramePr/>
          <p:nvPr>
            <p:extLst>
              <p:ext uri="{D42A27DB-BD31-4B8C-83A1-F6EECF244321}">
                <p14:modId xmlns:p14="http://schemas.microsoft.com/office/powerpoint/2010/main" val="3221484734"/>
              </p:ext>
            </p:extLst>
          </p:nvPr>
        </p:nvGraphicFramePr>
        <p:xfrm>
          <a:off x="671000" y="2011067"/>
          <a:ext cx="3901000" cy="2005625"/>
        </p:xfrm>
        <a:graphic>
          <a:graphicData uri="http://schemas.openxmlformats.org/drawingml/2006/table">
            <a:tbl>
              <a:tblPr rtl="1" firstRow="1" firstCol="1">
                <a:noFill/>
                <a:tableStyleId>{85773315-6F35-4902-A6E4-BA942DFDF51B}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12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b="1" u="none" strike="noStrike" cap="none" dirty="0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כותרת 1</a:t>
                      </a:r>
                      <a:endParaRPr sz="1400" b="1" u="none" strike="noStrike" cap="none" dirty="0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b="1" u="none" strike="noStrike" cap="none" dirty="0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כותרת 2</a:t>
                      </a:r>
                      <a:endParaRPr sz="1400" b="1" u="none" strike="noStrike" cap="none" dirty="0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C2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b="1" u="none" strike="noStrike" cap="none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כותרת 3</a:t>
                      </a:r>
                      <a:endParaRPr sz="1400" b="1" u="none" strike="noStrike" cap="none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12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1</a:t>
                      </a:r>
                      <a:endParaRPr/>
                    </a:p>
                  </a:txBody>
                  <a:tcPr marL="0" marR="1828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תוכן קצת יותר ארוך</a:t>
                      </a:r>
                      <a:endParaRPr sz="1400" u="none" strike="noStrike" cap="none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219042</a:t>
                      </a:r>
                      <a:endParaRPr sz="1400" u="none" strike="noStrike" cap="none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12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2</a:t>
                      </a:r>
                      <a:endParaRPr/>
                    </a:p>
                  </a:txBody>
                  <a:tcPr marL="0" marR="1828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תוכן כלשהו</a:t>
                      </a:r>
                      <a:endParaRPr sz="1400" u="none" strike="noStrike" cap="none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89423</a:t>
                      </a:r>
                      <a:endParaRPr sz="1400" u="none" strike="noStrike" cap="none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12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3</a:t>
                      </a:r>
                      <a:endParaRPr/>
                    </a:p>
                  </a:txBody>
                  <a:tcPr marL="0" marR="1828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תוכן נוסף</a:t>
                      </a:r>
                      <a:endParaRPr sz="1400" u="none" strike="noStrike" cap="none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139201</a:t>
                      </a:r>
                      <a:endParaRPr sz="1400" u="none" strike="noStrike" cap="none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12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 dirty="0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4</a:t>
                      </a:r>
                      <a:endParaRPr dirty="0"/>
                    </a:p>
                  </a:txBody>
                  <a:tcPr marL="0" marR="1828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 dirty="0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תוכן שהוא תוכן</a:t>
                      </a:r>
                      <a:endParaRPr sz="1400" u="none" strike="noStrike" cap="none" dirty="0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2752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sz="1400" u="none" strike="noStrike" cap="none" dirty="0">
                          <a:solidFill>
                            <a:srgbClr val="232752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13042</a:t>
                      </a:r>
                      <a:endParaRPr sz="1400" u="none" strike="noStrike" cap="none" dirty="0">
                        <a:solidFill>
                          <a:srgbClr val="232752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0" marR="1828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2" name="Google Shape;92;p5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4650887" y="269325"/>
            <a:ext cx="271944" cy="6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/>
          <p:nvPr/>
        </p:nvSpPr>
        <p:spPr>
          <a:xfrm>
            <a:off x="5012267" y="3210605"/>
            <a:ext cx="3210613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כל התאים בטבלה רגילים ולא ממוזגים.</a:t>
            </a:r>
            <a:endParaRPr sz="1600" b="1" i="0" u="none" strike="noStrike" cap="none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sp>
        <p:nvSpPr>
          <p:cNvPr id="94" name="Google Shape;94;p5"/>
          <p:cNvSpPr txBox="1"/>
          <p:nvPr/>
        </p:nvSpPr>
        <p:spPr>
          <a:xfrm>
            <a:off x="5229726" y="3775979"/>
            <a:ext cx="2993153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בכל תא קיים נתון 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(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אין תאים ריקים</a:t>
            </a:r>
            <a:r>
              <a:rPr lang="he-IL" sz="1600" b="1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).</a:t>
            </a:r>
            <a:endParaRPr sz="1600"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8282655" y="1853270"/>
            <a:ext cx="42472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FEC224"/>
              </a:buClr>
              <a:buSzPts val="3200"/>
              <a:buFont typeface="Assistant ExtraBold"/>
              <a:buNone/>
            </a:pPr>
            <a:r>
              <a:rPr lang="iw-IL" sz="3200" b="0" i="0" u="none" strike="noStrike" cap="none" dirty="0">
                <a:solidFill>
                  <a:srgbClr val="FEC224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1</a:t>
            </a:r>
            <a:endParaRPr dirty="0"/>
          </a:p>
        </p:txBody>
      </p:sp>
      <p:sp>
        <p:nvSpPr>
          <p:cNvPr id="96" name="Google Shape;96;p5"/>
          <p:cNvSpPr txBox="1"/>
          <p:nvPr/>
        </p:nvSpPr>
        <p:spPr>
          <a:xfrm>
            <a:off x="8289234" y="2413296"/>
            <a:ext cx="42472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ssistant ExtraBold"/>
              <a:buNone/>
            </a:pPr>
            <a:r>
              <a:rPr lang="iw-IL" sz="32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2</a:t>
            </a:r>
            <a:endParaRPr/>
          </a:p>
        </p:txBody>
      </p:sp>
      <p:sp>
        <p:nvSpPr>
          <p:cNvPr id="97" name="Google Shape;97;p5"/>
          <p:cNvSpPr txBox="1"/>
          <p:nvPr/>
        </p:nvSpPr>
        <p:spPr>
          <a:xfrm>
            <a:off x="8289234" y="2973322"/>
            <a:ext cx="42472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918D8E"/>
              </a:buClr>
              <a:buSzPts val="3200"/>
              <a:buFont typeface="Assistant ExtraBold"/>
              <a:buNone/>
            </a:pPr>
            <a:r>
              <a:rPr lang="iw-IL" sz="3200" b="0" i="0" u="none" strike="noStrike" cap="none">
                <a:solidFill>
                  <a:srgbClr val="918D8E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3</a:t>
            </a:r>
            <a:endParaRPr/>
          </a:p>
        </p:txBody>
      </p:sp>
      <p:sp>
        <p:nvSpPr>
          <p:cNvPr id="98" name="Google Shape;98;p5"/>
          <p:cNvSpPr txBox="1"/>
          <p:nvPr/>
        </p:nvSpPr>
        <p:spPr>
          <a:xfrm>
            <a:off x="8289234" y="3533349"/>
            <a:ext cx="424726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3200"/>
              <a:buFont typeface="Assistant ExtraBold"/>
              <a:buNone/>
            </a:pPr>
            <a:r>
              <a:rPr lang="iw-IL" sz="3200" b="0" i="0" u="none" strike="noStrike" cap="none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sldNum" idx="12"/>
          </p:nvPr>
        </p:nvSpPr>
        <p:spPr>
          <a:xfrm>
            <a:off x="217022" y="4553064"/>
            <a:ext cx="301390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6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5748867" y="503322"/>
            <a:ext cx="2974897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טבלת ציר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הדגמה</a:t>
            </a:r>
            <a:endParaRPr sz="2800" b="0" i="0" u="none" strike="noStrike" cap="none" dirty="0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pic>
        <p:nvPicPr>
          <p:cNvPr id="105" name="Google Shape;105;p6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5407930" y="341208"/>
            <a:ext cx="271944" cy="6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6"/>
          <p:cNvSpPr txBox="1"/>
          <p:nvPr/>
        </p:nvSpPr>
        <p:spPr>
          <a:xfrm>
            <a:off x="7239000" y="1520279"/>
            <a:ext cx="1515762" cy="136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050"/>
              <a:buFont typeface="Assistant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הטבלה מכילה פרטים על עסקאות מכירה ב</a:t>
            </a:r>
            <a:r>
              <a:rPr lang="iw-IL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ארבעה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סניפים של חנות למוצרי חשמל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בשנים 2018-2020</a:t>
            </a:r>
            <a:endParaRPr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"/>
          <p:cNvSpPr txBox="1"/>
          <p:nvPr/>
        </p:nvSpPr>
        <p:spPr>
          <a:xfrm>
            <a:off x="4334933" y="1118643"/>
            <a:ext cx="4419829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נדגים יצירת טבלת ציר על טבלת המכירות שלהלן:</a:t>
            </a:r>
            <a:endParaRPr sz="1600" b="1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aphicFrame>
        <p:nvGraphicFramePr>
          <p:cNvPr id="108" name="Google Shape;108;p6"/>
          <p:cNvGraphicFramePr/>
          <p:nvPr>
            <p:extLst>
              <p:ext uri="{D42A27DB-BD31-4B8C-83A1-F6EECF244321}">
                <p14:modId xmlns:p14="http://schemas.microsoft.com/office/powerpoint/2010/main" val="2517504764"/>
              </p:ext>
            </p:extLst>
          </p:nvPr>
        </p:nvGraphicFramePr>
        <p:xfrm>
          <a:off x="892864" y="1656653"/>
          <a:ext cx="6180225" cy="3060004"/>
        </p:xfrm>
        <a:graphic>
          <a:graphicData uri="http://schemas.openxmlformats.org/drawingml/2006/table">
            <a:tbl>
              <a:tblPr>
                <a:noFill/>
                <a:tableStyleId>{A5D807A7-B2B2-4024-8BD5-68447976A764}</a:tableStyleId>
              </a:tblPr>
              <a:tblGrid>
                <a:gridCol w="76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1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1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8120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מס</a:t>
                      </a:r>
                      <a:r>
                        <a:rPr lang="he-IL" sz="1100" b="1" i="0" u="none" strike="noStrike" cap="none" dirty="0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' </a:t>
                      </a:r>
                      <a:r>
                        <a:rPr lang="iw-IL" sz="1100" b="1" i="0" u="none" strike="noStrike" cap="none" dirty="0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עסקה</a:t>
                      </a:r>
                      <a:endParaRPr dirty="0">
                        <a:solidFill>
                          <a:srgbClr val="FEC224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תאריך</a:t>
                      </a:r>
                      <a:endParaRPr>
                        <a:solidFill>
                          <a:srgbClr val="FEC224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</a:t>
                      </a:r>
                      <a:endParaRPr>
                        <a:solidFill>
                          <a:srgbClr val="FEC224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קטגוריה</a:t>
                      </a:r>
                      <a:endParaRPr>
                        <a:solidFill>
                          <a:srgbClr val="FEC224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שם המוצר</a:t>
                      </a:r>
                      <a:endParaRPr>
                        <a:solidFill>
                          <a:srgbClr val="FEC224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מחיר</a:t>
                      </a:r>
                      <a:endParaRPr>
                        <a:solidFill>
                          <a:srgbClr val="FEC224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1" i="0" u="none" strike="noStrike" cap="none" dirty="0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 /</a:t>
                      </a:r>
                      <a:r>
                        <a:rPr lang="he-IL" sz="1100" b="1" i="0" u="none" strike="noStrike" cap="none" dirty="0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 </a:t>
                      </a:r>
                      <a:r>
                        <a:rPr lang="en-US" sz="1100" b="1" i="0" u="none" strike="noStrike" cap="none" dirty="0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 </a:t>
                      </a:r>
                      <a:r>
                        <a:rPr lang="iw-IL" sz="1100" b="1" i="0" u="none" strike="noStrike" cap="none" dirty="0">
                          <a:solidFill>
                            <a:srgbClr val="FEC224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עסקי</a:t>
                      </a:r>
                      <a:endParaRPr dirty="0">
                        <a:solidFill>
                          <a:srgbClr val="FEC224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2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3208018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29/9/2018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1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מחשב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LINUX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4200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8662281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13/5/2018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3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מקרר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LG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8500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4024727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24/7/2020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2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מדפסת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F-483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400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1695721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9/2/2018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4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קומקום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T-300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300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5157630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17/1/2018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3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מדפסת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K-520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750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4672059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24/8/2018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1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מחשב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APPLE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4450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עסקי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7414910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22/9/2020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4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מכונת כביסה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 KG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8000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9755556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3/9/2018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3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מכונת כביסה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 KG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8000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2774572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13/10/2019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3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קומקום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T-200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5883284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22/1/2019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3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מחשב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LINUX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4200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עסקי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2531126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27/1/2019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2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מקרר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SHARP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4200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5055436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24/7/2020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4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מחשב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APPLE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4450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2716163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27/8/2020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2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מכונת כביסה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9 KG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8000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4494128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25/7/2019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סניף 3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מדפסת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F-483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400</a:t>
                      </a:r>
                      <a:endParaRPr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1100" b="0" i="0" u="none" strike="noStrike" cap="none" dirty="0">
                          <a:solidFill>
                            <a:srgbClr val="232752"/>
                          </a:solidFill>
                          <a:latin typeface="Assistant" pitchFamily="2" charset="-79"/>
                          <a:ea typeface="Arial"/>
                          <a:cs typeface="Assistant" pitchFamily="2" charset="-79"/>
                          <a:sym typeface="Arial"/>
                        </a:rPr>
                        <a:t>פרטי</a:t>
                      </a:r>
                      <a:endParaRPr dirty="0">
                        <a:solidFill>
                          <a:srgbClr val="232752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marL="3800" marR="3800" marT="3800" marB="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7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14" name="Google Shape;114;p7"/>
          <p:cNvSpPr txBox="1"/>
          <p:nvPr/>
        </p:nvSpPr>
        <p:spPr>
          <a:xfrm>
            <a:off x="3886200" y="511059"/>
            <a:ext cx="4827758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טבלת ציר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הדגמה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חלון שדות</a:t>
            </a:r>
            <a:endParaRPr sz="2800" b="0" i="0" u="none" strike="noStrike" cap="none" dirty="0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pic>
        <p:nvPicPr>
          <p:cNvPr id="115" name="Google Shape;115;p7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3829610" y="315211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482" y="556209"/>
            <a:ext cx="2669010" cy="410168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7"/>
          <p:cNvSpPr txBox="1"/>
          <p:nvPr/>
        </p:nvSpPr>
        <p:spPr>
          <a:xfrm>
            <a:off x="4165601" y="1094078"/>
            <a:ext cx="4548358" cy="63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 ExtraBold"/>
              <a:buNone/>
            </a:pPr>
            <a:r>
              <a:rPr lang="iw-IL" sz="1600" u="none" strike="noStrike" cap="none" dirty="0">
                <a:solidFill>
                  <a:srgbClr val="232752"/>
                </a:solidFill>
                <a:latin typeface="Assistant SemiBold" pitchFamily="2" charset="-79"/>
                <a:ea typeface="Assistant ExtraBold"/>
                <a:cs typeface="Assistant SemiBold" pitchFamily="2" charset="-79"/>
                <a:sym typeface="Assistant ExtraBold"/>
              </a:rPr>
              <a:t>חלון השדות הוא המקום שבו נבחר את הארגומנטים שייכנסו לטבלת הציר שלנו:</a:t>
            </a:r>
            <a:endParaRPr sz="1600" u="none" strike="noStrike" cap="none" dirty="0">
              <a:solidFill>
                <a:srgbClr val="232752"/>
              </a:solidFill>
              <a:latin typeface="Assistant SemiBold" pitchFamily="2" charset="-79"/>
              <a:ea typeface="Assistant ExtraBold"/>
              <a:cs typeface="Assistant SemiBold" pitchFamily="2" charset="-79"/>
              <a:sym typeface="Assistant ExtraBold"/>
            </a:endParaRPr>
          </a:p>
        </p:txBody>
      </p:sp>
      <p:sp>
        <p:nvSpPr>
          <p:cNvPr id="118" name="Google Shape;118;p7"/>
          <p:cNvSpPr txBox="1"/>
          <p:nvPr/>
        </p:nvSpPr>
        <p:spPr>
          <a:xfrm>
            <a:off x="8282174" y="1597115"/>
            <a:ext cx="42472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FEC224"/>
              </a:buClr>
              <a:buSzPts val="3200"/>
              <a:buFont typeface="Assistant ExtraBold"/>
              <a:buNone/>
            </a:pPr>
            <a:r>
              <a:rPr lang="iw-IL" sz="3200" b="0" i="0" u="none" strike="noStrike" cap="none" dirty="0">
                <a:solidFill>
                  <a:srgbClr val="FEC224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1</a:t>
            </a:r>
            <a:endParaRPr dirty="0"/>
          </a:p>
        </p:txBody>
      </p:sp>
      <p:sp>
        <p:nvSpPr>
          <p:cNvPr id="119" name="Google Shape;119;p7"/>
          <p:cNvSpPr txBox="1"/>
          <p:nvPr/>
        </p:nvSpPr>
        <p:spPr>
          <a:xfrm>
            <a:off x="8282174" y="2142497"/>
            <a:ext cx="42472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ssistant ExtraBold"/>
              <a:buNone/>
            </a:pPr>
            <a:r>
              <a:rPr lang="iw-IL" sz="32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2</a:t>
            </a:r>
            <a:endParaRPr dirty="0"/>
          </a:p>
        </p:txBody>
      </p:sp>
      <p:sp>
        <p:nvSpPr>
          <p:cNvPr id="120" name="Google Shape;120;p7"/>
          <p:cNvSpPr txBox="1"/>
          <p:nvPr/>
        </p:nvSpPr>
        <p:spPr>
          <a:xfrm>
            <a:off x="8282174" y="2687879"/>
            <a:ext cx="42472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918D8E"/>
              </a:buClr>
              <a:buSzPts val="3200"/>
              <a:buFont typeface="Assistant ExtraBold"/>
              <a:buNone/>
            </a:pPr>
            <a:r>
              <a:rPr lang="iw-IL" sz="3200" b="0" i="0" u="none" strike="noStrike" cap="none" dirty="0">
                <a:solidFill>
                  <a:srgbClr val="918D8E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3</a:t>
            </a:r>
            <a:endParaRPr dirty="0"/>
          </a:p>
        </p:txBody>
      </p:sp>
      <p:sp>
        <p:nvSpPr>
          <p:cNvPr id="121" name="Google Shape;121;p7"/>
          <p:cNvSpPr txBox="1"/>
          <p:nvPr/>
        </p:nvSpPr>
        <p:spPr>
          <a:xfrm>
            <a:off x="8282173" y="3233261"/>
            <a:ext cx="424726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3200"/>
              <a:buFont typeface="Assistant ExtraBold"/>
              <a:buNone/>
            </a:pPr>
            <a:r>
              <a:rPr lang="iw-IL" sz="3200" b="0" i="0" u="none" strike="noStrike" cap="none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4</a:t>
            </a:r>
            <a:endParaRPr/>
          </a:p>
        </p:txBody>
      </p:sp>
      <p:sp>
        <p:nvSpPr>
          <p:cNvPr id="122" name="Google Shape;122;p7"/>
          <p:cNvSpPr txBox="1"/>
          <p:nvPr/>
        </p:nvSpPr>
        <p:spPr>
          <a:xfrm>
            <a:off x="2016197" y="1530365"/>
            <a:ext cx="358235" cy="67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FEC224"/>
              </a:buClr>
              <a:buSzPts val="3200"/>
              <a:buFont typeface="Assistant ExtraBold"/>
              <a:buNone/>
            </a:pPr>
            <a:r>
              <a:rPr lang="iw-IL" sz="3000" b="0" i="0" u="none" strike="noStrike" cap="none" dirty="0">
                <a:solidFill>
                  <a:srgbClr val="FEC224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1</a:t>
            </a:r>
            <a:endParaRPr sz="3000" dirty="0"/>
          </a:p>
        </p:txBody>
      </p:sp>
      <p:sp>
        <p:nvSpPr>
          <p:cNvPr id="123" name="Google Shape;123;p7"/>
          <p:cNvSpPr txBox="1"/>
          <p:nvPr/>
        </p:nvSpPr>
        <p:spPr>
          <a:xfrm>
            <a:off x="2517527" y="3702679"/>
            <a:ext cx="404310" cy="67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ssistant ExtraBold"/>
              <a:buNone/>
            </a:pPr>
            <a:r>
              <a:rPr lang="iw-IL" sz="30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2</a:t>
            </a:r>
            <a:endParaRPr sz="3000" dirty="0"/>
          </a:p>
        </p:txBody>
      </p:sp>
      <p:sp>
        <p:nvSpPr>
          <p:cNvPr id="124" name="Google Shape;124;p7"/>
          <p:cNvSpPr txBox="1"/>
          <p:nvPr/>
        </p:nvSpPr>
        <p:spPr>
          <a:xfrm>
            <a:off x="1319125" y="3702679"/>
            <a:ext cx="404310" cy="67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918D8E"/>
              </a:buClr>
              <a:buSzPts val="3200"/>
              <a:buFont typeface="Assistant ExtraBold"/>
              <a:buNone/>
            </a:pPr>
            <a:r>
              <a:rPr lang="iw-IL" sz="3000" b="0" i="0" u="none" strike="noStrike" cap="none" dirty="0">
                <a:solidFill>
                  <a:srgbClr val="918D8E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3</a:t>
            </a:r>
            <a:endParaRPr sz="3000" dirty="0"/>
          </a:p>
        </p:txBody>
      </p:sp>
      <p:sp>
        <p:nvSpPr>
          <p:cNvPr id="125" name="Google Shape;125;p7"/>
          <p:cNvSpPr txBox="1"/>
          <p:nvPr/>
        </p:nvSpPr>
        <p:spPr>
          <a:xfrm>
            <a:off x="2517525" y="2903624"/>
            <a:ext cx="404311" cy="67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3200"/>
              <a:buFont typeface="Assistant ExtraBold"/>
              <a:buNone/>
            </a:pPr>
            <a:r>
              <a:rPr lang="iw-IL" sz="30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4</a:t>
            </a:r>
            <a:endParaRPr sz="3000" dirty="0"/>
          </a:p>
        </p:txBody>
      </p:sp>
      <p:sp>
        <p:nvSpPr>
          <p:cNvPr id="126" name="Google Shape;126;p7"/>
          <p:cNvSpPr txBox="1"/>
          <p:nvPr/>
        </p:nvSpPr>
        <p:spPr>
          <a:xfrm>
            <a:off x="1319123" y="2903624"/>
            <a:ext cx="404311" cy="67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FFF0C9"/>
              </a:buClr>
              <a:buSzPts val="3200"/>
              <a:buFont typeface="Assistant ExtraBold"/>
              <a:buNone/>
            </a:pPr>
            <a:r>
              <a:rPr lang="iw-IL" sz="3000" b="0" i="0" u="none" strike="noStrike" cap="none" dirty="0">
                <a:solidFill>
                  <a:srgbClr val="00B0F0">
                    <a:alpha val="30000"/>
                  </a:srgbClr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5</a:t>
            </a:r>
            <a:endParaRPr sz="3000" b="0" i="0" u="none" strike="noStrike" cap="none" dirty="0">
              <a:solidFill>
                <a:srgbClr val="00B0F0">
                  <a:alpha val="30000"/>
                </a:srgbClr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27" name="Google Shape;127;p7"/>
          <p:cNvSpPr txBox="1"/>
          <p:nvPr/>
        </p:nvSpPr>
        <p:spPr>
          <a:xfrm>
            <a:off x="8282173" y="3778642"/>
            <a:ext cx="424726" cy="70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rgbClr val="FFF0C9"/>
              </a:buClr>
              <a:buSzPts val="3200"/>
              <a:buFont typeface="Assistant ExtraBold"/>
              <a:buNone/>
            </a:pPr>
            <a:r>
              <a:rPr lang="iw-IL" sz="3200" b="0" i="0" u="none" strike="noStrike" cap="none" dirty="0">
                <a:solidFill>
                  <a:srgbClr val="00B0F0">
                    <a:alpha val="30000"/>
                  </a:srgbClr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5</a:t>
            </a:r>
            <a:endParaRPr sz="3200" b="0" i="0" u="none" strike="noStrike" cap="none" dirty="0">
              <a:solidFill>
                <a:srgbClr val="00B0F0">
                  <a:alpha val="30000"/>
                </a:srgbClr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28" name="Google Shape;128;p7"/>
          <p:cNvSpPr txBox="1"/>
          <p:nvPr/>
        </p:nvSpPr>
        <p:spPr>
          <a:xfrm>
            <a:off x="3745700" y="1728535"/>
            <a:ext cx="4548818" cy="53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תיבת השדות 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(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מאפיינים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/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עמודות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)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של הטבלה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כאן נוכל לראות את כל מאפייני הטבלה המקורית ולבחור מהם את הרלוונטיים </a:t>
            </a:r>
            <a:r>
              <a:rPr lang="iw-IL" sz="13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לנו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לניתוח /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סיכום.</a:t>
            </a:r>
            <a:endParaRPr sz="13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29" name="Google Shape;129;p7"/>
          <p:cNvSpPr txBox="1"/>
          <p:nvPr/>
        </p:nvSpPr>
        <p:spPr>
          <a:xfrm>
            <a:off x="3878942" y="2270520"/>
            <a:ext cx="4415576" cy="33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תיבת הערכים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כאן נשים את המאפיינים </a:t>
            </a:r>
            <a:r>
              <a:rPr lang="iw-IL" sz="1300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ש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נרצה לנתח / 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לסכום.</a:t>
            </a:r>
            <a:endParaRPr sz="13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30" name="Google Shape;130;p7"/>
          <p:cNvSpPr txBox="1"/>
          <p:nvPr/>
        </p:nvSpPr>
        <p:spPr>
          <a:xfrm>
            <a:off x="3965582" y="2797184"/>
            <a:ext cx="4328936" cy="53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תיבת השורות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כאן נשים את המאפיינים שלפיהם נרצה להציג את הערכים המסוכמים.</a:t>
            </a:r>
            <a:endParaRPr sz="13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31" name="Google Shape;131;p7"/>
          <p:cNvSpPr txBox="1"/>
          <p:nvPr/>
        </p:nvSpPr>
        <p:spPr>
          <a:xfrm>
            <a:off x="3886200" y="3335732"/>
            <a:ext cx="4408318" cy="53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תיבת העמודות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כאן נוכל לשים מאפיינים </a:t>
            </a:r>
            <a:r>
              <a:rPr lang="iw-IL" sz="1300" b="1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נוספים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שלפיהם נרצה להציג את הערכים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נראה בהמשך כיצד ניתן להשתמש בעמודות בטבלת ציר.</a:t>
            </a:r>
            <a:endParaRPr sz="13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32" name="Google Shape;132;p7"/>
          <p:cNvSpPr txBox="1"/>
          <p:nvPr/>
        </p:nvSpPr>
        <p:spPr>
          <a:xfrm>
            <a:off x="3886200" y="3889615"/>
            <a:ext cx="4408318" cy="53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200"/>
              <a:buFont typeface="Assistant"/>
              <a:buNone/>
            </a:pP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תיבת המסננים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כלי המסנן שימושי בטבלת ציר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אך ניתן להחליפו גם בכלי הפריסה</a:t>
            </a:r>
            <a:r>
              <a:rPr lang="he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iw-IL" sz="1300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נראה את שניהם בהמשך.</a:t>
            </a:r>
            <a:endParaRPr sz="1300"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8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38" name="Google Shape;138;p8"/>
          <p:cNvSpPr txBox="1"/>
          <p:nvPr/>
        </p:nvSpPr>
        <p:spPr>
          <a:xfrm>
            <a:off x="5723466" y="511059"/>
            <a:ext cx="2990491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טבלת ציר</a:t>
            </a:r>
            <a:r>
              <a:rPr lang="he-IL" sz="2800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הדגמה</a:t>
            </a:r>
            <a:endParaRPr dirty="0"/>
          </a:p>
        </p:txBody>
      </p:sp>
      <p:pic>
        <p:nvPicPr>
          <p:cNvPr id="139" name="Google Shape;139;p8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5432096" y="275118"/>
            <a:ext cx="271944" cy="6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8"/>
          <p:cNvSpPr txBox="1"/>
          <p:nvPr/>
        </p:nvSpPr>
        <p:spPr>
          <a:xfrm>
            <a:off x="6624282" y="1099899"/>
            <a:ext cx="2089676" cy="62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 ExtraBold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ב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-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gif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הזה ניתן לראות את </a:t>
            </a:r>
            <a:r>
              <a:rPr lang="iw-IL" b="0" i="1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התחלת הבנייה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של טבלת ציר:</a:t>
            </a:r>
            <a:endParaRPr b="0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pic>
        <p:nvPicPr>
          <p:cNvPr id="141" name="Google Shape;141;p8" descr="Graphical user interface, application, table, Exce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0814" y="1214910"/>
            <a:ext cx="4983060" cy="3642873"/>
          </a:xfrm>
          <a:prstGeom prst="rect">
            <a:avLst/>
          </a:prstGeom>
          <a:noFill/>
          <a:ln>
            <a:noFill/>
          </a:ln>
          <a:effectLst>
            <a:outerShdw blurRad="50800" dist="76200" dir="8100000" algn="tr" rotWithShape="0">
              <a:prstClr val="black">
                <a:alpha val="13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9" descr="Graphical user interface, application, table, Exce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7561" y="1221986"/>
            <a:ext cx="4939973" cy="3611373"/>
          </a:xfrm>
          <a:prstGeom prst="rect">
            <a:avLst/>
          </a:prstGeom>
          <a:noFill/>
          <a:ln>
            <a:noFill/>
          </a:ln>
          <a:effectLst>
            <a:outerShdw blurRad="50800" dist="76200" dir="8100000" algn="tr" rotWithShape="0">
              <a:prstClr val="black">
                <a:alpha val="13000"/>
              </a:prstClr>
            </a:outerShdw>
          </a:effectLst>
        </p:spPr>
      </p:pic>
      <p:sp>
        <p:nvSpPr>
          <p:cNvPr id="147" name="Google Shape;147;p9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9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48" name="Google Shape;148;p9"/>
          <p:cNvSpPr txBox="1"/>
          <p:nvPr/>
        </p:nvSpPr>
        <p:spPr>
          <a:xfrm>
            <a:off x="3886200" y="511059"/>
            <a:ext cx="4827758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טבלת ציר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הדגמה 1</a:t>
            </a:r>
            <a:endParaRPr dirty="0"/>
          </a:p>
        </p:txBody>
      </p:sp>
      <p:sp>
        <p:nvSpPr>
          <p:cNvPr id="150" name="Google Shape;150;p9"/>
          <p:cNvSpPr txBox="1"/>
          <p:nvPr/>
        </p:nvSpPr>
        <p:spPr>
          <a:xfrm>
            <a:off x="6445749" y="1099912"/>
            <a:ext cx="2268209" cy="112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400"/>
              <a:buFont typeface="Assistant ExtraBold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נראה כיצד מרחיבים את טבלת הציר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. 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נניח שאנחנו רוצים לראות את הסכומים שהצטברו מהמכירות של </a:t>
            </a:r>
            <a:r>
              <a:rPr lang="iw-IL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כל סניף בנפרד:</a:t>
            </a:r>
            <a:endParaRPr b="0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pic>
        <p:nvPicPr>
          <p:cNvPr id="8" name="Google Shape;157;p10" descr="Google Shape;60;p13">
            <a:extLst>
              <a:ext uri="{FF2B5EF4-FFF2-40B4-BE49-F238E27FC236}">
                <a16:creationId xmlns:a16="http://schemas.microsoft.com/office/drawing/2014/main" id="{5D308449-FB83-448F-9037-C7A817140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73668">
            <a:off x="5051095" y="299541"/>
            <a:ext cx="271944" cy="60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ערכת נושא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1307</Words>
  <Application>Microsoft Office PowerPoint</Application>
  <PresentationFormat>‫הצגה על המסך (16:9)</PresentationFormat>
  <Paragraphs>255</Paragraphs>
  <Slides>14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1" baseType="lpstr">
      <vt:lpstr>Calibri</vt:lpstr>
      <vt:lpstr>Helvetica Neue</vt:lpstr>
      <vt:lpstr>Arial</vt:lpstr>
      <vt:lpstr>Assistant ExtraBold</vt:lpstr>
      <vt:lpstr>Assistant SemiBold</vt:lpstr>
      <vt:lpstr>Assistant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Shiran Waldman</dc:creator>
  <cp:lastModifiedBy>ציפי לנקין</cp:lastModifiedBy>
  <cp:revision>21</cp:revision>
  <dcterms:modified xsi:type="dcterms:W3CDTF">2023-05-24T07:04:12Z</dcterms:modified>
</cp:coreProperties>
</file>