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ssistant" pitchFamily="2" charset="-79"/>
      <p:regular r:id="rId10"/>
      <p:bold r:id="rId11"/>
    </p:embeddedFont>
    <p:embeddedFont>
      <p:font typeface="Assistant ExtraBold" pitchFamily="2" charset="-79"/>
      <p:bold r:id="rId12"/>
    </p:embeddedFont>
    <p:embeddedFont>
      <p:font typeface="Assistant SemiBold" pitchFamily="2" charset="-79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attrocento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qa0LhueEHnA+fKs+X7D1/r6Dv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24"/>
    <a:srgbClr val="918D8E"/>
    <a:srgbClr val="232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AE6E05-46C1-4D9C-AC02-3F8977FDE513}">
  <a:tblStyle styleId="{9EAE6E05-46C1-4D9C-AC02-3F8977FDE5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95" autoAdjust="0"/>
  </p:normalViewPr>
  <p:slideViewPr>
    <p:cSldViewPr snapToGrid="0">
      <p:cViewPr varScale="1">
        <p:scale>
          <a:sx n="110" d="100"/>
          <a:sy n="110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מפה זו מציגה את הקשר בין שני מאפיינים</a:t>
            </a:r>
            <a:r>
              <a:rPr lang="he-IL" sz="1400" dirty="0"/>
              <a:t> - </a:t>
            </a:r>
            <a:r>
              <a:rPr lang="iw-IL" sz="1400" dirty="0"/>
              <a:t>שעה ביום ויום בחודש, והמספרים שבתוך הטבלה מייצגים את מספר הלקוחות</a:t>
            </a:r>
            <a:r>
              <a:rPr lang="he-IL" sz="1400" dirty="0"/>
              <a:t>. </a:t>
            </a:r>
            <a:r>
              <a:rPr lang="iw-IL" sz="1400" dirty="0"/>
              <a:t>המפה מציגה מספרים גבוהים בצבע אדום </a:t>
            </a:r>
            <a:r>
              <a:rPr lang="he-IL" sz="1400" dirty="0"/>
              <a:t>(</a:t>
            </a:r>
            <a:r>
              <a:rPr lang="iw-IL" sz="1400" dirty="0"/>
              <a:t>במקרה זה – לייצוג עומס גבוה</a:t>
            </a:r>
            <a:r>
              <a:rPr lang="he-IL" sz="1400" dirty="0"/>
              <a:t>, </a:t>
            </a:r>
            <a:r>
              <a:rPr lang="iw-IL" sz="1400" dirty="0"/>
              <a:t>מספר לקוחות גבוה</a:t>
            </a:r>
            <a:r>
              <a:rPr lang="he-IL" sz="1400" dirty="0"/>
              <a:t>), </a:t>
            </a:r>
            <a:r>
              <a:rPr lang="iw-IL" sz="1400" dirty="0"/>
              <a:t>ומספרים נמוכים בצבע ירוק </a:t>
            </a:r>
            <a:r>
              <a:rPr lang="he-IL" sz="1400" dirty="0"/>
              <a:t>(</a:t>
            </a:r>
            <a:r>
              <a:rPr lang="iw-IL" sz="1400" dirty="0"/>
              <a:t>לייצוג עומס נמוך</a:t>
            </a:r>
            <a:r>
              <a:rPr lang="he-IL" sz="1400" dirty="0"/>
              <a:t>, </a:t>
            </a:r>
            <a:r>
              <a:rPr lang="iw-IL" sz="1400" dirty="0"/>
              <a:t>מספר לקוחות נמוך</a:t>
            </a:r>
            <a:r>
              <a:rPr lang="he-IL" sz="1400" dirty="0"/>
              <a:t>). </a:t>
            </a:r>
            <a:r>
              <a:rPr lang="iw-IL" sz="1400" dirty="0"/>
              <a:t>לפי המפה הצבועה בצבעים אלה אפשר לראות כי </a:t>
            </a:r>
            <a:r>
              <a:rPr lang="iw-IL" sz="1400" b="1" dirty="0"/>
              <a:t>באמצע החודש</a:t>
            </a:r>
            <a:r>
              <a:rPr lang="iw-IL" sz="1400" dirty="0"/>
              <a:t> בשעות הבוקר מספר הלקוחות הוא הגבוה ביותר</a:t>
            </a:r>
            <a:r>
              <a:rPr lang="he-IL" sz="1400" dirty="0"/>
              <a:t>. </a:t>
            </a:r>
            <a:r>
              <a:rPr lang="iw-IL" sz="1400" dirty="0"/>
              <a:t>עוד ניתן לראות כי בימים של אמצע החודש</a:t>
            </a:r>
            <a:r>
              <a:rPr lang="he-IL" sz="1400" dirty="0"/>
              <a:t>, </a:t>
            </a:r>
            <a:r>
              <a:rPr lang="iw-IL" sz="1400" dirty="0"/>
              <a:t>מ</a:t>
            </a:r>
            <a:r>
              <a:rPr lang="he-IL" sz="1400" dirty="0"/>
              <a:t>-</a:t>
            </a:r>
            <a:r>
              <a:rPr lang="iw-IL" sz="1400" dirty="0"/>
              <a:t>11</a:t>
            </a:r>
            <a:r>
              <a:rPr lang="he-IL" sz="1400" dirty="0"/>
              <a:t> </a:t>
            </a:r>
            <a:r>
              <a:rPr lang="iw-IL" sz="1400" dirty="0"/>
              <a:t>בבוקר ועד לשעות הערב מספר הלקוחות לרוב נמוך</a:t>
            </a:r>
            <a:r>
              <a:rPr lang="he-IL" sz="1400" dirty="0"/>
              <a:t>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לעומת זאת</a:t>
            </a:r>
            <a:r>
              <a:rPr lang="he-IL" sz="1400" dirty="0"/>
              <a:t>, </a:t>
            </a:r>
            <a:r>
              <a:rPr lang="iw-IL" sz="1400" dirty="0"/>
              <a:t>בשבוע הראשון והאחרון של החודש</a:t>
            </a:r>
            <a:r>
              <a:rPr lang="he-IL" sz="1400" dirty="0"/>
              <a:t>, </a:t>
            </a:r>
            <a:r>
              <a:rPr lang="iw-IL" sz="1400" dirty="0"/>
              <a:t>עומס הלקוחות בבית הקפה הוא בינוני בכל שעות היום.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**התמונה נוצרה באמצעות תוכנת Tablaeu</a:t>
            </a:r>
            <a:r>
              <a:rPr lang="he-IL" sz="1400" dirty="0"/>
              <a:t> </a:t>
            </a:r>
            <a:r>
              <a:rPr lang="iw-IL" sz="1400" dirty="0"/>
              <a:t>לניתוח נתונים לצורך מצגת זו.</a:t>
            </a:r>
            <a:endParaRPr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למורה</a:t>
            </a:r>
            <a:r>
              <a:rPr lang="he-IL" sz="1400" dirty="0"/>
              <a:t>: </a:t>
            </a:r>
            <a:r>
              <a:rPr lang="iw-IL" sz="1400" dirty="0"/>
              <a:t>מכיוון שמדובר ממש במפה פיזית</a:t>
            </a:r>
            <a:r>
              <a:rPr lang="he-IL" sz="1400" dirty="0"/>
              <a:t>, </a:t>
            </a:r>
            <a:r>
              <a:rPr lang="iw-IL" sz="1400" dirty="0"/>
              <a:t>התשובה היא קווי אורך וקווי רוחב.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אם נדמיין את המפה הזו כטבלה, בדומה לטבלה מהשקופית הקודמת, ניתן להציג כל נקודה על המפה כשילוב של שני ממדים</a:t>
            </a:r>
            <a:r>
              <a:rPr lang="he-IL" sz="1400" dirty="0"/>
              <a:t> - </a:t>
            </a:r>
            <a:r>
              <a:rPr lang="iw-IL" sz="1400" dirty="0"/>
              <a:t>קו אורך וקו רוחב</a:t>
            </a:r>
            <a:r>
              <a:rPr lang="he-IL" sz="1400" dirty="0"/>
              <a:t>. </a:t>
            </a:r>
            <a:r>
              <a:rPr lang="iw-IL" sz="1400" dirty="0"/>
              <a:t>הנתונים שנראה </a:t>
            </a:r>
            <a:r>
              <a:rPr lang="iw-IL" sz="1400" b="1" dirty="0"/>
              <a:t>בתוך</a:t>
            </a:r>
            <a:r>
              <a:rPr lang="iw-IL" sz="1400" b="0" dirty="0"/>
              <a:t> הטבלה הם עומסי הטמפרטורה</a:t>
            </a:r>
            <a:r>
              <a:rPr lang="he-IL" sz="1400" b="0" dirty="0"/>
              <a:t> – </a:t>
            </a:r>
            <a:r>
              <a:rPr lang="iw-IL" sz="1400" b="1" dirty="0"/>
              <a:t>החום</a:t>
            </a:r>
            <a:r>
              <a:rPr lang="he-IL" sz="1400" b="0" dirty="0"/>
              <a:t>, </a:t>
            </a:r>
            <a:r>
              <a:rPr lang="iw-IL" sz="1400" b="0" dirty="0"/>
              <a:t>ומכאן השם "מפת חום"</a:t>
            </a:r>
            <a:r>
              <a:rPr lang="he-IL" sz="1400" b="0" dirty="0"/>
              <a:t>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ניתן להדגים זאת גם בהצגה ויזואלית ביצירת טבלה על הלוח לפני התלמידים.</a:t>
            </a:r>
            <a:endParaRPr sz="1400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לתלמידים: נסו לנחש</a:t>
            </a:r>
            <a:r>
              <a:rPr lang="he-IL" sz="1400" dirty="0"/>
              <a:t>* - </a:t>
            </a:r>
            <a:r>
              <a:rPr lang="iw-IL" sz="1400" dirty="0"/>
              <a:t>מה מציגה כל אחת ממפות החום שבשקופית</a:t>
            </a:r>
            <a:r>
              <a:rPr lang="he-IL" sz="1400" dirty="0"/>
              <a:t>? </a:t>
            </a:r>
            <a:r>
              <a:rPr lang="iw-IL" sz="1400" dirty="0"/>
              <a:t>אילו שני ממדים מיוצגים בכל אחת מהן?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*למורים</a:t>
            </a:r>
            <a:r>
              <a:rPr lang="he-IL" sz="1400" dirty="0"/>
              <a:t> - </a:t>
            </a:r>
            <a:r>
              <a:rPr lang="iw-IL" sz="1400" dirty="0"/>
              <a:t>ניתן לדלג על ה"ניחושים</a:t>
            </a:r>
            <a:r>
              <a:rPr lang="he-IL" sz="1400" dirty="0"/>
              <a:t>", </a:t>
            </a:r>
            <a:r>
              <a:rPr lang="iw-IL" sz="1400" dirty="0"/>
              <a:t>ובמקום זאת להציג לתלמידים את המפות ומה הן מייצגות</a:t>
            </a:r>
            <a:r>
              <a:rPr lang="he-IL" sz="1400" dirty="0"/>
              <a:t>, </a:t>
            </a:r>
            <a:r>
              <a:rPr lang="iw-IL" sz="1400" dirty="0"/>
              <a:t>והם ינסו לענות רק על שאלת הממדים של המפות.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תשובות למורים: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01</a:t>
            </a:r>
            <a:r>
              <a:rPr lang="he-IL" sz="1400" dirty="0"/>
              <a:t> - </a:t>
            </a:r>
            <a:r>
              <a:rPr lang="iw-IL" sz="1400" dirty="0"/>
              <a:t>המפה מציגה את המיקום הסביר של המטוס הנעדר מטיסה 370</a:t>
            </a:r>
            <a:r>
              <a:rPr lang="he-IL" sz="1400" dirty="0"/>
              <a:t> </a:t>
            </a:r>
            <a:r>
              <a:rPr lang="iw-IL" sz="1400" dirty="0"/>
              <a:t>של חברת מלזיה איירליינס </a:t>
            </a:r>
            <a:r>
              <a:rPr lang="he-IL" sz="1400" dirty="0"/>
              <a:t>(</a:t>
            </a:r>
            <a:r>
              <a:rPr lang="iw-IL" sz="1400" dirty="0"/>
              <a:t>המוכר גם כמטוס המלזי</a:t>
            </a:r>
            <a:r>
              <a:rPr lang="he-IL" sz="1400" dirty="0"/>
              <a:t>).</a:t>
            </a:r>
            <a:r>
              <a:rPr lang="iw-IL" sz="1400" dirty="0"/>
              <a:t> בדומה למפת ישראל מהשקופית הקודמת</a:t>
            </a:r>
            <a:r>
              <a:rPr lang="he-IL" sz="1400" dirty="0"/>
              <a:t>, </a:t>
            </a:r>
            <a:r>
              <a:rPr lang="iw-IL" sz="1400" dirty="0"/>
              <a:t>גם כאן המאפיינים שביניהם נוצר הקשר הם קווי אורך וקווי רוחב.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02</a:t>
            </a:r>
            <a:r>
              <a:rPr lang="he-IL" sz="1400" dirty="0"/>
              <a:t> - </a:t>
            </a:r>
            <a:r>
              <a:rPr lang="iw-IL" sz="1400" dirty="0"/>
              <a:t>מפה זו מתארת באופן גרפי את רמת האמינות של סצנות בסרטים המבוססים על סיפור אמיתי</a:t>
            </a:r>
            <a:r>
              <a:rPr lang="he-IL" sz="1400" dirty="0"/>
              <a:t>. </a:t>
            </a:r>
            <a:r>
              <a:rPr lang="iw-IL" sz="1400" dirty="0"/>
              <a:t>צבע כחול מסמל אמינות ונאמנות למקור</a:t>
            </a:r>
            <a:r>
              <a:rPr lang="he-IL" sz="1400" dirty="0"/>
              <a:t>, </a:t>
            </a:r>
            <a:r>
              <a:rPr lang="iw-IL" sz="1400" dirty="0"/>
              <a:t>וצבע אדום משמעותו שהסצנה רחוקה מלתאר את הסיפור כפי שקרה באמת</a:t>
            </a:r>
            <a:r>
              <a:rPr lang="he-IL" sz="1400" dirty="0"/>
              <a:t>. </a:t>
            </a:r>
            <a:r>
              <a:rPr lang="iw-IL" sz="1400" dirty="0"/>
              <a:t>שני המאפיינים המיוצגים כאן הם שם הסרט והזמן היחסי בסרט.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**תמונה 1 לקוחה מתוך ויקיפדיה. תמונה 2 לקוחה מתוך האתר information is beautiful.</a:t>
            </a:r>
            <a:endParaRPr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לתלמידים: נסו לנחש</a:t>
            </a:r>
            <a:r>
              <a:rPr lang="he-IL" sz="1400" dirty="0"/>
              <a:t>* - </a:t>
            </a:r>
            <a:r>
              <a:rPr lang="iw-IL" sz="1400" dirty="0"/>
              <a:t>מה מציגה כל אחת ממפות החום שבשקופית</a:t>
            </a:r>
            <a:r>
              <a:rPr lang="he-IL" sz="1400" dirty="0"/>
              <a:t>? </a:t>
            </a:r>
            <a:r>
              <a:rPr lang="iw-IL" sz="1400" dirty="0"/>
              <a:t>אילו שני ממדים מיוצגים בכל אחת מהן?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*למורים</a:t>
            </a:r>
            <a:r>
              <a:rPr lang="he-IL" sz="1400" dirty="0"/>
              <a:t> - </a:t>
            </a:r>
            <a:r>
              <a:rPr lang="iw-IL" sz="1400" dirty="0"/>
              <a:t>ניתן לדלג על ה"ניחושים</a:t>
            </a:r>
            <a:r>
              <a:rPr lang="he-IL" sz="1400" dirty="0"/>
              <a:t>", </a:t>
            </a:r>
            <a:r>
              <a:rPr lang="iw-IL" sz="1400" dirty="0"/>
              <a:t>ובמקום זאת להציג לתלמידים את המפות ומה הן מייצגות</a:t>
            </a:r>
            <a:r>
              <a:rPr lang="he-IL" sz="1400" dirty="0"/>
              <a:t>, </a:t>
            </a:r>
            <a:r>
              <a:rPr lang="iw-IL" sz="1400" dirty="0"/>
              <a:t>והם ינסו לענות רק על שאלת הממדים של המפות.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תשובות למורים: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03</a:t>
            </a:r>
            <a:r>
              <a:rPr lang="he-IL" sz="1400" dirty="0"/>
              <a:t> - </a:t>
            </a:r>
            <a:r>
              <a:rPr lang="iw-IL" sz="1400" dirty="0"/>
              <a:t>מפה זו היא מפה מוכרת לשימוש לאנשים העוסקים בתחום ניהול סיכונים</a:t>
            </a:r>
            <a:r>
              <a:rPr lang="he-IL" sz="1400" dirty="0"/>
              <a:t>. </a:t>
            </a:r>
            <a:r>
              <a:rPr lang="iw-IL" sz="1400" dirty="0"/>
              <a:t>כדי להבין מהי רמת הסיכון במצב מסוים</a:t>
            </a:r>
            <a:r>
              <a:rPr lang="he-IL" sz="1400" dirty="0"/>
              <a:t>, </a:t>
            </a:r>
            <a:r>
              <a:rPr lang="iw-IL" sz="1400" dirty="0"/>
              <a:t>יש לבחון שני מאפיינים </a:t>
            </a:r>
            <a:r>
              <a:rPr lang="he-IL" sz="1400" dirty="0"/>
              <a:t>(</a:t>
            </a:r>
            <a:r>
              <a:rPr lang="iw-IL" sz="1400" dirty="0"/>
              <a:t>שהם גם שני המאפיינים המיוצגים במפה</a:t>
            </a:r>
            <a:r>
              <a:rPr lang="he-IL" sz="1400" dirty="0"/>
              <a:t>) - </a:t>
            </a:r>
            <a:r>
              <a:rPr lang="iw-IL" sz="1400" dirty="0"/>
              <a:t>גודל ההשפעה של ההתרחשות והסבירות להתרחשות</a:t>
            </a:r>
            <a:r>
              <a:rPr lang="he-IL" sz="1400" dirty="0"/>
              <a:t>. </a:t>
            </a:r>
            <a:r>
              <a:rPr lang="iw-IL" sz="1400" dirty="0"/>
              <a:t>רמת הסיכון היא המכפלה של שני המאפיינים זה בזה</a:t>
            </a:r>
            <a:r>
              <a:rPr lang="he-IL" sz="1400" dirty="0"/>
              <a:t>. </a:t>
            </a:r>
            <a:r>
              <a:rPr lang="iw-IL" sz="1400" dirty="0"/>
              <a:t>רמת סיכון גבוהה תיצבע באדום</a:t>
            </a:r>
            <a:r>
              <a:rPr lang="he-IL" sz="1400" dirty="0"/>
              <a:t>, </a:t>
            </a:r>
            <a:r>
              <a:rPr lang="iw-IL" sz="1400" dirty="0"/>
              <a:t>ורמת סיכון נמוכה תיצבע בירוק.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04</a:t>
            </a:r>
            <a:r>
              <a:rPr lang="he-IL" sz="1400" dirty="0"/>
              <a:t> - </a:t>
            </a:r>
            <a:r>
              <a:rPr lang="iw-IL" sz="1400" dirty="0"/>
              <a:t>מפה זו מתארת את המיקום של מסי על מגרש הכדורגל בקבוצת ברצלונה בעונת המשחקים 2020</a:t>
            </a:r>
            <a:r>
              <a:rPr lang="he-IL" sz="1400" dirty="0"/>
              <a:t>. </a:t>
            </a:r>
            <a:r>
              <a:rPr lang="iw-IL" sz="1400" dirty="0"/>
              <a:t>גם כאן, מאחר שמדובר במפה פיזית</a:t>
            </a:r>
            <a:r>
              <a:rPr lang="he-IL" sz="1400" dirty="0"/>
              <a:t>, </a:t>
            </a:r>
            <a:r>
              <a:rPr lang="iw-IL" sz="1400" dirty="0"/>
              <a:t>המאפיינים הם קווי אורך ורוחב</a:t>
            </a:r>
            <a:r>
              <a:rPr lang="he-IL" sz="1400" dirty="0"/>
              <a:t>. </a:t>
            </a:r>
            <a:r>
              <a:rPr lang="iw-IL" sz="1400" dirty="0"/>
              <a:t>ככל שהצבע "יותר אדום</a:t>
            </a:r>
            <a:r>
              <a:rPr lang="he-IL" sz="1400" dirty="0"/>
              <a:t>" - </a:t>
            </a:r>
            <a:r>
              <a:rPr lang="iw-IL" sz="1400" dirty="0"/>
              <a:t>מסי התמקד זמן רב יותר במשחק בשטח זה</a:t>
            </a:r>
            <a:r>
              <a:rPr lang="he-IL" sz="1400" dirty="0"/>
              <a:t>. </a:t>
            </a:r>
            <a:r>
              <a:rPr lang="iw-IL" sz="1400" dirty="0"/>
              <a:t>שטחים ירוקים הם שטחי המגרש שבהם מסי לא משחק.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**תמונה 3</a:t>
            </a:r>
            <a:r>
              <a:rPr lang="he-IL" sz="1400" dirty="0"/>
              <a:t> </a:t>
            </a:r>
            <a:r>
              <a:rPr lang="iw-IL" sz="1400" dirty="0"/>
              <a:t>נוצרה באקסל לצורך מצגת זו</a:t>
            </a:r>
            <a:r>
              <a:rPr lang="he-IL" sz="1400" dirty="0"/>
              <a:t>, </a:t>
            </a:r>
            <a:r>
              <a:rPr lang="iw-IL" sz="1400" dirty="0"/>
              <a:t>תמונה 4</a:t>
            </a:r>
            <a:r>
              <a:rPr lang="he-IL" sz="1400" dirty="0"/>
              <a:t> </a:t>
            </a:r>
            <a:r>
              <a:rPr lang="iw-IL" sz="1400" dirty="0"/>
              <a:t>רצה ברשת ולא ידוע מקורה.</a:t>
            </a:r>
            <a:endParaRPr sz="1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dirty="0"/>
              <a:t>עוברים לתרגיל </a:t>
            </a:r>
            <a:r>
              <a:rPr lang="he-IL" dirty="0"/>
              <a:t>2 </a:t>
            </a:r>
            <a:r>
              <a:rPr lang="iw-IL" dirty="0"/>
              <a:t>באקסל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9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900" b="0" i="0" u="none" strike="noStrike" cap="none"/>
          </a:p>
        </p:txBody>
      </p:sp>
      <p:sp>
        <p:nvSpPr>
          <p:cNvPr id="15" name="Google Shape;15;p9"/>
          <p:cNvSpPr txBox="1"/>
          <p:nvPr/>
        </p:nvSpPr>
        <p:spPr>
          <a:xfrm>
            <a:off x="7137317" y="56673"/>
            <a:ext cx="1879738" cy="39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מפת חום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9"/>
          <p:cNvCxnSpPr>
            <a:cxnSpLocks/>
          </p:cNvCxnSpPr>
          <p:nvPr/>
        </p:nvCxnSpPr>
        <p:spPr>
          <a:xfrm>
            <a:off x="8062575" y="445207"/>
            <a:ext cx="875052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0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0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" descr="Google Shape;55;p13"/>
          <p:cNvPicPr preferRelativeResize="0"/>
          <p:nvPr/>
        </p:nvPicPr>
        <p:blipFill rotWithShape="1">
          <a:blip r:embed="rId3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4927180" y="2036447"/>
            <a:ext cx="3518892" cy="185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אקסל מתקדם לניתוח נתונים</a:t>
            </a:r>
            <a:br>
              <a:rPr lang="iw-IL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</a:t>
            </a: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"</a:t>
            </a:r>
            <a:r>
              <a:rPr lang="iw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מפת חו</a:t>
            </a: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ם"</a:t>
            </a:r>
            <a:endParaRPr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489FC28-4AB4-4ACD-901A-5DCA63A3C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61" y="921957"/>
            <a:ext cx="4434957" cy="34287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0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מפת חום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5347572" y="1090953"/>
            <a:ext cx="3236964" cy="6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85000"/>
              </a:lnSpc>
              <a:buClr>
                <a:srgbClr val="232752"/>
              </a:buClr>
              <a:buSzPts val="2000"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נכיר כעת גרף נוס</a:t>
            </a:r>
            <a:r>
              <a:rPr lang="he-IL" sz="18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ף! </a:t>
            </a:r>
            <a:r>
              <a:rPr lang="iw-IL" sz="18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☺</a:t>
            </a:r>
            <a:endParaRPr sz="18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1605353" y="1836399"/>
            <a:ext cx="6278754" cy="41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גרף זה נקרא "מפת חום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וניתן ליצור אותו בקלות באקסל באמצעות עיצוב מותנה.</a:t>
            </a:r>
            <a:endParaRPr sz="16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1755960" y="2430280"/>
            <a:ext cx="6124500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המפה מייצגת קשר של מידע בין שני מאפיינים 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ממדים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),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ומציגה אותם בצבע כך שיהיה קל לזהות מוקדים של "עומס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באופן ויזואלי.</a:t>
            </a:r>
            <a:endParaRPr sz="16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3" name="Google Shape;43;p2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6744033" y="291376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" descr="Google Shape;9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0017" y="1832033"/>
            <a:ext cx="440516" cy="39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" descr="Google Shape;9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0020" y="2462440"/>
            <a:ext cx="440510" cy="39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 descr="Google Shape;9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1242" y="3345600"/>
            <a:ext cx="418067" cy="37843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"/>
          <p:cNvSpPr txBox="1"/>
          <p:nvPr/>
        </p:nvSpPr>
        <p:spPr>
          <a:xfrm>
            <a:off x="1530053" y="3304880"/>
            <a:ext cx="6350262" cy="41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כך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למשל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הגרף הבא מייצג את מספר הלקוחות בבית קפה לפי שעות וימים בחודש:</a:t>
            </a:r>
            <a:endParaRPr sz="16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"/>
          <p:cNvPicPr preferRelativeResize="0"/>
          <p:nvPr/>
        </p:nvPicPr>
        <p:blipFill rotWithShape="1">
          <a:blip r:embed="rId3">
            <a:alphaModFix/>
          </a:blip>
          <a:srcRect t="7822"/>
          <a:stretch/>
        </p:blipFill>
        <p:spPr>
          <a:xfrm>
            <a:off x="1546789" y="1141760"/>
            <a:ext cx="5660834" cy="381844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4264926" y="508132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מפת חום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55" name="Google Shape;55;p3"/>
          <p:cNvSpPr txBox="1"/>
          <p:nvPr/>
        </p:nvSpPr>
        <p:spPr>
          <a:xfrm>
            <a:off x="-22572" y="1353676"/>
            <a:ext cx="4375874" cy="561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205555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endParaRPr sz="1800" b="0" i="0" u="none" strike="noStrike" cap="non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56" name="Google Shape;56;p3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6849494" y="27928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"/>
          <p:cNvSpPr txBox="1"/>
          <p:nvPr/>
        </p:nvSpPr>
        <p:spPr>
          <a:xfrm>
            <a:off x="3700329" y="839804"/>
            <a:ext cx="1326181" cy="35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Quattrocento Sans"/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 pitchFamily="2" charset="-79"/>
                <a:ea typeface="Quattrocento Sans"/>
                <a:cs typeface="Assistant" pitchFamily="2" charset="-79"/>
                <a:sym typeface="Quattrocento Sans"/>
              </a:rPr>
              <a:t>שעה ביום</a:t>
            </a:r>
            <a:endParaRPr b="1" i="0" u="none" strike="noStrike" cap="none" dirty="0">
              <a:solidFill>
                <a:srgbClr val="232752"/>
              </a:solidFill>
              <a:latin typeface="Assistant" pitchFamily="2" charset="-79"/>
              <a:ea typeface="Quattrocento Sans"/>
              <a:cs typeface="Assistant" pitchFamily="2" charset="-79"/>
              <a:sym typeface="Quattrocento Sans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518412" y="2703424"/>
            <a:ext cx="1002254" cy="3539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Quattrocento Sans"/>
              <a:buNone/>
            </a:pPr>
            <a:r>
              <a:rPr lang="iw-IL" b="1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Quattrocento Sans"/>
              </a:rPr>
              <a:t>יום בחודש</a:t>
            </a:r>
            <a:endParaRPr b="1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4264922" y="512028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מפת חום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65" name="Google Shape;65;p4"/>
          <p:cNvSpPr txBox="1"/>
          <p:nvPr/>
        </p:nvSpPr>
        <p:spPr>
          <a:xfrm>
            <a:off x="4659084" y="1396024"/>
            <a:ext cx="3374153" cy="126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לא במקרה קוראים לגרף זה "מפת חום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".</a:t>
            </a:r>
          </a:p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השם מגיע מתוך מפות מזג אוויר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המייצגות לרוב טמפרטורה גבוהה בצבע אדום וטמפרטורה נמוכה בצבע ירוק.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pic>
        <p:nvPicPr>
          <p:cNvPr id="66" name="Google Shape;66;p4" descr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7128" y="1396024"/>
            <a:ext cx="526193" cy="4763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 txBox="1"/>
          <p:nvPr/>
        </p:nvSpPr>
        <p:spPr>
          <a:xfrm>
            <a:off x="4460069" y="2887675"/>
            <a:ext cx="3616008" cy="126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מפת החום שבצד שמאל מציגה את הטמפרטורה במדינת ישראל בצבעים שונים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.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האם תוכלו לומר אילו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שני משתנים 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(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מאפיינים</a:t>
            </a:r>
            <a:r>
              <a:rPr lang="he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)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מיוצגים במפת החום שבצד שמאל?</a:t>
            </a:r>
            <a:endParaRPr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68" name="Google Shape;68;p4" descr="Google Shape;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8676" y="2887675"/>
            <a:ext cx="440513" cy="39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6788019" y="337050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8498" y="279925"/>
            <a:ext cx="2559839" cy="4705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3143794" y="508519"/>
            <a:ext cx="557929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משח</a:t>
            </a: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מפות חום מרחבי האינטרנט: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78" name="Google Shape;78;p5" descr="Google Shape;6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33876">
            <a:off x="5999152" y="4307020"/>
            <a:ext cx="1084863" cy="64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"/>
          <p:cNvPicPr preferRelativeResize="0"/>
          <p:nvPr/>
        </p:nvPicPr>
        <p:blipFill rotWithShape="1">
          <a:blip r:embed="rId4">
            <a:alphaModFix/>
          </a:blip>
          <a:srcRect l="1380" t="2153" r="22511" b="2531"/>
          <a:stretch/>
        </p:blipFill>
        <p:spPr>
          <a:xfrm>
            <a:off x="5439723" y="1709241"/>
            <a:ext cx="2721466" cy="236337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grpSp>
        <p:nvGrpSpPr>
          <p:cNvPr id="80" name="Google Shape;80;p5"/>
          <p:cNvGrpSpPr/>
          <p:nvPr/>
        </p:nvGrpSpPr>
        <p:grpSpPr>
          <a:xfrm>
            <a:off x="518412" y="1252326"/>
            <a:ext cx="3968523" cy="2978559"/>
            <a:chOff x="518412" y="371139"/>
            <a:chExt cx="4151563" cy="3115939"/>
          </a:xfrm>
        </p:grpSpPr>
        <p:pic>
          <p:nvPicPr>
            <p:cNvPr id="81" name="Google Shape;81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8412" y="371139"/>
              <a:ext cx="4151563" cy="31159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5"/>
            <p:cNvSpPr/>
            <p:nvPr/>
          </p:nvSpPr>
          <p:spPr>
            <a:xfrm>
              <a:off x="3067316" y="570155"/>
              <a:ext cx="1563851" cy="1990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sp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5"/>
          <p:cNvSpPr txBox="1"/>
          <p:nvPr/>
        </p:nvSpPr>
        <p:spPr>
          <a:xfrm>
            <a:off x="8238812" y="1607482"/>
            <a:ext cx="773552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dirty="0"/>
          </a:p>
        </p:txBody>
      </p:sp>
      <p:sp>
        <p:nvSpPr>
          <p:cNvPr id="84" name="Google Shape;84;p5"/>
          <p:cNvSpPr txBox="1"/>
          <p:nvPr/>
        </p:nvSpPr>
        <p:spPr>
          <a:xfrm>
            <a:off x="3773347" y="1213994"/>
            <a:ext cx="773552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lang="iw-IL" sz="4200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sz="4200" dirty="0">
              <a:solidFill>
                <a:srgbClr val="FEC224"/>
              </a:solidFill>
              <a:latin typeface="Assistant ExtraBold"/>
              <a:ea typeface="Assistant ExtraBold"/>
              <a:cs typeface="Assistant ExtraBold"/>
            </a:endParaRPr>
          </a:p>
        </p:txBody>
      </p:sp>
      <p:pic>
        <p:nvPicPr>
          <p:cNvPr id="12" name="Google Shape;69;p4" descr="Google Shape;60;p13">
            <a:extLst>
              <a:ext uri="{FF2B5EF4-FFF2-40B4-BE49-F238E27FC236}">
                <a16:creationId xmlns:a16="http://schemas.microsoft.com/office/drawing/2014/main" id="{F2803C5B-C784-48CA-8FC2-CE070FF3351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173668">
            <a:off x="3007822" y="369050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 txBox="1"/>
          <p:nvPr/>
        </p:nvSpPr>
        <p:spPr>
          <a:xfrm>
            <a:off x="-1" y="3256145"/>
            <a:ext cx="6134635" cy="195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 dirty="0">
                <a:solidFill>
                  <a:srgbClr val="918D8E">
                    <a:alpha val="15000"/>
                  </a:srgbClr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IDEAS</a:t>
            </a:r>
            <a:endParaRPr dirty="0">
              <a:solidFill>
                <a:srgbClr val="918D8E">
                  <a:alpha val="1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92" name="Google Shape;9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684" y="1402794"/>
            <a:ext cx="3923997" cy="25985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3" name="Google Shape;93;p6"/>
          <p:cNvSpPr txBox="1"/>
          <p:nvPr/>
        </p:nvSpPr>
        <p:spPr>
          <a:xfrm>
            <a:off x="8152631" y="1402794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dirty="0"/>
          </a:p>
        </p:txBody>
      </p:sp>
      <p:pic>
        <p:nvPicPr>
          <p:cNvPr id="95" name="Google Shape;95;p6" descr="Google Shape;6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33876" flipH="1">
            <a:off x="792252" y="708685"/>
            <a:ext cx="1105288" cy="660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6" name="Google Shape;96;p6"/>
          <p:cNvGraphicFramePr/>
          <p:nvPr>
            <p:extLst>
              <p:ext uri="{D42A27DB-BD31-4B8C-83A1-F6EECF244321}">
                <p14:modId xmlns:p14="http://schemas.microsoft.com/office/powerpoint/2010/main" val="1627899585"/>
              </p:ext>
            </p:extLst>
          </p:nvPr>
        </p:nvGraphicFramePr>
        <p:xfrm>
          <a:off x="5237256" y="1494626"/>
          <a:ext cx="2915375" cy="2733100"/>
        </p:xfrm>
        <a:graphic>
          <a:graphicData uri="http://schemas.openxmlformats.org/drawingml/2006/table">
            <a:tbl>
              <a:tblPr>
                <a:noFill/>
                <a:tableStyleId>{9EAE6E05-46C1-4D9C-AC02-3F8977FDE513}</a:tableStyleId>
              </a:tblPr>
              <a:tblGrid>
                <a:gridCol w="107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150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Improbable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Remote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Occasional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Probable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Frequent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00"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3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Negligible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C4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CA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D1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3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9C4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D1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C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Moderate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CA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B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Significant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D1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A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9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3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Catastrophic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w-IL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w-IL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dirty="0"/>
                    </a:p>
                  </a:txBody>
                  <a:tcPr marL="0" marR="0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7" name="Google Shape;9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1367" y="1580789"/>
            <a:ext cx="1579628" cy="9163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7;p5">
            <a:extLst>
              <a:ext uri="{FF2B5EF4-FFF2-40B4-BE49-F238E27FC236}">
                <a16:creationId xmlns:a16="http://schemas.microsoft.com/office/drawing/2014/main" id="{14423BEA-13BD-45CC-A9BA-6CD4044A7386}"/>
              </a:ext>
            </a:extLst>
          </p:cNvPr>
          <p:cNvSpPr txBox="1"/>
          <p:nvPr/>
        </p:nvSpPr>
        <p:spPr>
          <a:xfrm>
            <a:off x="3143794" y="508519"/>
            <a:ext cx="557929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משח</a:t>
            </a: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מפות חום מרחבי האינטרנט: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2" name="Google Shape;75;p5">
            <a:extLst>
              <a:ext uri="{FF2B5EF4-FFF2-40B4-BE49-F238E27FC236}">
                <a16:creationId xmlns:a16="http://schemas.microsoft.com/office/drawing/2014/main" id="{B8707A7F-5F5F-41EB-A82C-D711DC91A1F9}"/>
              </a:ext>
            </a:extLst>
          </p:cNvPr>
          <p:cNvSpPr txBox="1"/>
          <p:nvPr/>
        </p:nvSpPr>
        <p:spPr>
          <a:xfrm>
            <a:off x="-1" y="3256145"/>
            <a:ext cx="6134635" cy="195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 dirty="0">
                <a:solidFill>
                  <a:srgbClr val="918D8E">
                    <a:alpha val="15000"/>
                  </a:srgbClr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IDEAS</a:t>
            </a:r>
            <a:endParaRPr dirty="0">
              <a:solidFill>
                <a:srgbClr val="918D8E">
                  <a:alpha val="15000"/>
                </a:srgbClr>
              </a:solidFill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3409937" y="3983934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 dirty="0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103" name="Google Shape;103;p7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iw-IL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7"/>
          <p:cNvCxnSpPr/>
          <p:nvPr/>
        </p:nvCxnSpPr>
        <p:spPr>
          <a:xfrm>
            <a:off x="3923450" y="4587148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06" name="Google Shape;106;p7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iw-IL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109" name="Google Shape;109;p7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771</Words>
  <Application>Microsoft Office PowerPoint</Application>
  <PresentationFormat>‫הצגה על המסך (16:9)</PresentationFormat>
  <Paragraphs>102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Calibri</vt:lpstr>
      <vt:lpstr>Arial</vt:lpstr>
      <vt:lpstr>Quattrocento Sans</vt:lpstr>
      <vt:lpstr>Assistant ExtraBold</vt:lpstr>
      <vt:lpstr>Assistant SemiBold</vt:lpstr>
      <vt:lpstr>Assistant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12</cp:revision>
  <dcterms:modified xsi:type="dcterms:W3CDTF">2023-05-23T08:43:13Z</dcterms:modified>
</cp:coreProperties>
</file>