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Assistant" pitchFamily="2" charset="-79"/>
      <p:regular r:id="rId17"/>
      <p:bold r:id="rId18"/>
    </p:embeddedFont>
    <p:embeddedFont>
      <p:font typeface="Assistant ExtraBold" pitchFamily="2" charset="-79"/>
      <p:bold r:id="rId19"/>
    </p:embeddedFont>
    <p:embeddedFont>
      <p:font typeface="Assistant SemiBold" pitchFamily="2" charset="-79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6VZXxYAqqo8qKsEP23yczb0+A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752"/>
    <a:srgbClr val="FFC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808" autoAdjust="0"/>
  </p:normalViewPr>
  <p:slideViewPr>
    <p:cSldViewPr snapToGrid="0">
      <p:cViewPr varScale="1">
        <p:scale>
          <a:sx n="113" d="100"/>
          <a:sy n="113" d="100"/>
        </p:scale>
        <p:origin x="5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7" name="Google Shape;167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None/>
            </a:pPr>
            <a:r>
              <a:rPr lang="iw-IL" sz="1400" dirty="0"/>
              <a:t>ברירת המחדל של אקסל במקרה זה היא לסמן את הערכים הנמוכים באדום ואת הגבוהים בירוק</a:t>
            </a:r>
            <a:r>
              <a:rPr lang="he-IL" sz="1400" dirty="0"/>
              <a:t>. </a:t>
            </a:r>
            <a:r>
              <a:rPr lang="iw-IL" sz="1400" dirty="0"/>
              <a:t>אבל הבקשה שלנו הפוכה! אנחנו רוצים את הערכים </a:t>
            </a:r>
            <a:r>
              <a:rPr lang="iw-IL" sz="1400" b="1" dirty="0">
                <a:solidFill>
                  <a:srgbClr val="00B050"/>
                </a:solidFill>
              </a:rPr>
              <a:t>הנמוכים בירוק</a:t>
            </a:r>
            <a:r>
              <a:rPr lang="iw-IL" sz="1400" dirty="0"/>
              <a:t> ואת</a:t>
            </a:r>
            <a:r>
              <a:rPr lang="iw-IL" sz="1400" dirty="0">
                <a:solidFill>
                  <a:srgbClr val="FF0000"/>
                </a:solidFill>
              </a:rPr>
              <a:t> </a:t>
            </a:r>
            <a:r>
              <a:rPr lang="iw-IL" sz="1400" b="1" dirty="0">
                <a:solidFill>
                  <a:srgbClr val="FF0000"/>
                </a:solidFill>
              </a:rPr>
              <a:t>הגבוהים באדום</a:t>
            </a:r>
            <a:r>
              <a:rPr lang="iw-IL" sz="1400" dirty="0"/>
              <a:t>.</a:t>
            </a:r>
            <a:endParaRPr sz="1400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None/>
            </a:pPr>
            <a:r>
              <a:rPr lang="iw-IL" sz="1400" dirty="0"/>
              <a:t>ב</a:t>
            </a:r>
            <a:r>
              <a:rPr lang="he-IL" sz="1400" dirty="0"/>
              <a:t>-</a:t>
            </a:r>
            <a:r>
              <a:rPr lang="iw-IL" sz="1400" dirty="0"/>
              <a:t>gif</a:t>
            </a:r>
            <a:r>
              <a:rPr lang="he-IL" sz="1400" dirty="0"/>
              <a:t> </a:t>
            </a:r>
            <a:r>
              <a:rPr lang="iw-IL" sz="1400" dirty="0"/>
              <a:t>שבשקופית תוכלו לראות גם דוגמה ל</a:t>
            </a:r>
            <a:r>
              <a:rPr lang="iw-IL" sz="1400" b="1" dirty="0"/>
              <a:t>עריכה</a:t>
            </a:r>
            <a:r>
              <a:rPr lang="iw-IL" sz="1400" dirty="0"/>
              <a:t> של כללי עיצוב מותנה</a:t>
            </a:r>
            <a:r>
              <a:rPr lang="he-IL" sz="1400" dirty="0"/>
              <a:t>, </a:t>
            </a:r>
            <a:r>
              <a:rPr lang="iw-IL" sz="1400" dirty="0"/>
              <a:t>כדי להתאים את העיצוב לדרישות שלנו.</a:t>
            </a:r>
            <a:endParaRPr sz="1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Google Shape;193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900" dirty="0"/>
              <a:t>*ניתן גם לבחור צבעים נוספים דרך כפתור "עריכת כלל</a:t>
            </a:r>
            <a:r>
              <a:rPr lang="he-IL" sz="900" dirty="0"/>
              <a:t>" </a:t>
            </a:r>
            <a:r>
              <a:rPr lang="iw-IL" sz="900" dirty="0"/>
              <a:t>שהוצג בשק</a:t>
            </a:r>
            <a:r>
              <a:rPr lang="iw-IL" dirty="0"/>
              <a:t>ופית</a:t>
            </a:r>
            <a:r>
              <a:rPr lang="iw-IL" sz="900" dirty="0"/>
              <a:t> הקוד</a:t>
            </a:r>
            <a:r>
              <a:rPr lang="iw-IL" dirty="0"/>
              <a:t>מת</a:t>
            </a:r>
            <a:r>
              <a:rPr lang="iw-IL" sz="900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6" name="Google Shape;206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dirty="0"/>
              <a:t>עוברים לתרגול באקסל</a:t>
            </a:r>
            <a:r>
              <a:rPr lang="he-IL" dirty="0"/>
              <a:t>! </a:t>
            </a:r>
            <a:r>
              <a:rPr lang="iw-IL" dirty="0"/>
              <a:t>בהצלחה!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" name="Google Shape;77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dirty="0"/>
              <a:t>*יש מקרים שבהם כן נדרש להשתמש בנוסחה</a:t>
            </a:r>
            <a:r>
              <a:rPr lang="he-IL" dirty="0"/>
              <a:t>, </a:t>
            </a:r>
            <a:r>
              <a:rPr lang="iw-IL" dirty="0"/>
              <a:t>כפי שמצוין בסעיף 3</a:t>
            </a:r>
            <a:r>
              <a:rPr lang="he-IL" dirty="0"/>
              <a:t> </a:t>
            </a:r>
            <a:r>
              <a:rPr lang="iw-IL" dirty="0"/>
              <a:t>בשקופית זו</a:t>
            </a:r>
            <a:r>
              <a:rPr lang="he-IL" dirty="0"/>
              <a:t>. </a:t>
            </a:r>
            <a:r>
              <a:rPr lang="iw-IL" dirty="0"/>
              <a:t>נלמד על מקרים אלו בהמשך.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dirty="0"/>
              <a:t>ב</a:t>
            </a:r>
            <a:r>
              <a:rPr lang="he-IL" dirty="0"/>
              <a:t>-</a:t>
            </a:r>
            <a:r>
              <a:rPr lang="iw-IL" dirty="0"/>
              <a:t>gif</a:t>
            </a:r>
            <a:r>
              <a:rPr lang="he-IL" dirty="0"/>
              <a:t> </a:t>
            </a:r>
            <a:r>
              <a:rPr lang="iw-IL" dirty="0"/>
              <a:t>שבשקופית תוכלו לראות גם דוגמה לעיצוב מותאם אישית</a:t>
            </a:r>
            <a:r>
              <a:rPr lang="he-IL" dirty="0"/>
              <a:t>. </a:t>
            </a:r>
            <a:r>
              <a:rPr lang="iw-IL" dirty="0"/>
              <a:t>ניתן לעצב את התאים בכל דרך שתבחרו</a:t>
            </a:r>
            <a:r>
              <a:rPr lang="he-IL" dirty="0"/>
              <a:t>, </a:t>
            </a:r>
            <a:r>
              <a:rPr lang="iw-IL" dirty="0"/>
              <a:t>מצבע התא, דרך עיצוב הגופן</a:t>
            </a:r>
            <a:r>
              <a:rPr lang="he-IL" dirty="0"/>
              <a:t>, </a:t>
            </a:r>
            <a:r>
              <a:rPr lang="iw-IL" dirty="0"/>
              <a:t>ואפילו אפשר לבחור לשנות את סוג הנתונים!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6" descr="Google Shape;7;p1"/>
          <p:cNvPicPr preferRelativeResize="0"/>
          <p:nvPr/>
        </p:nvPicPr>
        <p:blipFill rotWithShape="1">
          <a:blip r:embed="rId2">
            <a:alphaModFix/>
          </a:blip>
          <a:srcRect l="4362" t="19277" r="4569" b="25722"/>
          <a:stretch/>
        </p:blipFill>
        <p:spPr>
          <a:xfrm>
            <a:off x="8062575" y="4413899"/>
            <a:ext cx="875052" cy="5284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6"/>
          <p:cNvSpPr/>
          <p:nvPr/>
        </p:nvSpPr>
        <p:spPr>
          <a:xfrm>
            <a:off x="-1" y="5051375"/>
            <a:ext cx="9144002" cy="92102"/>
          </a:xfrm>
          <a:prstGeom prst="rect">
            <a:avLst/>
          </a:prstGeom>
          <a:solidFill>
            <a:srgbClr val="FFC92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6"/>
          <p:cNvSpPr/>
          <p:nvPr/>
        </p:nvSpPr>
        <p:spPr>
          <a:xfrm>
            <a:off x="-2700" y="2696"/>
            <a:ext cx="3561603" cy="199503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16" descr="Google Shape;13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51193">
            <a:off x="255009" y="4496940"/>
            <a:ext cx="511994" cy="30604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212107" y="4553064"/>
            <a:ext cx="306305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sz="900" b="0" i="0" u="none" strike="noStrike" cap="none"/>
          </a:p>
        </p:txBody>
      </p:sp>
      <p:sp>
        <p:nvSpPr>
          <p:cNvPr id="15" name="Google Shape;15;p16"/>
          <p:cNvSpPr txBox="1"/>
          <p:nvPr/>
        </p:nvSpPr>
        <p:spPr>
          <a:xfrm>
            <a:off x="7137317" y="56673"/>
            <a:ext cx="1879738" cy="398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300"/>
              <a:buFont typeface="Assistant ExtraBold"/>
              <a:buNone/>
            </a:pPr>
            <a:r>
              <a:rPr lang="iw-IL" sz="1300" b="0" i="0" u="none" strike="noStrike" cap="none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עיצוב מותנה</a:t>
            </a:r>
            <a:endParaRPr sz="1200" b="0" i="0" u="none" strike="noStrike" cap="none">
              <a:solidFill>
                <a:srgbClr val="23275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16"/>
          <p:cNvCxnSpPr>
            <a:cxnSpLocks/>
            <a:stCxn id="15" idx="2"/>
          </p:cNvCxnSpPr>
          <p:nvPr/>
        </p:nvCxnSpPr>
        <p:spPr>
          <a:xfrm flipV="1">
            <a:off x="8077186" y="445210"/>
            <a:ext cx="871439" cy="10212"/>
          </a:xfrm>
          <a:prstGeom prst="straightConnector1">
            <a:avLst/>
          </a:prstGeom>
          <a:noFill/>
          <a:ln w="9525" cap="flat" cmpd="sng">
            <a:solidFill>
              <a:srgbClr val="918D8E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/>
          <p:nvPr/>
        </p:nvSpPr>
        <p:spPr>
          <a:xfrm>
            <a:off x="0" y="5051375"/>
            <a:ext cx="9144000" cy="92102"/>
          </a:xfrm>
          <a:prstGeom prst="rect">
            <a:avLst/>
          </a:prstGeom>
          <a:solidFill>
            <a:srgbClr val="FFC92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7"/>
          <p:cNvSpPr/>
          <p:nvPr/>
        </p:nvSpPr>
        <p:spPr>
          <a:xfrm>
            <a:off x="-2699" y="2696"/>
            <a:ext cx="3561602" cy="199504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7"/>
          <p:cNvSpPr txBox="1"/>
          <p:nvPr/>
        </p:nvSpPr>
        <p:spPr>
          <a:xfrm>
            <a:off x="212107" y="4553064"/>
            <a:ext cx="306305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‹#›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pic>
        <p:nvPicPr>
          <p:cNvPr id="21" name="Google Shape;21;p17" descr="Google Shape;7;p1"/>
          <p:cNvPicPr preferRelativeResize="0"/>
          <p:nvPr/>
        </p:nvPicPr>
        <p:blipFill rotWithShape="1">
          <a:blip r:embed="rId2">
            <a:alphaModFix/>
          </a:blip>
          <a:srcRect l="4362" t="19277" r="4569" b="25722"/>
          <a:stretch/>
        </p:blipFill>
        <p:spPr>
          <a:xfrm>
            <a:off x="8062575" y="4413899"/>
            <a:ext cx="875052" cy="52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7" descr="Google Shape;13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51193">
            <a:off x="255009" y="4496940"/>
            <a:ext cx="511994" cy="306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marR="0" lvl="0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628650" y="4812657"/>
            <a:ext cx="197143" cy="18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3.gi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F6BBCF2E-6128-4DA7-9014-0803003D9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11" y="1256799"/>
            <a:ext cx="4736813" cy="2907122"/>
          </a:xfrm>
          <a:prstGeom prst="rect">
            <a:avLst/>
          </a:prstGeom>
        </p:spPr>
      </p:pic>
      <p:pic>
        <p:nvPicPr>
          <p:cNvPr id="27" name="Google Shape;27;p1" descr="Google Shape;55;p13"/>
          <p:cNvPicPr preferRelativeResize="0"/>
          <p:nvPr/>
        </p:nvPicPr>
        <p:blipFill rotWithShape="1">
          <a:blip r:embed="rId4">
            <a:alphaModFix/>
          </a:blip>
          <a:srcRect l="4362" t="19277" r="4571" b="25722"/>
          <a:stretch/>
        </p:blipFill>
        <p:spPr>
          <a:xfrm>
            <a:off x="6779769" y="477672"/>
            <a:ext cx="1666303" cy="100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" descr="Google Shape;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173668">
            <a:off x="5649963" y="1530371"/>
            <a:ext cx="302879" cy="66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"/>
          <p:cNvSpPr txBox="1"/>
          <p:nvPr/>
        </p:nvSpPr>
        <p:spPr>
          <a:xfrm>
            <a:off x="4632456" y="2036447"/>
            <a:ext cx="3813616" cy="185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3600"/>
              <a:buFont typeface="Assistant ExtraBold"/>
              <a:buNone/>
            </a:pPr>
            <a:r>
              <a:rPr lang="iw-IL" sz="3600" b="0" i="0" u="none" strike="noStrike" cap="none" dirty="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אקסל מתקדם לניתוח נתונים</a:t>
            </a:r>
            <a:br>
              <a:rPr lang="iw-IL" sz="3600" b="0" i="0" u="none" strike="noStrike" cap="none" dirty="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</a:br>
            <a:r>
              <a:rPr lang="iw-IL" sz="3600" b="0" i="0" u="none" strike="noStrike" cap="none" dirty="0">
                <a:solidFill>
                  <a:srgbClr val="00ACE6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עיצוב מותנה בסיסי</a:t>
            </a:r>
            <a:endParaRPr sz="1200" b="0" i="0" u="none" strike="noStrike" cap="none" dirty="0">
              <a:solidFill>
                <a:srgbClr val="00ACE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"/>
          <p:cNvSpPr/>
          <p:nvPr/>
        </p:nvSpPr>
        <p:spPr>
          <a:xfrm>
            <a:off x="34755" y="4400441"/>
            <a:ext cx="8937972" cy="6219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1" descr="Google Shape;6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133876">
            <a:off x="7680410" y="3831199"/>
            <a:ext cx="837786" cy="50077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"/>
          <p:cNvSpPr/>
          <p:nvPr/>
        </p:nvSpPr>
        <p:spPr>
          <a:xfrm>
            <a:off x="7450453" y="33410"/>
            <a:ext cx="1585291" cy="5157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 fontScale="70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/>
              <a:t>10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57" name="Google Shape;157;p10"/>
          <p:cNvSpPr txBox="1"/>
          <p:nvPr/>
        </p:nvSpPr>
        <p:spPr>
          <a:xfrm>
            <a:off x="4264926" y="508132"/>
            <a:ext cx="4449038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סרגלים לעיצוב מותנה</a:t>
            </a:r>
            <a:endParaRPr sz="2800" b="0" i="0" u="none" strike="noStrike" cap="none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158" name="Google Shape;158;p10"/>
          <p:cNvSpPr txBox="1"/>
          <p:nvPr/>
        </p:nvSpPr>
        <p:spPr>
          <a:xfrm>
            <a:off x="-22572" y="1353676"/>
            <a:ext cx="4375874" cy="56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205555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800"/>
              <a:buFont typeface="Assistant ExtraBold"/>
              <a:buNone/>
            </a:pPr>
            <a:endParaRPr sz="1800" b="0" i="0" u="none" strike="noStrike" cap="none">
              <a:solidFill>
                <a:srgbClr val="232752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159" name="Google Shape;159;p10"/>
          <p:cNvSpPr txBox="1"/>
          <p:nvPr/>
        </p:nvSpPr>
        <p:spPr>
          <a:xfrm>
            <a:off x="518412" y="1490100"/>
            <a:ext cx="3811943" cy="69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4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הדוגמאות שראינו עד עכשיו מתמקדות בעיצוב ערכים בודדים.</a:t>
            </a:r>
            <a:endParaRPr sz="16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60" name="Google Shape;160;p1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0879" y="1600737"/>
            <a:ext cx="201121" cy="19950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0"/>
          <p:cNvSpPr txBox="1"/>
          <p:nvPr/>
        </p:nvSpPr>
        <p:spPr>
          <a:xfrm>
            <a:off x="544953" y="2426179"/>
            <a:ext cx="3811800" cy="69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400"/>
              <a:buFont typeface="Assistant"/>
              <a:buNone/>
            </a:pPr>
            <a:r>
              <a:rPr lang="iw-IL" sz="1600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כעת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נראה כיצד </a:t>
            </a:r>
            <a:r>
              <a:rPr lang="iw-IL" sz="1600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אפשר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לעצב את 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כל הערכים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באמצעות סרגלי צבעים!</a:t>
            </a:r>
            <a:endParaRPr sz="16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62" name="Google Shape;162;p1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0879" y="2537204"/>
            <a:ext cx="201121" cy="199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0" descr="Google Shape;6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173668">
            <a:off x="4881716" y="325859"/>
            <a:ext cx="271944" cy="6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7D439A9-6477-4892-87AD-36B227F323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3761" b="-445"/>
          <a:stretch/>
        </p:blipFill>
        <p:spPr>
          <a:xfrm>
            <a:off x="4871104" y="1312732"/>
            <a:ext cx="3678463" cy="285238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99" y="0"/>
                </a:moveTo>
                <a:cubicBezTo>
                  <a:pt x="1483" y="0"/>
                  <a:pt x="1113" y="1"/>
                  <a:pt x="866" y="133"/>
                </a:cubicBezTo>
                <a:cubicBezTo>
                  <a:pt x="511" y="299"/>
                  <a:pt x="233" y="657"/>
                  <a:pt x="104" y="1114"/>
                </a:cubicBezTo>
                <a:cubicBezTo>
                  <a:pt x="1" y="1431"/>
                  <a:pt x="0" y="1907"/>
                  <a:pt x="0" y="2699"/>
                </a:cubicBezTo>
                <a:lnTo>
                  <a:pt x="0" y="18901"/>
                </a:lnTo>
                <a:cubicBezTo>
                  <a:pt x="0" y="19693"/>
                  <a:pt x="1" y="20169"/>
                  <a:pt x="104" y="20486"/>
                </a:cubicBezTo>
                <a:cubicBezTo>
                  <a:pt x="233" y="20943"/>
                  <a:pt x="511" y="21301"/>
                  <a:pt x="866" y="21467"/>
                </a:cubicBezTo>
                <a:cubicBezTo>
                  <a:pt x="1113" y="21599"/>
                  <a:pt x="1483" y="21600"/>
                  <a:pt x="2099" y="21600"/>
                </a:cubicBezTo>
                <a:lnTo>
                  <a:pt x="19501" y="21600"/>
                </a:lnTo>
                <a:cubicBezTo>
                  <a:pt x="20117" y="21600"/>
                  <a:pt x="20487" y="21599"/>
                  <a:pt x="20734" y="21467"/>
                </a:cubicBezTo>
                <a:cubicBezTo>
                  <a:pt x="21089" y="21301"/>
                  <a:pt x="21367" y="20943"/>
                  <a:pt x="21496" y="20486"/>
                </a:cubicBezTo>
                <a:cubicBezTo>
                  <a:pt x="21599" y="20169"/>
                  <a:pt x="21600" y="19693"/>
                  <a:pt x="21600" y="18901"/>
                </a:cubicBezTo>
                <a:lnTo>
                  <a:pt x="21600" y="2699"/>
                </a:lnTo>
                <a:cubicBezTo>
                  <a:pt x="21600" y="1907"/>
                  <a:pt x="21599" y="1431"/>
                  <a:pt x="21496" y="1114"/>
                </a:cubicBezTo>
                <a:cubicBezTo>
                  <a:pt x="21367" y="657"/>
                  <a:pt x="21089" y="299"/>
                  <a:pt x="20734" y="133"/>
                </a:cubicBezTo>
                <a:cubicBezTo>
                  <a:pt x="20487" y="1"/>
                  <a:pt x="20117" y="0"/>
                  <a:pt x="19501" y="0"/>
                </a:cubicBezTo>
                <a:lnTo>
                  <a:pt x="2099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198" y="1252176"/>
            <a:ext cx="4715801" cy="336662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1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 fontScale="70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11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71" name="Google Shape;171;p11"/>
          <p:cNvSpPr txBox="1"/>
          <p:nvPr/>
        </p:nvSpPr>
        <p:spPr>
          <a:xfrm>
            <a:off x="1704814" y="512028"/>
            <a:ext cx="7009146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עיצוב מותנה באמצעות סרגל צבעים</a:t>
            </a:r>
            <a:endParaRPr sz="2800" b="0" i="0" u="none" strike="noStrike" cap="none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172" name="Google Shape;172;p11"/>
          <p:cNvSpPr txBox="1"/>
          <p:nvPr/>
        </p:nvSpPr>
        <p:spPr>
          <a:xfrm>
            <a:off x="6518088" y="1065870"/>
            <a:ext cx="2174674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600"/>
              <a:buFont typeface="Assistant SemiBold"/>
              <a:buNone/>
            </a:pPr>
            <a:r>
              <a:rPr lang="iw-IL" sz="1600" dirty="0">
                <a:solidFill>
                  <a:srgbClr val="232752"/>
                </a:solidFill>
                <a:latin typeface="Assistant ExtraBold" pitchFamily="2" charset="-79"/>
                <a:cs typeface="Assistant ExtraBold" pitchFamily="2" charset="-79"/>
                <a:sym typeface="Assistant SemiBold"/>
              </a:rPr>
              <a:t>דירוג נתונים לפי צבעים</a:t>
            </a:r>
            <a:endParaRPr sz="1600" dirty="0">
              <a:solidFill>
                <a:srgbClr val="232752"/>
              </a:solidFill>
              <a:latin typeface="Assistant ExtraBold" pitchFamily="2" charset="-79"/>
              <a:cs typeface="Assistant ExtraBold" pitchFamily="2" charset="-79"/>
              <a:sym typeface="Assistant SemiBold"/>
            </a:endParaRPr>
          </a:p>
        </p:txBody>
      </p:sp>
      <p:sp>
        <p:nvSpPr>
          <p:cNvPr id="173" name="Google Shape;173;p11"/>
          <p:cNvSpPr txBox="1"/>
          <p:nvPr/>
        </p:nvSpPr>
        <p:spPr>
          <a:xfrm>
            <a:off x="5477933" y="1571572"/>
            <a:ext cx="2648183" cy="126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נרצה לראות את מחירי </a:t>
            </a:r>
            <a:br>
              <a:rPr lang="en-US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</a:b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החופשות מדורגים לפי צבעים</a:t>
            </a:r>
            <a:r>
              <a:rPr lang="he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 - </a:t>
            </a:r>
            <a:br>
              <a:rPr lang="en-US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</a:b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צבע ירוק למחירים </a:t>
            </a:r>
            <a:r>
              <a:rPr lang="iw-IL" sz="1600" b="1" i="0" u="none" strike="noStrike" cap="none" dirty="0">
                <a:solidFill>
                  <a:srgbClr val="00B050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זולים</a:t>
            </a:r>
            <a:r>
              <a:rPr lang="he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, </a:t>
            </a:r>
            <a:br>
              <a:rPr lang="en-US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</a:b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וצבע אדום למחירים </a:t>
            </a:r>
            <a:r>
              <a:rPr lang="iw-IL" sz="1600" b="1" i="0" u="none" strike="noStrike" cap="none" dirty="0">
                <a:solidFill>
                  <a:srgbClr val="FF0000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יקרים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.</a:t>
            </a:r>
            <a:endParaRPr sz="1600" b="1" i="0" u="none" strike="noStrike" cap="none" dirty="0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5477933" y="2890081"/>
            <a:ext cx="2648183" cy="154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נסמן את התאים שנרצה לעצב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נלחץ על "עיצוב מותנה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",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ולאחר מכן נבחר באפשרות "סרגלי צבעים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",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ונבחר בסרגל שבו אדום מדורג גבוה וירוק מדורג נמוך.</a:t>
            </a:r>
            <a:endParaRPr sz="16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77" name="Google Shape;177;p11" descr="Google Shape;6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173668">
            <a:off x="3130949" y="355707"/>
            <a:ext cx="271944" cy="6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1;p7" descr="Google Shape;93;p14">
            <a:extLst>
              <a:ext uri="{FF2B5EF4-FFF2-40B4-BE49-F238E27FC236}">
                <a16:creationId xmlns:a16="http://schemas.microsoft.com/office/drawing/2014/main" id="{5570E048-02FD-4943-883D-055012337E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86582" y="1595803"/>
            <a:ext cx="526193" cy="4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3;p7" descr="Google Shape;91;p14">
            <a:extLst>
              <a:ext uri="{FF2B5EF4-FFF2-40B4-BE49-F238E27FC236}">
                <a16:creationId xmlns:a16="http://schemas.microsoft.com/office/drawing/2014/main" id="{E0953101-E361-4AC0-B855-B22021DF52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29422" y="2890081"/>
            <a:ext cx="440513" cy="39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 fontScale="70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12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83" name="Google Shape;183;p12"/>
          <p:cNvSpPr txBox="1"/>
          <p:nvPr/>
        </p:nvSpPr>
        <p:spPr>
          <a:xfrm>
            <a:off x="2645044" y="512028"/>
            <a:ext cx="6068916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עיצוב מותנה באמצעות ערכות סמלים</a:t>
            </a:r>
            <a:endParaRPr sz="2800" b="0" i="0" u="none" strike="noStrike" cap="none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6375399" y="1068593"/>
            <a:ext cx="2338561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600"/>
              <a:buFont typeface="Assistant SemiBold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 ExtraBold" pitchFamily="2" charset="-79"/>
                <a:ea typeface="Assistant SemiBold"/>
                <a:cs typeface="Assistant ExtraBold" pitchFamily="2" charset="-79"/>
                <a:sym typeface="Assistant SemiBold"/>
              </a:rPr>
              <a:t>דירוג נתונים לפי סמלים</a:t>
            </a:r>
            <a:endParaRPr sz="1600" b="0" i="0" u="none" strike="noStrike" cap="none" dirty="0">
              <a:solidFill>
                <a:srgbClr val="232752"/>
              </a:solidFill>
              <a:latin typeface="Assistant ExtraBold" pitchFamily="2" charset="-79"/>
              <a:ea typeface="Assistant SemiBold"/>
              <a:cs typeface="Assistant ExtraBold" pitchFamily="2" charset="-79"/>
              <a:sym typeface="Assistant SemiBold"/>
            </a:endParaRPr>
          </a:p>
        </p:txBody>
      </p:sp>
      <p:sp>
        <p:nvSpPr>
          <p:cNvPr id="185" name="Google Shape;185;p12"/>
          <p:cNvSpPr txBox="1"/>
          <p:nvPr/>
        </p:nvSpPr>
        <p:spPr>
          <a:xfrm>
            <a:off x="5940685" y="1571572"/>
            <a:ext cx="2185431" cy="126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נרצה לראות את מחירי החופשות מסומנים</a:t>
            </a:r>
            <a:r>
              <a:rPr lang="he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 - 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סימן ירוק למחירים </a:t>
            </a:r>
            <a:r>
              <a:rPr lang="iw-IL" sz="1600" b="1" i="0" u="none" strike="noStrike" cap="none" dirty="0">
                <a:solidFill>
                  <a:srgbClr val="00B050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זולים</a:t>
            </a:r>
            <a:r>
              <a:rPr lang="he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, 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וסימן אדום למחירים </a:t>
            </a:r>
            <a:r>
              <a:rPr lang="iw-IL" sz="1600" b="1" i="0" u="none" strike="noStrike" cap="none" dirty="0">
                <a:solidFill>
                  <a:srgbClr val="FF0000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יקרים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.</a:t>
            </a:r>
            <a:endParaRPr sz="1600" b="1" dirty="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87" name="Google Shape;187;p12"/>
          <p:cNvSpPr txBox="1"/>
          <p:nvPr/>
        </p:nvSpPr>
        <p:spPr>
          <a:xfrm>
            <a:off x="5588001" y="2890081"/>
            <a:ext cx="2538116" cy="154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נסמן את התאים שנרצה לעצב, נלחץ על "עיצוב מותנה", ולאחר מכן נבחר באפשרות "ערכות סמלים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",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ונבחר בסימני העיגולים אדום-צהוב-ירוק 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(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רמזור</a:t>
            </a:r>
            <a:r>
              <a:rPr lang="he-IL" sz="1600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).</a:t>
            </a:r>
            <a:endParaRPr sz="16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89" name="Google Shape;189;p12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2847348" y="359734"/>
            <a:ext cx="271944" cy="6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2" descr="תמונה שמכילה שולחן&#10;&#10;התיאור נוצר באופן אוטומטי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025" y="1256984"/>
            <a:ext cx="4738671" cy="338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1;p7" descr="Google Shape;93;p14">
            <a:extLst>
              <a:ext uri="{FF2B5EF4-FFF2-40B4-BE49-F238E27FC236}">
                <a16:creationId xmlns:a16="http://schemas.microsoft.com/office/drawing/2014/main" id="{198B3EC1-5A68-4996-A0A8-8E66BCD0739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86582" y="1595803"/>
            <a:ext cx="526193" cy="4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3;p7" descr="Google Shape;91;p14">
            <a:extLst>
              <a:ext uri="{FF2B5EF4-FFF2-40B4-BE49-F238E27FC236}">
                <a16:creationId xmlns:a16="http://schemas.microsoft.com/office/drawing/2014/main" id="{57693255-68A6-4A35-A80C-397384C36B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29422" y="2890081"/>
            <a:ext cx="440513" cy="39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 fontScale="70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13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96" name="Google Shape;196;p13"/>
          <p:cNvSpPr txBox="1"/>
          <p:nvPr/>
        </p:nvSpPr>
        <p:spPr>
          <a:xfrm>
            <a:off x="3058332" y="512028"/>
            <a:ext cx="5655628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עיצוב מותנה באמצעות סרגל נתונים</a:t>
            </a:r>
            <a:endParaRPr sz="2800" b="0" i="0" u="none" strike="noStrike" cap="none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197" name="Google Shape;197;p13"/>
          <p:cNvSpPr txBox="1"/>
          <p:nvPr/>
        </p:nvSpPr>
        <p:spPr>
          <a:xfrm>
            <a:off x="6934199" y="1066062"/>
            <a:ext cx="1779761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600"/>
              <a:buFont typeface="Assistant SemiBold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 ExtraBold" pitchFamily="2" charset="-79"/>
                <a:ea typeface="Assistant SemiBold"/>
                <a:cs typeface="Assistant ExtraBold" pitchFamily="2" charset="-79"/>
                <a:sym typeface="Assistant SemiBold"/>
              </a:rPr>
              <a:t>דירוג ברים</a:t>
            </a:r>
            <a:endParaRPr sz="1600" b="0" i="0" u="none" strike="noStrike" cap="none" dirty="0">
              <a:solidFill>
                <a:srgbClr val="232752"/>
              </a:solidFill>
              <a:latin typeface="Assistant ExtraBold" pitchFamily="2" charset="-79"/>
              <a:ea typeface="Assistant SemiBold"/>
              <a:cs typeface="Assistant ExtraBold" pitchFamily="2" charset="-79"/>
              <a:sym typeface="Assistant SemiBold"/>
            </a:endParaRPr>
          </a:p>
        </p:txBody>
      </p:sp>
      <p:sp>
        <p:nvSpPr>
          <p:cNvPr id="198" name="Google Shape;198;p13"/>
          <p:cNvSpPr txBox="1"/>
          <p:nvPr/>
        </p:nvSpPr>
        <p:spPr>
          <a:xfrm>
            <a:off x="5588000" y="1571572"/>
            <a:ext cx="2538116" cy="126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נרצה לראות את מחירי </a:t>
            </a:r>
            <a:endParaRPr lang="he-IL" sz="1600" b="1" i="0" u="none" strike="noStrike" cap="none" dirty="0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החופשות מדורגים בגר</a:t>
            </a:r>
            <a:r>
              <a:rPr lang="he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ף "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ברים</a:t>
            </a:r>
            <a:r>
              <a:rPr lang="he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" - 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בר קטן למחירים זולים ובר גדול למחירים יקרים.</a:t>
            </a:r>
            <a:endParaRPr sz="1600" b="1" dirty="0">
              <a:solidFill>
                <a:srgbClr val="232752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00" name="Google Shape;200;p13"/>
          <p:cNvSpPr txBox="1"/>
          <p:nvPr/>
        </p:nvSpPr>
        <p:spPr>
          <a:xfrm>
            <a:off x="5715000" y="2890081"/>
            <a:ext cx="2411116" cy="154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נסמן את התאים שנרצה לעצב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נלחץ על "עיצוב מותנה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", </a:t>
            </a:r>
          </a:p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ולאחר מכן נבחר באפשרות "סרגלי נתונים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",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ונבחר בצבע הרצוי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* </a:t>
            </a:r>
            <a:r>
              <a:rPr lang="iw-IL" sz="1600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ל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נו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.</a:t>
            </a:r>
            <a:endParaRPr sz="1600" dirty="0"/>
          </a:p>
        </p:txBody>
      </p:sp>
      <p:pic>
        <p:nvPicPr>
          <p:cNvPr id="202" name="Google Shape;202;p13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3122366" y="355706"/>
            <a:ext cx="271944" cy="6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714" y="1246604"/>
            <a:ext cx="4741351" cy="3384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1;p7" descr="Google Shape;93;p14">
            <a:extLst>
              <a:ext uri="{FF2B5EF4-FFF2-40B4-BE49-F238E27FC236}">
                <a16:creationId xmlns:a16="http://schemas.microsoft.com/office/drawing/2014/main" id="{5F70DF58-AA3F-47C3-8265-1E93B25B34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86582" y="1595803"/>
            <a:ext cx="526193" cy="4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3;p7" descr="Google Shape;91;p14">
            <a:extLst>
              <a:ext uri="{FF2B5EF4-FFF2-40B4-BE49-F238E27FC236}">
                <a16:creationId xmlns:a16="http://schemas.microsoft.com/office/drawing/2014/main" id="{7A714601-19C0-4902-84F5-485283A7DD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29422" y="2890081"/>
            <a:ext cx="440513" cy="39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/>
          <p:cNvSpPr txBox="1"/>
          <p:nvPr/>
        </p:nvSpPr>
        <p:spPr>
          <a:xfrm>
            <a:off x="-628652" y="955187"/>
            <a:ext cx="10322723" cy="208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500"/>
              <a:buFont typeface="Assistant ExtraBold"/>
              <a:buNone/>
            </a:pPr>
            <a:r>
              <a:rPr lang="iw-IL" sz="11500" b="0" i="0" u="none" strike="noStrike" cap="none">
                <a:solidFill>
                  <a:srgbClr val="F2F2F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HANDS-ON</a:t>
            </a:r>
            <a:endParaRPr/>
          </a:p>
        </p:txBody>
      </p:sp>
      <p:sp>
        <p:nvSpPr>
          <p:cNvPr id="209" name="Google Shape;209;p14"/>
          <p:cNvSpPr txBox="1"/>
          <p:nvPr/>
        </p:nvSpPr>
        <p:spPr>
          <a:xfrm>
            <a:off x="1095350" y="2629764"/>
            <a:ext cx="6873300" cy="735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E6"/>
              </a:buClr>
              <a:buSzPts val="4000"/>
              <a:buFont typeface="Assistant ExtraBold"/>
              <a:buNone/>
            </a:pPr>
            <a:r>
              <a:rPr lang="iw-IL" sz="4000" b="0" i="0" u="none" strike="noStrike" cap="none">
                <a:solidFill>
                  <a:srgbClr val="00ACE6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ניתוח נתונים לומדים</a:t>
            </a:r>
            <a:endParaRPr/>
          </a:p>
        </p:txBody>
      </p:sp>
      <p:sp>
        <p:nvSpPr>
          <p:cNvPr id="210" name="Google Shape;210;p14"/>
          <p:cNvSpPr/>
          <p:nvPr/>
        </p:nvSpPr>
        <p:spPr>
          <a:xfrm>
            <a:off x="-5125" y="5051375"/>
            <a:ext cx="9144001" cy="92102"/>
          </a:xfrm>
          <a:prstGeom prst="rect">
            <a:avLst/>
          </a:prstGeom>
          <a:solidFill>
            <a:srgbClr val="FFC92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1" name="Google Shape;211;p14"/>
          <p:cNvCxnSpPr/>
          <p:nvPr/>
        </p:nvCxnSpPr>
        <p:spPr>
          <a:xfrm>
            <a:off x="3923450" y="4587148"/>
            <a:ext cx="1217102" cy="3"/>
          </a:xfrm>
          <a:prstGeom prst="straightConnector1">
            <a:avLst/>
          </a:prstGeom>
          <a:noFill/>
          <a:ln w="28575" cap="flat" cmpd="sng">
            <a:solidFill>
              <a:srgbClr val="918D8E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212" name="Google Shape;212;p14" descr="Google Shape;43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843806">
            <a:off x="677122" y="482124"/>
            <a:ext cx="428727" cy="94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4" descr="Google Shape;44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133876">
            <a:off x="7538791" y="537309"/>
            <a:ext cx="1117045" cy="66770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4"/>
          <p:cNvSpPr txBox="1"/>
          <p:nvPr/>
        </p:nvSpPr>
        <p:spPr>
          <a:xfrm>
            <a:off x="1090225" y="3041269"/>
            <a:ext cx="6873300" cy="107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5400"/>
              <a:buFont typeface="Assistant ExtraBold"/>
              <a:buNone/>
            </a:pPr>
            <a:r>
              <a:rPr lang="iw-IL" sz="5400" b="0" i="0" u="none" strike="noStrike" cap="none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HANDS-ON</a:t>
            </a:r>
            <a:endParaRPr/>
          </a:p>
        </p:txBody>
      </p:sp>
      <p:pic>
        <p:nvPicPr>
          <p:cNvPr id="215" name="Google Shape;215;p14" descr="Google Shape;44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50" y="862573"/>
            <a:ext cx="1929253" cy="1553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/>
              <a:t>2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39" name="Google Shape;39;p2"/>
          <p:cNvSpPr txBox="1"/>
          <p:nvPr/>
        </p:nvSpPr>
        <p:spPr>
          <a:xfrm>
            <a:off x="4264926" y="508132"/>
            <a:ext cx="4449038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מבוא</a:t>
            </a:r>
            <a:endParaRPr sz="2800" b="0" i="0" u="none" strike="noStrike" cap="none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40" name="Google Shape;40;p2"/>
          <p:cNvSpPr txBox="1"/>
          <p:nvPr/>
        </p:nvSpPr>
        <p:spPr>
          <a:xfrm>
            <a:off x="518412" y="1353676"/>
            <a:ext cx="3834890" cy="76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205555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800"/>
              <a:buFont typeface="Assistant ExtraBold"/>
              <a:buNone/>
            </a:pPr>
            <a:endParaRPr sz="1800" b="0" i="0" u="none" strike="noStrike" cap="none">
              <a:solidFill>
                <a:srgbClr val="232752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41" name="Google Shape;41;p2"/>
          <p:cNvSpPr txBox="1"/>
          <p:nvPr/>
        </p:nvSpPr>
        <p:spPr>
          <a:xfrm>
            <a:off x="518412" y="1490100"/>
            <a:ext cx="3811800" cy="69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4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לעתים נרצה להבליט ולהדגיש נתונים מסוימים על פני אחרים.</a:t>
            </a:r>
            <a:endParaRPr sz="16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42" name="Google Shape;42;p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0879" y="1600918"/>
            <a:ext cx="201121" cy="19950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"/>
          <p:cNvSpPr txBox="1"/>
          <p:nvPr/>
        </p:nvSpPr>
        <p:spPr>
          <a:xfrm>
            <a:off x="544953" y="2426179"/>
            <a:ext cx="3811800" cy="98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4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למשל</a:t>
            </a:r>
            <a:r>
              <a:rPr lang="he-IL" sz="1600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נרצה להבליט את הנתון הגבוה או הנמוך ביותר בעמודה מסוימת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או להדגיש נתונים שעונים על תנאי כלשהו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.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איך נעשה זאת</a:t>
            </a:r>
            <a:r>
              <a:rPr lang="he-IL" sz="1600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?</a:t>
            </a:r>
            <a:endParaRPr sz="16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44" name="Google Shape;44;p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0879" y="2537385"/>
            <a:ext cx="201121" cy="199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2" descr="Google Shape;6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173668">
            <a:off x="7157132" y="324840"/>
            <a:ext cx="271944" cy="6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3103C67-7F16-4BE8-AC46-08E95689F4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3714" r="552"/>
          <a:stretch/>
        </p:blipFill>
        <p:spPr>
          <a:xfrm>
            <a:off x="4867653" y="1310697"/>
            <a:ext cx="3672000" cy="285238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99" y="0"/>
                </a:moveTo>
                <a:cubicBezTo>
                  <a:pt x="1483" y="0"/>
                  <a:pt x="1113" y="1"/>
                  <a:pt x="866" y="133"/>
                </a:cubicBezTo>
                <a:cubicBezTo>
                  <a:pt x="511" y="299"/>
                  <a:pt x="233" y="657"/>
                  <a:pt x="104" y="1114"/>
                </a:cubicBezTo>
                <a:cubicBezTo>
                  <a:pt x="1" y="1431"/>
                  <a:pt x="0" y="1907"/>
                  <a:pt x="0" y="2699"/>
                </a:cubicBezTo>
                <a:lnTo>
                  <a:pt x="0" y="18901"/>
                </a:lnTo>
                <a:cubicBezTo>
                  <a:pt x="0" y="19693"/>
                  <a:pt x="1" y="20169"/>
                  <a:pt x="104" y="20486"/>
                </a:cubicBezTo>
                <a:cubicBezTo>
                  <a:pt x="233" y="20943"/>
                  <a:pt x="511" y="21301"/>
                  <a:pt x="866" y="21467"/>
                </a:cubicBezTo>
                <a:cubicBezTo>
                  <a:pt x="1113" y="21599"/>
                  <a:pt x="1483" y="21600"/>
                  <a:pt x="2099" y="21600"/>
                </a:cubicBezTo>
                <a:lnTo>
                  <a:pt x="19501" y="21600"/>
                </a:lnTo>
                <a:cubicBezTo>
                  <a:pt x="20117" y="21600"/>
                  <a:pt x="20487" y="21599"/>
                  <a:pt x="20734" y="21467"/>
                </a:cubicBezTo>
                <a:cubicBezTo>
                  <a:pt x="21089" y="21301"/>
                  <a:pt x="21367" y="20943"/>
                  <a:pt x="21496" y="20486"/>
                </a:cubicBezTo>
                <a:cubicBezTo>
                  <a:pt x="21599" y="20169"/>
                  <a:pt x="21600" y="19693"/>
                  <a:pt x="21600" y="18901"/>
                </a:cubicBezTo>
                <a:lnTo>
                  <a:pt x="21600" y="2699"/>
                </a:lnTo>
                <a:cubicBezTo>
                  <a:pt x="21600" y="1907"/>
                  <a:pt x="21599" y="1431"/>
                  <a:pt x="21496" y="1114"/>
                </a:cubicBezTo>
                <a:cubicBezTo>
                  <a:pt x="21367" y="657"/>
                  <a:pt x="21089" y="299"/>
                  <a:pt x="20734" y="133"/>
                </a:cubicBezTo>
                <a:cubicBezTo>
                  <a:pt x="20487" y="1"/>
                  <a:pt x="20117" y="0"/>
                  <a:pt x="19501" y="0"/>
                </a:cubicBezTo>
                <a:lnTo>
                  <a:pt x="2099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/>
              <a:t>3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52" name="Google Shape;52;p3"/>
          <p:cNvSpPr txBox="1"/>
          <p:nvPr/>
        </p:nvSpPr>
        <p:spPr>
          <a:xfrm>
            <a:off x="6197600" y="508132"/>
            <a:ext cx="2516364" cy="70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מבוא</a:t>
            </a:r>
            <a:endParaRPr sz="2800" b="0" i="0" u="none" strike="noStrike" cap="none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53" name="Google Shape;53;p3"/>
          <p:cNvSpPr txBox="1"/>
          <p:nvPr/>
        </p:nvSpPr>
        <p:spPr>
          <a:xfrm>
            <a:off x="5689207" y="1173626"/>
            <a:ext cx="3007823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600"/>
              <a:buFont typeface="Assistant ExtraBold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נגדיר את הבעיה באמצעות הדגמה:</a:t>
            </a:r>
            <a:endParaRPr sz="1600" b="0" i="0" u="none" strike="noStrike" cap="none" dirty="0">
              <a:solidFill>
                <a:srgbClr val="232752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54" name="Google Shape;54;p3"/>
          <p:cNvSpPr txBox="1"/>
          <p:nvPr/>
        </p:nvSpPr>
        <p:spPr>
          <a:xfrm>
            <a:off x="5486399" y="1531513"/>
            <a:ext cx="3210632" cy="69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4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בטבלת מחירי חופשות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נרצה להבליט את המחיר הנמוך ביותר.</a:t>
            </a:r>
            <a:endParaRPr sz="16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55" name="Google Shape;55;p3"/>
          <p:cNvSpPr txBox="1"/>
          <p:nvPr/>
        </p:nvSpPr>
        <p:spPr>
          <a:xfrm>
            <a:off x="5223790" y="2184872"/>
            <a:ext cx="3473097" cy="154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4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אפשר כמובן 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למצוא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את המחיר הנמוך ביותר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ולהדגיש את הפונט או לשנות את צבע התא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.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אבל במקרה כזה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אם המחירים ישתנו או שיתווספו שורות חדשות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והמחיר הנמוך </a:t>
            </a:r>
            <a:endParaRPr lang="he-IL" sz="16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4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ביותר ישתנה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אנחנו לא נראה שינוי בעיצוב.</a:t>
            </a:r>
            <a:endParaRPr sz="16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56" name="Google Shape;56;p3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426332" flipH="1">
            <a:off x="5231895" y="348310"/>
            <a:ext cx="271944" cy="6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6672" y="1655233"/>
            <a:ext cx="201121" cy="199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6672" y="2297808"/>
            <a:ext cx="201121" cy="199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" descr="תמונה שמכילה שולחן&#10;&#10;התיאור נוצר באופן אוטומטי"/>
          <p:cNvPicPr preferRelativeResize="0"/>
          <p:nvPr/>
        </p:nvPicPr>
        <p:blipFill rotWithShape="1">
          <a:blip r:embed="rId5">
            <a:alphaModFix/>
          </a:blip>
          <a:srcRect l="8730"/>
          <a:stretch/>
        </p:blipFill>
        <p:spPr>
          <a:xfrm>
            <a:off x="532920" y="1087067"/>
            <a:ext cx="4513462" cy="328347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"/>
          <p:cNvSpPr txBox="1"/>
          <p:nvPr/>
        </p:nvSpPr>
        <p:spPr>
          <a:xfrm>
            <a:off x="5350933" y="3680383"/>
            <a:ext cx="3346097" cy="69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4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אנחנו רוצים שהעיצוב ישתנה יחד עם הנתונים באופן דינמי.</a:t>
            </a:r>
            <a:endParaRPr sz="16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61" name="Google Shape;61;p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6672" y="3814468"/>
            <a:ext cx="201121" cy="199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4" descr="shutterstock_1761954272.jpeg"/>
          <p:cNvPicPr preferRelativeResize="0"/>
          <p:nvPr/>
        </p:nvPicPr>
        <p:blipFill rotWithShape="1">
          <a:blip r:embed="rId3">
            <a:alphaModFix/>
          </a:blip>
          <a:srcRect l="11906" t="1610" r="103"/>
          <a:stretch/>
        </p:blipFill>
        <p:spPr>
          <a:xfrm>
            <a:off x="0" y="0"/>
            <a:ext cx="9143999" cy="506077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4"/>
          <p:cNvSpPr/>
          <p:nvPr/>
        </p:nvSpPr>
        <p:spPr>
          <a:xfrm>
            <a:off x="0" y="0"/>
            <a:ext cx="9143999" cy="5060770"/>
          </a:xfrm>
          <a:prstGeom prst="rect">
            <a:avLst/>
          </a:prstGeom>
          <a:solidFill>
            <a:srgbClr val="232752">
              <a:alpha val="77647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4"/>
          <p:cNvSpPr txBox="1">
            <a:spLocks noGrp="1"/>
          </p:cNvSpPr>
          <p:nvPr>
            <p:ph type="sldNum" idx="12"/>
          </p:nvPr>
        </p:nvSpPr>
        <p:spPr>
          <a:xfrm>
            <a:off x="212107" y="4553064"/>
            <a:ext cx="306305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FFFFFF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4</a:t>
            </a:fld>
            <a:endParaRPr sz="900" b="0" i="0" u="none" strike="noStrike" cap="none">
              <a:solidFill>
                <a:srgbClr val="FFFFFF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69" name="Google Shape;69;p4"/>
          <p:cNvSpPr txBox="1"/>
          <p:nvPr/>
        </p:nvSpPr>
        <p:spPr>
          <a:xfrm>
            <a:off x="2635367" y="1450863"/>
            <a:ext cx="3871578" cy="112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FFFFFF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נוכל לעשות זאת באמצעות עיצוב מותנה!</a:t>
            </a:r>
            <a:endParaRPr sz="2800" b="0" i="0" u="none" strike="noStrike" cap="none" dirty="0">
              <a:solidFill>
                <a:srgbClr val="FFFFFF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cxnSp>
        <p:nvCxnSpPr>
          <p:cNvPr id="70" name="Google Shape;70;p4"/>
          <p:cNvCxnSpPr/>
          <p:nvPr/>
        </p:nvCxnSpPr>
        <p:spPr>
          <a:xfrm>
            <a:off x="3882946" y="2635421"/>
            <a:ext cx="1376420" cy="1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71" name="Google Shape;71;p4" descr="Google Shape;9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7280" y="2880725"/>
            <a:ext cx="526192" cy="4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4" descr="Google Shape;6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33876">
            <a:off x="3978560" y="909020"/>
            <a:ext cx="1186876" cy="70944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4"/>
          <p:cNvSpPr txBox="1"/>
          <p:nvPr/>
        </p:nvSpPr>
        <p:spPr>
          <a:xfrm>
            <a:off x="2674587" y="3388750"/>
            <a:ext cx="3871578" cy="43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FFCF3F"/>
              </a:buClr>
              <a:buSzPts val="1900"/>
              <a:buFont typeface="Assistant ExtraBold"/>
              <a:buNone/>
            </a:pPr>
            <a:r>
              <a:rPr lang="iw-IL" sz="1900" b="0" i="0" u="none" strike="noStrike" cap="none" dirty="0">
                <a:solidFill>
                  <a:schemeClr val="bg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באנגלית –</a:t>
            </a:r>
            <a:endParaRPr sz="1900" b="0" i="0" u="none" strike="noStrike" cap="none" dirty="0">
              <a:solidFill>
                <a:schemeClr val="bg1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74" name="Google Shape;74;p4"/>
          <p:cNvSpPr txBox="1"/>
          <p:nvPr/>
        </p:nvSpPr>
        <p:spPr>
          <a:xfrm>
            <a:off x="2674587" y="3711854"/>
            <a:ext cx="3871578" cy="50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ssistant"/>
              <a:buNone/>
            </a:pPr>
            <a:r>
              <a:rPr lang="iw-IL" sz="2400" b="1" i="0" u="none" strike="noStrike" cap="none" dirty="0">
                <a:solidFill>
                  <a:srgbClr val="FFCF3F"/>
                </a:solidFill>
                <a:latin typeface="Assistant"/>
                <a:ea typeface="Assistant"/>
                <a:cs typeface="Assistant"/>
                <a:sym typeface="Assistant"/>
              </a:rPr>
              <a:t>Conditional Formatting</a:t>
            </a:r>
            <a:endParaRPr sz="2400" b="1" i="0" u="none" strike="noStrike" cap="none" dirty="0">
              <a:solidFill>
                <a:srgbClr val="FFCF3F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/>
              <a:t>5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80" name="Google Shape;80;p5"/>
          <p:cNvSpPr txBox="1"/>
          <p:nvPr/>
        </p:nvSpPr>
        <p:spPr>
          <a:xfrm>
            <a:off x="4926514" y="509486"/>
            <a:ext cx="3791062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יתרונות עיצוב מותנה</a:t>
            </a:r>
            <a:endParaRPr sz="2800" b="0" i="0" u="none" strike="noStrike" cap="none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81" name="Google Shape;81;p5"/>
          <p:cNvSpPr txBox="1"/>
          <p:nvPr/>
        </p:nvSpPr>
        <p:spPr>
          <a:xfrm>
            <a:off x="7617540" y="1418906"/>
            <a:ext cx="773552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88095"/>
              </a:lnSpc>
              <a:spcBef>
                <a:spcPts val="0"/>
              </a:spcBef>
              <a:spcAft>
                <a:spcPts val="0"/>
              </a:spcAft>
              <a:buClr>
                <a:srgbClr val="FEC224"/>
              </a:buClr>
              <a:buSzPts val="4200"/>
              <a:buFont typeface="Assistant ExtraBold"/>
              <a:buNone/>
            </a:pPr>
            <a:r>
              <a:rPr lang="iw-IL" sz="4200" b="0" i="0" u="none" strike="noStrike" cap="none" dirty="0">
                <a:solidFill>
                  <a:srgbClr val="FEC224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01</a:t>
            </a:r>
            <a:endParaRPr dirty="0"/>
          </a:p>
        </p:txBody>
      </p:sp>
      <p:sp>
        <p:nvSpPr>
          <p:cNvPr id="82" name="Google Shape;82;p5"/>
          <p:cNvSpPr txBox="1"/>
          <p:nvPr/>
        </p:nvSpPr>
        <p:spPr>
          <a:xfrm>
            <a:off x="7617540" y="2947674"/>
            <a:ext cx="773552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88095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200"/>
              <a:buFont typeface="Assistant ExtraBold"/>
              <a:buNone/>
            </a:pPr>
            <a:r>
              <a:rPr lang="iw-IL" sz="42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02</a:t>
            </a:r>
            <a:endParaRPr dirty="0"/>
          </a:p>
        </p:txBody>
      </p:sp>
      <p:sp>
        <p:nvSpPr>
          <p:cNvPr id="83" name="Google Shape;83;p5"/>
          <p:cNvSpPr txBox="1"/>
          <p:nvPr/>
        </p:nvSpPr>
        <p:spPr>
          <a:xfrm>
            <a:off x="3587072" y="1418906"/>
            <a:ext cx="773551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88095"/>
              </a:lnSpc>
              <a:spcBef>
                <a:spcPts val="0"/>
              </a:spcBef>
              <a:spcAft>
                <a:spcPts val="0"/>
              </a:spcAft>
              <a:buClr>
                <a:srgbClr val="918D8E"/>
              </a:buClr>
              <a:buSzPts val="4200"/>
              <a:buFont typeface="Assistant ExtraBold"/>
              <a:buNone/>
            </a:pPr>
            <a:r>
              <a:rPr lang="iw-IL" sz="4200" b="0" i="0" u="none" strike="noStrike" cap="none" dirty="0">
                <a:solidFill>
                  <a:srgbClr val="918D8E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03</a:t>
            </a:r>
            <a:endParaRPr dirty="0"/>
          </a:p>
        </p:txBody>
      </p:sp>
      <p:sp>
        <p:nvSpPr>
          <p:cNvPr id="84" name="Google Shape;84;p5"/>
          <p:cNvSpPr txBox="1"/>
          <p:nvPr/>
        </p:nvSpPr>
        <p:spPr>
          <a:xfrm>
            <a:off x="3587072" y="2947674"/>
            <a:ext cx="773551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88095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4200"/>
              <a:buFont typeface="Assistant ExtraBold"/>
              <a:buNone/>
            </a:pPr>
            <a:r>
              <a:rPr lang="iw-IL" sz="4200" b="0" i="0" u="none" strike="noStrike" cap="none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04</a:t>
            </a:r>
            <a:endParaRPr/>
          </a:p>
        </p:txBody>
      </p:sp>
      <p:sp>
        <p:nvSpPr>
          <p:cNvPr id="85" name="Google Shape;85;p5"/>
          <p:cNvSpPr txBox="1"/>
          <p:nvPr/>
        </p:nvSpPr>
        <p:spPr>
          <a:xfrm>
            <a:off x="4611984" y="3365954"/>
            <a:ext cx="2981400" cy="62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300"/>
              <a:buFont typeface="Assistant"/>
              <a:buNone/>
            </a:pP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הכול נעשה בלחיצת כפתור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ללא צורך בכתיבת קוד או נוסחה*.</a:t>
            </a:r>
            <a:endParaRPr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86" name="Google Shape;86;p5"/>
          <p:cNvSpPr txBox="1"/>
          <p:nvPr/>
        </p:nvSpPr>
        <p:spPr>
          <a:xfrm>
            <a:off x="4926515" y="1485779"/>
            <a:ext cx="2654588" cy="433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300"/>
              <a:buFont typeface="Assistant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דינמי</a:t>
            </a:r>
            <a:r>
              <a:rPr lang="he-IL" sz="1600" b="1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משתנה יחד עם הנתונים</a:t>
            </a:r>
            <a:endParaRPr sz="1600" b="1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87" name="Google Shape;87;p5"/>
          <p:cNvSpPr txBox="1"/>
          <p:nvPr/>
        </p:nvSpPr>
        <p:spPr>
          <a:xfrm>
            <a:off x="5782942" y="3045387"/>
            <a:ext cx="1798162" cy="433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300"/>
              <a:buFont typeface="Assistant"/>
              <a:buNone/>
            </a:pPr>
            <a:r>
              <a:rPr lang="iw-IL" sz="1600" b="1" i="0" u="none" strike="noStrike" cap="none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קל לשימוש</a:t>
            </a:r>
            <a:endParaRPr sz="1600" b="1" i="0" u="none" strike="noStrike" cap="none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88" name="Google Shape;88;p5"/>
          <p:cNvSpPr txBox="1"/>
          <p:nvPr/>
        </p:nvSpPr>
        <p:spPr>
          <a:xfrm>
            <a:off x="586652" y="1799572"/>
            <a:ext cx="2981400" cy="112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300"/>
              <a:buFont typeface="Assistant"/>
              <a:buNone/>
            </a:pPr>
            <a:r>
              <a:rPr lang="iw-IL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בתוכנת אקסל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קיימים עשרות תנאים מובנים  לעיצוב מותנה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ואם נרצה לעצב לפי תנאי שאינו כלול בתוכנה</a:t>
            </a:r>
            <a:r>
              <a:rPr lang="iw-IL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נוכל לעשות זאת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באמצעות כתיבת פונקציה.</a:t>
            </a:r>
            <a:endParaRPr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89" name="Google Shape;89;p5"/>
          <p:cNvSpPr txBox="1"/>
          <p:nvPr/>
        </p:nvSpPr>
        <p:spPr>
          <a:xfrm>
            <a:off x="856782" y="1479005"/>
            <a:ext cx="2698989" cy="433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300"/>
              <a:buFont typeface="Assistant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ניתן לעצב לפי כל תנאי שנבקש</a:t>
            </a:r>
            <a:endParaRPr sz="1600" b="1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0" name="Google Shape;90;p5"/>
          <p:cNvSpPr txBox="1"/>
          <p:nvPr/>
        </p:nvSpPr>
        <p:spPr>
          <a:xfrm>
            <a:off x="599591" y="3358193"/>
            <a:ext cx="2981400" cy="62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300"/>
              <a:buFont typeface="Assistant"/>
              <a:buNone/>
            </a:pP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ניתן להשתמש ביכולות העיצוב המותנה גם  ליצ</a:t>
            </a:r>
            <a:r>
              <a:rPr lang="iw-IL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י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רת גרפים ויזואליים!</a:t>
            </a:r>
            <a:endParaRPr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1" name="Google Shape;91;p5"/>
          <p:cNvSpPr txBox="1"/>
          <p:nvPr/>
        </p:nvSpPr>
        <p:spPr>
          <a:xfrm>
            <a:off x="1020263" y="3045387"/>
            <a:ext cx="2560855" cy="433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300"/>
              <a:buFont typeface="Assistant"/>
              <a:buNone/>
            </a:pPr>
            <a:r>
              <a:rPr lang="iw-IL" sz="1600" b="1" i="0" u="none" strike="noStrike" cap="none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יכול לשמש גם ליצירת גרפים</a:t>
            </a:r>
            <a:endParaRPr sz="1600" b="1" i="0" u="none" strike="noStrike" cap="none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92" name="Google Shape;92;p5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5310946" y="297529"/>
            <a:ext cx="271944" cy="60013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"/>
          <p:cNvSpPr txBox="1"/>
          <p:nvPr/>
        </p:nvSpPr>
        <p:spPr>
          <a:xfrm>
            <a:off x="4783379" y="1799572"/>
            <a:ext cx="2797734" cy="112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300"/>
              <a:buFont typeface="Assistant"/>
              <a:buNone/>
            </a:pP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אם נרצה לעצב תאים בודדים</a:t>
            </a:r>
            <a:r>
              <a:rPr lang="he-IL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(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הנמוך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/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הגבוה ביותר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)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ואם נרצה לעצב את הטבלה כולה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-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העיצוב המותנה ישתנה יחד עם השינוי בנתונים.</a:t>
            </a:r>
            <a:endParaRPr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/>
              <a:t>6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99" name="Google Shape;99;p6"/>
          <p:cNvSpPr txBox="1"/>
          <p:nvPr/>
        </p:nvSpPr>
        <p:spPr>
          <a:xfrm>
            <a:off x="4497458" y="512064"/>
            <a:ext cx="4218014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תהליך הגדרת עיצוב מותנה</a:t>
            </a:r>
            <a:endParaRPr sz="2800" b="0" i="0" u="none" strike="noStrike" cap="none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100" name="Google Shape;100;p6"/>
          <p:cNvSpPr/>
          <p:nvPr/>
        </p:nvSpPr>
        <p:spPr>
          <a:xfrm>
            <a:off x="2751166" y="1896375"/>
            <a:ext cx="1585385" cy="1585385"/>
          </a:xfrm>
          <a:prstGeom prst="ellipse">
            <a:avLst/>
          </a:prstGeom>
          <a:solidFill>
            <a:srgbClr val="918D8E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6"/>
          <p:cNvSpPr txBox="1"/>
          <p:nvPr/>
        </p:nvSpPr>
        <p:spPr>
          <a:xfrm>
            <a:off x="2738466" y="2355069"/>
            <a:ext cx="1610785" cy="72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algn="ctr" rtl="1">
              <a:lnSpc>
                <a:spcPct val="120000"/>
              </a:lnSpc>
              <a:buClr>
                <a:srgbClr val="FFFFFF"/>
              </a:buClr>
              <a:buSzPts val="1500"/>
            </a:pPr>
            <a:r>
              <a:rPr lang="iw-IL" sz="1600" dirty="0">
                <a:solidFill>
                  <a:schemeClr val="lt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בחירת התנאי הרצוי</a:t>
            </a:r>
            <a:endParaRPr sz="1600" dirty="0">
              <a:solidFill>
                <a:schemeClr val="lt1"/>
              </a:solidFill>
              <a:latin typeface="Assistant ExtraBold"/>
              <a:ea typeface="Assistant ExtraBold"/>
              <a:cs typeface="Assistant ExtraBold"/>
              <a:sym typeface="Calibri"/>
            </a:endParaRPr>
          </a:p>
        </p:txBody>
      </p:sp>
      <p:sp>
        <p:nvSpPr>
          <p:cNvPr id="102" name="Google Shape;102;p6"/>
          <p:cNvSpPr/>
          <p:nvPr/>
        </p:nvSpPr>
        <p:spPr>
          <a:xfrm>
            <a:off x="4805017" y="1896375"/>
            <a:ext cx="1585385" cy="15853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"/>
          <p:cNvSpPr txBox="1"/>
          <p:nvPr/>
        </p:nvSpPr>
        <p:spPr>
          <a:xfrm>
            <a:off x="4792317" y="2205457"/>
            <a:ext cx="1610785" cy="69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ssistant ExtraBold"/>
              <a:buNone/>
            </a:pPr>
            <a:r>
              <a:rPr lang="iw-IL" sz="1600" b="0" i="0" u="none" strike="noStrike" cap="none" dirty="0">
                <a:solidFill>
                  <a:schemeClr val="lt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לחיצה על כפתור "עיצוב מותנה"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6"/>
          <p:cNvSpPr/>
          <p:nvPr/>
        </p:nvSpPr>
        <p:spPr>
          <a:xfrm>
            <a:off x="6858867" y="1896375"/>
            <a:ext cx="1585385" cy="1585385"/>
          </a:xfrm>
          <a:prstGeom prst="ellipse">
            <a:avLst/>
          </a:prstGeom>
          <a:solidFill>
            <a:srgbClr val="FEC22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6"/>
          <p:cNvSpPr txBox="1"/>
          <p:nvPr/>
        </p:nvSpPr>
        <p:spPr>
          <a:xfrm>
            <a:off x="6846167" y="2355069"/>
            <a:ext cx="1610700" cy="72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ssistant ExtraBold"/>
              <a:buNone/>
            </a:pPr>
            <a:r>
              <a:rPr lang="iw-IL" sz="1600" dirty="0">
                <a:solidFill>
                  <a:schemeClr val="lt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סימון התאים שנרצה לעצב</a:t>
            </a:r>
            <a:endParaRPr sz="1600" dirty="0">
              <a:solidFill>
                <a:schemeClr val="lt1"/>
              </a:solidFill>
              <a:latin typeface="Assistant ExtraBold"/>
              <a:ea typeface="Assistant ExtraBold"/>
              <a:cs typeface="Assistant ExtraBold"/>
              <a:sym typeface="Calibri"/>
            </a:endParaRPr>
          </a:p>
        </p:txBody>
      </p:sp>
      <p:pic>
        <p:nvPicPr>
          <p:cNvPr id="106" name="Google Shape;106;p6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4335005" y="291744"/>
            <a:ext cx="271944" cy="60013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6"/>
          <p:cNvSpPr/>
          <p:nvPr/>
        </p:nvSpPr>
        <p:spPr>
          <a:xfrm flipH="1">
            <a:off x="6548338" y="2631623"/>
            <a:ext cx="152593" cy="1148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6"/>
          <p:cNvSpPr/>
          <p:nvPr/>
        </p:nvSpPr>
        <p:spPr>
          <a:xfrm flipH="1">
            <a:off x="4494487" y="2631623"/>
            <a:ext cx="152593" cy="1148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6"/>
          <p:cNvSpPr/>
          <p:nvPr/>
        </p:nvSpPr>
        <p:spPr>
          <a:xfrm>
            <a:off x="710015" y="1896375"/>
            <a:ext cx="1585385" cy="1585385"/>
          </a:xfrm>
          <a:prstGeom prst="ellipse">
            <a:avLst/>
          </a:prstGeom>
          <a:solidFill>
            <a:srgbClr val="23275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6"/>
          <p:cNvSpPr txBox="1"/>
          <p:nvPr/>
        </p:nvSpPr>
        <p:spPr>
          <a:xfrm>
            <a:off x="751192" y="2355069"/>
            <a:ext cx="1503030" cy="72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lvl="0" indent="0" algn="ctr" rtl="1">
              <a:lnSpc>
                <a:spcPct val="120000"/>
              </a:lnSpc>
              <a:buClr>
                <a:srgbClr val="FFFFFF"/>
              </a:buClr>
              <a:buSzPts val="1500"/>
              <a:buFont typeface="Arial"/>
              <a:buNone/>
            </a:pPr>
            <a:r>
              <a:rPr lang="iw-IL" sz="1600" dirty="0">
                <a:solidFill>
                  <a:schemeClr val="lt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הגדרת ארגומנטים</a:t>
            </a:r>
            <a:endParaRPr sz="1600" dirty="0">
              <a:solidFill>
                <a:schemeClr val="lt1"/>
              </a:solidFill>
              <a:latin typeface="Assistant ExtraBold"/>
              <a:ea typeface="Assistant ExtraBold"/>
              <a:cs typeface="Assistant ExtraBold"/>
              <a:sym typeface="Calibri"/>
            </a:endParaRPr>
          </a:p>
        </p:txBody>
      </p:sp>
      <p:sp>
        <p:nvSpPr>
          <p:cNvPr id="111" name="Google Shape;111;p6"/>
          <p:cNvSpPr/>
          <p:nvPr/>
        </p:nvSpPr>
        <p:spPr>
          <a:xfrm flipH="1">
            <a:off x="2453336" y="2631623"/>
            <a:ext cx="152593" cy="1148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8655" y="2886057"/>
            <a:ext cx="1066892" cy="2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/>
              <a:t>7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18" name="Google Shape;118;p7"/>
          <p:cNvSpPr txBox="1"/>
          <p:nvPr/>
        </p:nvSpPr>
        <p:spPr>
          <a:xfrm>
            <a:off x="3719593" y="512028"/>
            <a:ext cx="4994367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דוגמאות לעיצוב מותנה </a:t>
            </a:r>
            <a:endParaRPr sz="2800" b="0" i="0" u="none" strike="noStrike" cap="none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119" name="Google Shape;119;p7"/>
          <p:cNvSpPr txBox="1"/>
          <p:nvPr/>
        </p:nvSpPr>
        <p:spPr>
          <a:xfrm>
            <a:off x="6146801" y="1067891"/>
            <a:ext cx="2567160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600"/>
              <a:buFont typeface="Assistant SemiBold"/>
              <a:buNone/>
            </a:pPr>
            <a:r>
              <a:rPr lang="iw-IL" sz="1600" i="0" u="none" strike="noStrike" cap="none" dirty="0">
                <a:solidFill>
                  <a:srgbClr val="232752"/>
                </a:solidFill>
                <a:latin typeface="Assistant ExtraBold" pitchFamily="2" charset="-79"/>
                <a:ea typeface="Assistant SemiBold"/>
                <a:cs typeface="Assistant ExtraBold" pitchFamily="2" charset="-79"/>
                <a:sym typeface="Assistant SemiBold"/>
              </a:rPr>
              <a:t>דוגמה </a:t>
            </a:r>
            <a:r>
              <a:rPr lang="he-IL" sz="1600" i="0" u="none" strike="noStrike" cap="none" dirty="0">
                <a:solidFill>
                  <a:srgbClr val="232752"/>
                </a:solidFill>
                <a:latin typeface="Assistant ExtraBold" pitchFamily="2" charset="-79"/>
                <a:ea typeface="Assistant SemiBold"/>
                <a:cs typeface="Assistant ExtraBold" pitchFamily="2" charset="-79"/>
                <a:sym typeface="Assistant SemiBold"/>
              </a:rPr>
              <a:t>1: </a:t>
            </a:r>
            <a:r>
              <a:rPr lang="iw-IL" sz="1600" i="0" u="none" strike="noStrike" cap="none" dirty="0">
                <a:solidFill>
                  <a:srgbClr val="232752"/>
                </a:solidFill>
                <a:latin typeface="Assistant ExtraBold" pitchFamily="2" charset="-79"/>
                <a:ea typeface="Assistant SemiBold"/>
                <a:cs typeface="Assistant ExtraBold" pitchFamily="2" charset="-79"/>
                <a:sym typeface="Assistant SemiBold"/>
              </a:rPr>
              <a:t>המחיר הנמוך ביותר</a:t>
            </a:r>
            <a:endParaRPr sz="1600" i="0" u="none" strike="noStrike" cap="none" dirty="0">
              <a:solidFill>
                <a:srgbClr val="232752"/>
              </a:solidFill>
              <a:latin typeface="Assistant ExtraBold" pitchFamily="2" charset="-79"/>
              <a:ea typeface="Assistant SemiBold"/>
              <a:cs typeface="Assistant ExtraBold" pitchFamily="2" charset="-79"/>
              <a:sym typeface="Assistant SemiBold"/>
            </a:endParaRPr>
          </a:p>
        </p:txBody>
      </p:sp>
      <p:sp>
        <p:nvSpPr>
          <p:cNvPr id="120" name="Google Shape;120;p7"/>
          <p:cNvSpPr txBox="1"/>
          <p:nvPr/>
        </p:nvSpPr>
        <p:spPr>
          <a:xfrm>
            <a:off x="5913371" y="1689734"/>
            <a:ext cx="2212746" cy="973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נרצה לנסוע לחופשה הכי זולה</a:t>
            </a:r>
            <a:r>
              <a:rPr lang="he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. 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נעצב את תאי המחיר לפי המחיר הנמוך ביותר</a:t>
            </a:r>
            <a:endParaRPr sz="1600" b="1" i="0" u="none" strike="noStrike" cap="none" dirty="0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</p:txBody>
      </p:sp>
      <p:pic>
        <p:nvPicPr>
          <p:cNvPr id="121" name="Google Shape;121;p7" descr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6582" y="1685846"/>
            <a:ext cx="526193" cy="47630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7"/>
          <p:cNvSpPr txBox="1"/>
          <p:nvPr/>
        </p:nvSpPr>
        <p:spPr>
          <a:xfrm>
            <a:off x="5733406" y="2744054"/>
            <a:ext cx="2392710" cy="154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נסמן את התאים שנרצה לעצב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נלחץ על "עיצוב מותנה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", </a:t>
            </a:r>
          </a:p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ולאחר מכן נבחר באפשרות "כללי עליונים/תחתונים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" &gt; </a:t>
            </a:r>
          </a:p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10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פריטים תחתונים.</a:t>
            </a:r>
            <a:endParaRPr sz="16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23" name="Google Shape;123;p7" descr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9422" y="2744054"/>
            <a:ext cx="440513" cy="39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7" descr="Google Shape;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173668">
            <a:off x="4757368" y="269326"/>
            <a:ext cx="271944" cy="6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7"/>
          <p:cNvPicPr preferRelativeResize="0"/>
          <p:nvPr/>
        </p:nvPicPr>
        <p:blipFill rotWithShape="1">
          <a:blip r:embed="rId6">
            <a:alphaModFix/>
          </a:blip>
          <a:srcRect r="2974"/>
          <a:stretch/>
        </p:blipFill>
        <p:spPr>
          <a:xfrm>
            <a:off x="864217" y="1270554"/>
            <a:ext cx="4608050" cy="3282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/>
              <a:t>8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31" name="Google Shape;131;p8"/>
          <p:cNvSpPr txBox="1"/>
          <p:nvPr/>
        </p:nvSpPr>
        <p:spPr>
          <a:xfrm>
            <a:off x="4264922" y="512028"/>
            <a:ext cx="4449038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דוגמאות לעיצוב מותנה</a:t>
            </a:r>
            <a:endParaRPr sz="2800" b="0" i="0" u="none" strike="noStrike" cap="none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132" name="Google Shape;132;p8"/>
          <p:cNvSpPr txBox="1"/>
          <p:nvPr/>
        </p:nvSpPr>
        <p:spPr>
          <a:xfrm>
            <a:off x="6311954" y="1058546"/>
            <a:ext cx="2373869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600"/>
              <a:buFont typeface="Assistant SemiBold"/>
              <a:buNone/>
            </a:pPr>
            <a:r>
              <a:rPr lang="iw-IL" sz="1600" dirty="0">
                <a:solidFill>
                  <a:srgbClr val="232752"/>
                </a:solidFill>
                <a:latin typeface="Assistant ExtraBold" pitchFamily="2" charset="-79"/>
                <a:cs typeface="Assistant ExtraBold" pitchFamily="2" charset="-79"/>
                <a:sym typeface="Assistant SemiBold"/>
              </a:rPr>
              <a:t>דוגמה</a:t>
            </a:r>
            <a:r>
              <a:rPr lang="he-IL" sz="1600" dirty="0">
                <a:solidFill>
                  <a:srgbClr val="232752"/>
                </a:solidFill>
                <a:latin typeface="Assistant ExtraBold" pitchFamily="2" charset="-79"/>
                <a:cs typeface="Assistant ExtraBold" pitchFamily="2" charset="-79"/>
                <a:sym typeface="Assistant SemiBold"/>
              </a:rPr>
              <a:t> 2: </a:t>
            </a:r>
            <a:r>
              <a:rPr lang="iw-IL" sz="1600" dirty="0">
                <a:solidFill>
                  <a:srgbClr val="232752"/>
                </a:solidFill>
                <a:latin typeface="Assistant ExtraBold" pitchFamily="2" charset="-79"/>
                <a:cs typeface="Assistant ExtraBold" pitchFamily="2" charset="-79"/>
                <a:sym typeface="Assistant SemiBold"/>
              </a:rPr>
              <a:t>חופשה באמריקה</a:t>
            </a:r>
            <a:endParaRPr sz="1600" dirty="0">
              <a:solidFill>
                <a:srgbClr val="232752"/>
              </a:solidFill>
              <a:latin typeface="Assistant ExtraBold" pitchFamily="2" charset="-79"/>
              <a:cs typeface="Assistant ExtraBold" pitchFamily="2" charset="-79"/>
              <a:sym typeface="Assistant SemiBold"/>
            </a:endParaRPr>
          </a:p>
        </p:txBody>
      </p:sp>
      <p:sp>
        <p:nvSpPr>
          <p:cNvPr id="133" name="Google Shape;133;p8"/>
          <p:cNvSpPr txBox="1"/>
          <p:nvPr/>
        </p:nvSpPr>
        <p:spPr>
          <a:xfrm>
            <a:off x="5531237" y="1685220"/>
            <a:ext cx="2595220" cy="126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נרצה לבחור חופשה במדינה שנמצאת באמריקה הצפונית </a:t>
            </a:r>
            <a:r>
              <a:rPr lang="iw-IL" sz="1600" b="1" i="0" u="none" strike="noStrike" cap="none" dirty="0">
                <a:solidFill>
                  <a:srgbClr val="00B0F0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או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 הדרומית</a:t>
            </a:r>
            <a:r>
              <a:rPr lang="he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. 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נעצב את התאים המכילים את המילה "אמריקה"</a:t>
            </a:r>
            <a:endParaRPr sz="1600" b="1" i="0" u="none" strike="noStrike" cap="none" dirty="0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</p:txBody>
      </p:sp>
      <p:pic>
        <p:nvPicPr>
          <p:cNvPr id="134" name="Google Shape;134;p8" descr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1858" y="1685845"/>
            <a:ext cx="526193" cy="47630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8"/>
          <p:cNvSpPr txBox="1"/>
          <p:nvPr/>
        </p:nvSpPr>
        <p:spPr>
          <a:xfrm>
            <a:off x="5708422" y="3037819"/>
            <a:ext cx="2418034" cy="154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נסמן את התאים שנרצה לעצב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נלחץ על "עיצוב מותנה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",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ולאחר מכן נבחר באפשרות "כללי סימון תאים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" &gt; "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טקסט המכי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ל".</a:t>
            </a:r>
            <a:endParaRPr sz="16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36" name="Google Shape;136;p8" descr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9081" y="3037819"/>
            <a:ext cx="440513" cy="39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658" y="1301678"/>
            <a:ext cx="4608051" cy="3289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4;p7" descr="Google Shape;60;p13">
            <a:extLst>
              <a:ext uri="{FF2B5EF4-FFF2-40B4-BE49-F238E27FC236}">
                <a16:creationId xmlns:a16="http://schemas.microsoft.com/office/drawing/2014/main" id="{FEA3F692-2CF1-4FAB-8396-CEAED326BE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173668">
            <a:off x="4757368" y="269326"/>
            <a:ext cx="271944" cy="60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9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44" name="Google Shape;144;p9"/>
          <p:cNvSpPr txBox="1"/>
          <p:nvPr/>
        </p:nvSpPr>
        <p:spPr>
          <a:xfrm>
            <a:off x="4264922" y="512028"/>
            <a:ext cx="4449038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דוגמאות לעיצוב מותנה</a:t>
            </a:r>
            <a:endParaRPr sz="2800" b="0" i="0" u="none" strike="noStrike" cap="none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145" name="Google Shape;145;p9"/>
          <p:cNvSpPr txBox="1"/>
          <p:nvPr/>
        </p:nvSpPr>
        <p:spPr>
          <a:xfrm>
            <a:off x="4465519" y="1057934"/>
            <a:ext cx="4248442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600"/>
              <a:buFont typeface="Assistant SemiBold"/>
              <a:buNone/>
            </a:pPr>
            <a:r>
              <a:rPr lang="iw-IL" sz="1600" dirty="0">
                <a:solidFill>
                  <a:srgbClr val="232752"/>
                </a:solidFill>
                <a:latin typeface="Assistant ExtraBold" pitchFamily="2" charset="-79"/>
                <a:cs typeface="Assistant ExtraBold" pitchFamily="2" charset="-79"/>
                <a:sym typeface="Assistant SemiBold"/>
              </a:rPr>
              <a:t>דוגמה </a:t>
            </a:r>
            <a:r>
              <a:rPr lang="he-IL" sz="1600" dirty="0">
                <a:solidFill>
                  <a:srgbClr val="232752"/>
                </a:solidFill>
                <a:latin typeface="Assistant ExtraBold" pitchFamily="2" charset="-79"/>
                <a:cs typeface="Assistant ExtraBold" pitchFamily="2" charset="-79"/>
                <a:sym typeface="Assistant SemiBold"/>
              </a:rPr>
              <a:t>3: </a:t>
            </a:r>
            <a:r>
              <a:rPr lang="iw-IL" sz="1600" dirty="0">
                <a:solidFill>
                  <a:srgbClr val="232752"/>
                </a:solidFill>
                <a:latin typeface="Assistant ExtraBold" pitchFamily="2" charset="-79"/>
                <a:cs typeface="Assistant ExtraBold" pitchFamily="2" charset="-79"/>
                <a:sym typeface="Assistant SemiBold"/>
              </a:rPr>
              <a:t>סימון ערכים כפולים</a:t>
            </a:r>
            <a:r>
              <a:rPr lang="he-IL" sz="1600" dirty="0">
                <a:solidFill>
                  <a:srgbClr val="232752"/>
                </a:solidFill>
                <a:latin typeface="Assistant ExtraBold" pitchFamily="2" charset="-79"/>
                <a:cs typeface="Assistant ExtraBold" pitchFamily="2" charset="-79"/>
                <a:sym typeface="Assistant SemiBold"/>
              </a:rPr>
              <a:t>, </a:t>
            </a:r>
            <a:r>
              <a:rPr lang="iw-IL" sz="1600" dirty="0">
                <a:solidFill>
                  <a:srgbClr val="232752"/>
                </a:solidFill>
                <a:latin typeface="Assistant ExtraBold" pitchFamily="2" charset="-79"/>
                <a:cs typeface="Assistant ExtraBold" pitchFamily="2" charset="-79"/>
                <a:sym typeface="Assistant SemiBold"/>
              </a:rPr>
              <a:t>עיצוב מותאם אישית</a:t>
            </a:r>
            <a:endParaRPr sz="1600" dirty="0">
              <a:solidFill>
                <a:srgbClr val="232752"/>
              </a:solidFill>
              <a:latin typeface="Assistant ExtraBold" pitchFamily="2" charset="-79"/>
              <a:cs typeface="Assistant ExtraBold" pitchFamily="2" charset="-79"/>
              <a:sym typeface="Assistant SemiBold"/>
            </a:endParaRPr>
          </a:p>
        </p:txBody>
      </p:sp>
      <p:sp>
        <p:nvSpPr>
          <p:cNvPr id="146" name="Google Shape;146;p9"/>
          <p:cNvSpPr txBox="1"/>
          <p:nvPr/>
        </p:nvSpPr>
        <p:spPr>
          <a:xfrm>
            <a:off x="5773059" y="1663495"/>
            <a:ext cx="2357477" cy="126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האם קיימות בטבלה מספר חופשות באותה מדינה</a:t>
            </a:r>
            <a:r>
              <a:rPr lang="he-IL" sz="1600" b="1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?</a:t>
            </a:r>
          </a:p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נסמן ערכים כפולים באמצעות עיצוב מותנה</a:t>
            </a:r>
            <a:endParaRPr sz="1600" b="1" i="0" u="none" strike="noStrike" cap="none" dirty="0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</p:txBody>
      </p:sp>
      <p:sp>
        <p:nvSpPr>
          <p:cNvPr id="148" name="Google Shape;148;p9"/>
          <p:cNvSpPr txBox="1"/>
          <p:nvPr/>
        </p:nvSpPr>
        <p:spPr>
          <a:xfrm>
            <a:off x="5698067" y="2993709"/>
            <a:ext cx="2432455" cy="154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600" dirty="0">
                <a:solidFill>
                  <a:srgbClr val="232752"/>
                </a:solidFill>
                <a:latin typeface="Assistant"/>
                <a:cs typeface="Assistant"/>
                <a:sym typeface="Assistant"/>
              </a:rPr>
              <a:t>נסמן את התאים שנרצה לעצב</a:t>
            </a:r>
            <a:r>
              <a:rPr lang="he-IL" sz="1600" dirty="0">
                <a:solidFill>
                  <a:srgbClr val="232752"/>
                </a:solidFill>
                <a:latin typeface="Assistant"/>
                <a:cs typeface="Assistant"/>
                <a:sym typeface="Assistant"/>
              </a:rPr>
              <a:t>, </a:t>
            </a:r>
            <a:r>
              <a:rPr lang="iw-IL" sz="1600" dirty="0">
                <a:solidFill>
                  <a:srgbClr val="232752"/>
                </a:solidFill>
                <a:latin typeface="Assistant"/>
                <a:cs typeface="Assistant"/>
                <a:sym typeface="Assistant"/>
              </a:rPr>
              <a:t>נלחץ על "עיצוב מותנה</a:t>
            </a:r>
            <a:r>
              <a:rPr lang="he-IL" sz="1600" dirty="0">
                <a:solidFill>
                  <a:srgbClr val="232752"/>
                </a:solidFill>
                <a:latin typeface="Assistant"/>
                <a:cs typeface="Assistant"/>
                <a:sym typeface="Assistant"/>
              </a:rPr>
              <a:t>", </a:t>
            </a:r>
            <a:r>
              <a:rPr lang="iw-IL" sz="1600" dirty="0">
                <a:solidFill>
                  <a:srgbClr val="232752"/>
                </a:solidFill>
                <a:latin typeface="Assistant"/>
                <a:cs typeface="Assistant"/>
                <a:sym typeface="Assistant"/>
              </a:rPr>
              <a:t>ולאחר מכן נבחר באפשרות "כללי סימון תאים</a:t>
            </a:r>
            <a:r>
              <a:rPr lang="he-IL" sz="1600" dirty="0">
                <a:solidFill>
                  <a:srgbClr val="232752"/>
                </a:solidFill>
                <a:latin typeface="Assistant"/>
                <a:cs typeface="Assistant"/>
                <a:sym typeface="Assistant"/>
              </a:rPr>
              <a:t>" &gt; "</a:t>
            </a:r>
            <a:r>
              <a:rPr lang="iw-IL" sz="1600" dirty="0">
                <a:solidFill>
                  <a:srgbClr val="232752"/>
                </a:solidFill>
                <a:latin typeface="Assistant"/>
                <a:cs typeface="Assistant"/>
                <a:sym typeface="Assistant"/>
              </a:rPr>
              <a:t>ערכים כפולים".</a:t>
            </a:r>
            <a:endParaRPr sz="1600" dirty="0">
              <a:solidFill>
                <a:srgbClr val="232752"/>
              </a:solidFill>
              <a:latin typeface="Assistant"/>
              <a:cs typeface="Assistant"/>
              <a:sym typeface="Assistant"/>
            </a:endParaRPr>
          </a:p>
        </p:txBody>
      </p:sp>
      <p:pic>
        <p:nvPicPr>
          <p:cNvPr id="149" name="Google Shape;149;p9" descr="Google Shape;9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421" y="3046531"/>
            <a:ext cx="440513" cy="39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9" descr="תמונה שמכילה שולחן&#10;&#10;התיאור נוצר באופן אוטומטי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1248" y="1550763"/>
            <a:ext cx="4449039" cy="317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;p7" descr="Google Shape;60;p13">
            <a:extLst>
              <a:ext uri="{FF2B5EF4-FFF2-40B4-BE49-F238E27FC236}">
                <a16:creationId xmlns:a16="http://schemas.microsoft.com/office/drawing/2014/main" id="{9D409854-74B5-469D-8DD9-E77B298B6C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173668">
            <a:off x="4757368" y="269326"/>
            <a:ext cx="271944" cy="6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1;p7" descr="Google Shape;93;p14">
            <a:extLst>
              <a:ext uri="{FF2B5EF4-FFF2-40B4-BE49-F238E27FC236}">
                <a16:creationId xmlns:a16="http://schemas.microsoft.com/office/drawing/2014/main" id="{BE9D97AE-64CF-4528-9164-8A7B795688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86582" y="1685846"/>
            <a:ext cx="526193" cy="476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ערכת נושא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738</Words>
  <Application>Microsoft Office PowerPoint</Application>
  <PresentationFormat>‫הצגה על המסך (16:9)</PresentationFormat>
  <Paragraphs>84</Paragraphs>
  <Slides>14</Slides>
  <Notes>14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0" baseType="lpstr">
      <vt:lpstr>Calibri</vt:lpstr>
      <vt:lpstr>Arial</vt:lpstr>
      <vt:lpstr>Assistant ExtraBold</vt:lpstr>
      <vt:lpstr>Assistant SemiBold</vt:lpstr>
      <vt:lpstr>Assistant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Shiran Waldman</dc:creator>
  <cp:lastModifiedBy>ציפי לנקין</cp:lastModifiedBy>
  <cp:revision>20</cp:revision>
  <dcterms:modified xsi:type="dcterms:W3CDTF">2023-05-23T07:58:04Z</dcterms:modified>
</cp:coreProperties>
</file>