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ssistant" pitchFamily="2" charset="-79"/>
      <p:regular r:id="rId11"/>
      <p:bold r:id="rId12"/>
    </p:embeddedFont>
    <p:embeddedFont>
      <p:font typeface="Assistant ExtraBold" pitchFamily="2" charset="-79"/>
      <p:bold r:id="rId13"/>
    </p:embeddedFont>
    <p:embeddedFont>
      <p:font typeface="Assistant SemiBold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mSxp9cAZKiOteJOEL9TwOG4EB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ציפי לנקין" initials="צל" lastIdx="1" clrIdx="0">
    <p:extLst>
      <p:ext uri="{19B8F6BF-5375-455C-9EA6-DF929625EA0E}">
        <p15:presenceInfo xmlns:p15="http://schemas.microsoft.com/office/powerpoint/2012/main" userId="S-1-5-21-1644491937-1078145449-1801674531-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4" autoAdjust="0"/>
  </p:normalViewPr>
  <p:slideViewPr>
    <p:cSldViewPr snapToGrid="0">
      <p:cViewPr varScale="1">
        <p:scale>
          <a:sx n="109" d="100"/>
          <a:sy n="109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*יש מקרים שבהם כן נדרש להשתמש בנוסחה, כפי שמצוין בסעיף 3 בשקופית זו. במקרים אלו ממש נעסוק בשיעור זה.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נשתמש בפונקציה לעיצוב מותנה בכל פעם שנרצה לעצב עמודה או עמודות </a:t>
            </a:r>
            <a:r>
              <a:rPr lang="iw-IL" sz="1400" dirty="0">
                <a:highlight>
                  <a:srgbClr val="FFFF00"/>
                </a:highlight>
              </a:rPr>
              <a:t>לפי תנאי </a:t>
            </a:r>
            <a:r>
              <a:rPr lang="iw-IL" sz="1400" dirty="0"/>
              <a:t>שמתקיים </a:t>
            </a:r>
            <a:r>
              <a:rPr lang="iw-IL" sz="1400" b="1" dirty="0"/>
              <a:t>בעמודה אחרת.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שימו לב לקיבוע! ברירת המחדל של התוכנה היא לקבע כל תא שנכתב בפונקציה של עיצוב מותנה. הורדת סימן ה</a:t>
            </a:r>
            <a:r>
              <a:rPr lang="he-IL" sz="1400" b="0" dirty="0"/>
              <a:t>-$ </a:t>
            </a:r>
            <a:r>
              <a:rPr lang="iw-IL" sz="1400" b="0" dirty="0"/>
              <a:t>שלפני מספר השורה תסיר את הקיבוע של השורה</a:t>
            </a:r>
            <a:r>
              <a:rPr lang="he-IL" sz="1400" b="0" dirty="0"/>
              <a:t>. </a:t>
            </a:r>
            <a:r>
              <a:rPr lang="iw-IL" sz="1400" b="0" dirty="0"/>
              <a:t>כלומר</a:t>
            </a:r>
            <a:r>
              <a:rPr lang="he-IL" sz="1400" b="0" dirty="0"/>
              <a:t> - </a:t>
            </a:r>
            <a:r>
              <a:rPr lang="iw-IL" sz="1400" b="0" dirty="0"/>
              <a:t>הפונקציה תעבור על התאים שבעמודה D</a:t>
            </a:r>
            <a:r>
              <a:rPr lang="he-IL" sz="1400" b="0" dirty="0"/>
              <a:t> </a:t>
            </a:r>
            <a:r>
              <a:rPr lang="iw-IL" sz="1400" b="0" dirty="0"/>
              <a:t>בלבד </a:t>
            </a:r>
            <a:r>
              <a:rPr lang="he-IL" sz="1400" b="0" dirty="0"/>
              <a:t>(</a:t>
            </a:r>
            <a:r>
              <a:rPr lang="iw-IL" sz="1400" b="0" dirty="0"/>
              <a:t>כי היא מקובעת</a:t>
            </a:r>
            <a:r>
              <a:rPr lang="he-IL" sz="1400" b="0" dirty="0"/>
              <a:t>) </a:t>
            </a:r>
            <a:r>
              <a:rPr lang="iw-IL" sz="1400" b="0" dirty="0"/>
              <a:t>ובכל השורות!</a:t>
            </a: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נשתמש בפונקציה לעיצוב מותנה בכל פעם שנרצה לעצב תאים לפי תנאי מורכב </a:t>
            </a:r>
            <a:r>
              <a:rPr lang="he-IL" sz="1400" dirty="0"/>
              <a:t>(</a:t>
            </a:r>
            <a:r>
              <a:rPr lang="iw-IL" sz="1400" dirty="0"/>
              <a:t>שני תנאים או יותר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במקרה המוצג ב</a:t>
            </a:r>
            <a:r>
              <a:rPr lang="he-IL" sz="1400" b="0" dirty="0"/>
              <a:t>-</a:t>
            </a:r>
            <a:r>
              <a:rPr lang="iw-IL" sz="1400" b="0" dirty="0"/>
              <a:t>gif</a:t>
            </a:r>
            <a:r>
              <a:rPr lang="he-IL" sz="1400" b="0" dirty="0"/>
              <a:t>, </a:t>
            </a:r>
            <a:r>
              <a:rPr lang="iw-IL" sz="1400" b="0" dirty="0"/>
              <a:t>השתמשנו בתא עזר לבחירת היבשת הרצויה</a:t>
            </a:r>
            <a:r>
              <a:rPr lang="he-IL" sz="1400" b="0" dirty="0"/>
              <a:t>. </a:t>
            </a:r>
            <a:r>
              <a:rPr lang="iw-IL" sz="1400" dirty="0"/>
              <a:t>אפשר </a:t>
            </a:r>
            <a:r>
              <a:rPr lang="iw-IL" sz="1400" b="0" dirty="0"/>
              <a:t>לראות את העיצוב משתנה כאשר משנים את שם היבשת הרצויה.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מה קורה כאשר משנים את שם היבשת ל"אירופה</a:t>
            </a:r>
            <a:r>
              <a:rPr lang="he-IL" sz="1400" b="0" dirty="0"/>
              <a:t>"?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1" dirty="0"/>
              <a:t>שאלת מחשבה לתלמידים</a:t>
            </a:r>
            <a:r>
              <a:rPr lang="he-IL" sz="1400" dirty="0"/>
              <a:t>: </a:t>
            </a:r>
            <a:r>
              <a:rPr lang="iw-IL" sz="1400" dirty="0"/>
              <a:t>האם אפשר ליצור עיצוב מותנה לתנאי (OR)</a:t>
            </a:r>
            <a:r>
              <a:rPr lang="he-IL" sz="1400" dirty="0"/>
              <a:t> </a:t>
            </a:r>
            <a:r>
              <a:rPr lang="iw-IL" sz="1400" dirty="0"/>
              <a:t>גם ללא כתיבת נוסחה?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האם אפשר ליצור עיצוב מותנה לתנאי (AND)</a:t>
            </a:r>
            <a:r>
              <a:rPr lang="he-IL" sz="1400" dirty="0"/>
              <a:t> </a:t>
            </a:r>
            <a:r>
              <a:rPr lang="iw-IL" sz="1400" dirty="0"/>
              <a:t>ללא כתיבת נוסחה?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*תשובה</a:t>
            </a:r>
            <a:r>
              <a:rPr lang="he-IL" sz="1400" dirty="0"/>
              <a:t> - </a:t>
            </a:r>
            <a:r>
              <a:rPr lang="iw-IL" sz="1400" dirty="0"/>
              <a:t>לא ניתן לעצב לפי תנאי (AND) ללא נוסחה</a:t>
            </a:r>
            <a:r>
              <a:rPr lang="he-IL" sz="1400" dirty="0"/>
              <a:t>, </a:t>
            </a:r>
            <a:r>
              <a:rPr lang="iw-IL" sz="1400" dirty="0"/>
              <a:t>אך </a:t>
            </a:r>
            <a:r>
              <a:rPr lang="iw-IL" sz="1400" b="1" dirty="0"/>
              <a:t>כן</a:t>
            </a:r>
            <a:r>
              <a:rPr lang="iw-IL" sz="1400" b="0" dirty="0"/>
              <a:t> ניתן לעשות זאת לתנאי (OR)</a:t>
            </a:r>
            <a:r>
              <a:rPr lang="he-IL" sz="1400" b="0" dirty="0"/>
              <a:t>! </a:t>
            </a:r>
            <a:r>
              <a:rPr lang="iw-IL" sz="1400" b="0" dirty="0"/>
              <a:t>עושים עיצוב מותנה לפי כל תנאי בנפרד</a:t>
            </a:r>
            <a:r>
              <a:rPr lang="he-IL" sz="1400" b="0" dirty="0"/>
              <a:t>. </a:t>
            </a:r>
            <a:r>
              <a:rPr lang="iw-IL" sz="1400" b="0" dirty="0"/>
              <a:t>במקרה הנ"ל, היינו יכולים לבחור בעיצוב מותנה לפי "טקסט המכיל</a:t>
            </a:r>
            <a:r>
              <a:rPr lang="he-IL" sz="1400" b="0" dirty="0"/>
              <a:t>" </a:t>
            </a:r>
            <a:r>
              <a:rPr lang="iw-IL" sz="1400" b="1" dirty="0"/>
              <a:t>פעמיים</a:t>
            </a:r>
            <a:r>
              <a:rPr lang="he-IL" sz="1400" b="0" dirty="0"/>
              <a:t> - </a:t>
            </a:r>
            <a:r>
              <a:rPr lang="iw-IL" sz="1400" b="0" dirty="0"/>
              <a:t>פעם אחת לפי הטקסט "אירופה</a:t>
            </a:r>
            <a:r>
              <a:rPr lang="he-IL" sz="1400" b="0" dirty="0"/>
              <a:t>" </a:t>
            </a:r>
            <a:r>
              <a:rPr lang="iw-IL" sz="1400" b="0" dirty="0"/>
              <a:t>ופעם נוספת לפי הטקסט "ישראל</a:t>
            </a:r>
            <a:r>
              <a:rPr lang="he-IL" sz="1400" b="0" dirty="0"/>
              <a:t>". </a:t>
            </a:r>
            <a:r>
              <a:rPr lang="iw-IL" sz="1400" b="0" dirty="0"/>
              <a:t>מובן שבמקרה זה </a:t>
            </a:r>
            <a:r>
              <a:rPr lang="iw-IL" sz="1400" dirty="0"/>
              <a:t>אי אפשר</a:t>
            </a:r>
            <a:r>
              <a:rPr lang="iw-IL" sz="1400" b="0" dirty="0"/>
              <a:t> לעצב את כל השורות</a:t>
            </a:r>
            <a:r>
              <a:rPr lang="he-IL" sz="1400" b="0" dirty="0"/>
              <a:t>, </a:t>
            </a:r>
            <a:r>
              <a:rPr lang="iw-IL" sz="1400" b="0" dirty="0"/>
              <a:t>אלא רק את התאים המכילים את המילים "אירופה</a:t>
            </a:r>
            <a:r>
              <a:rPr lang="he-IL" sz="1400" b="0" dirty="0"/>
              <a:t>" </a:t>
            </a:r>
            <a:r>
              <a:rPr lang="iw-IL" sz="1400" b="0" dirty="0"/>
              <a:t>או "ישראל</a:t>
            </a:r>
            <a:r>
              <a:rPr lang="he-IL" sz="1400" b="0" dirty="0"/>
              <a:t>".</a:t>
            </a: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0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10"/>
          <p:cNvSpPr txBox="1"/>
          <p:nvPr/>
        </p:nvSpPr>
        <p:spPr>
          <a:xfrm>
            <a:off x="6797749" y="56673"/>
            <a:ext cx="2219306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עיצוב מותנה - תנאים מורכבים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0"/>
          <p:cNvCxnSpPr>
            <a:cxnSpLocks/>
          </p:cNvCxnSpPr>
          <p:nvPr/>
        </p:nvCxnSpPr>
        <p:spPr>
          <a:xfrm>
            <a:off x="6974958" y="441313"/>
            <a:ext cx="1973667" cy="3896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1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919547" y="33410"/>
            <a:ext cx="2116198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3A46B1B-B4C2-407E-BA79-B66AC355E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07" y="1134208"/>
            <a:ext cx="4449584" cy="3337188"/>
          </a:xfrm>
          <a:prstGeom prst="rect">
            <a:avLst/>
          </a:prstGeom>
        </p:spPr>
      </p:pic>
      <p:sp>
        <p:nvSpPr>
          <p:cNvPr id="29" name="Google Shape;29;p1"/>
          <p:cNvSpPr txBox="1"/>
          <p:nvPr/>
        </p:nvSpPr>
        <p:spPr>
          <a:xfrm>
            <a:off x="5108330" y="2036447"/>
            <a:ext cx="3337741" cy="242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 </a:t>
            </a:r>
            <a:endParaRPr lang="he-IL" sz="36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עיצוב מותנה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תנאים מורכבים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4538230" y="3443805"/>
            <a:ext cx="837786" cy="500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3826565" y="509486"/>
            <a:ext cx="489101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תזכורת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יתרונות עיצוב מותנה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51" name="Google Shape;51;p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903309" y="37855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1;p5">
            <a:extLst>
              <a:ext uri="{FF2B5EF4-FFF2-40B4-BE49-F238E27FC236}">
                <a16:creationId xmlns:a16="http://schemas.microsoft.com/office/drawing/2014/main" id="{1C634A3A-E7EB-4303-93D1-7B952FA2916B}"/>
              </a:ext>
            </a:extLst>
          </p:cNvPr>
          <p:cNvSpPr txBox="1"/>
          <p:nvPr/>
        </p:nvSpPr>
        <p:spPr>
          <a:xfrm>
            <a:off x="7617540" y="1418906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19" name="Google Shape;82;p5">
            <a:extLst>
              <a:ext uri="{FF2B5EF4-FFF2-40B4-BE49-F238E27FC236}">
                <a16:creationId xmlns:a16="http://schemas.microsoft.com/office/drawing/2014/main" id="{7475B83F-B34A-4AE6-8282-D3858D16126C}"/>
              </a:ext>
            </a:extLst>
          </p:cNvPr>
          <p:cNvSpPr txBox="1"/>
          <p:nvPr/>
        </p:nvSpPr>
        <p:spPr>
          <a:xfrm>
            <a:off x="7617540" y="2947674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dirty="0"/>
          </a:p>
        </p:txBody>
      </p:sp>
      <p:sp>
        <p:nvSpPr>
          <p:cNvPr id="20" name="Google Shape;83;p5">
            <a:extLst>
              <a:ext uri="{FF2B5EF4-FFF2-40B4-BE49-F238E27FC236}">
                <a16:creationId xmlns:a16="http://schemas.microsoft.com/office/drawing/2014/main" id="{DEE7EDC1-D788-4063-81EC-4D42668A74C6}"/>
              </a:ext>
            </a:extLst>
          </p:cNvPr>
          <p:cNvSpPr txBox="1"/>
          <p:nvPr/>
        </p:nvSpPr>
        <p:spPr>
          <a:xfrm>
            <a:off x="3587072" y="1418906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dirty="0"/>
          </a:p>
        </p:txBody>
      </p:sp>
      <p:sp>
        <p:nvSpPr>
          <p:cNvPr id="21" name="Google Shape;84;p5">
            <a:extLst>
              <a:ext uri="{FF2B5EF4-FFF2-40B4-BE49-F238E27FC236}">
                <a16:creationId xmlns:a16="http://schemas.microsoft.com/office/drawing/2014/main" id="{6886DC33-5FAF-4CFD-9B01-A1ABF7F3EB34}"/>
              </a:ext>
            </a:extLst>
          </p:cNvPr>
          <p:cNvSpPr txBox="1"/>
          <p:nvPr/>
        </p:nvSpPr>
        <p:spPr>
          <a:xfrm>
            <a:off x="3587072" y="2947674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/>
          </a:p>
        </p:txBody>
      </p:sp>
      <p:sp>
        <p:nvSpPr>
          <p:cNvPr id="22" name="Google Shape;85;p5">
            <a:extLst>
              <a:ext uri="{FF2B5EF4-FFF2-40B4-BE49-F238E27FC236}">
                <a16:creationId xmlns:a16="http://schemas.microsoft.com/office/drawing/2014/main" id="{B6472162-A43C-4DB2-96E6-1718DEAA8268}"/>
              </a:ext>
            </a:extLst>
          </p:cNvPr>
          <p:cNvSpPr txBox="1"/>
          <p:nvPr/>
        </p:nvSpPr>
        <p:spPr>
          <a:xfrm>
            <a:off x="4611984" y="3365954"/>
            <a:ext cx="2981400" cy="6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הכול נעשה בלחיצת כפתור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ללא צורך בכתיבת קוד או נוסחה*.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" name="Google Shape;86;p5">
            <a:extLst>
              <a:ext uri="{FF2B5EF4-FFF2-40B4-BE49-F238E27FC236}">
                <a16:creationId xmlns:a16="http://schemas.microsoft.com/office/drawing/2014/main" id="{CCB25F8E-B62D-43DD-9133-F3C2AB133D78}"/>
              </a:ext>
            </a:extLst>
          </p:cNvPr>
          <p:cNvSpPr txBox="1"/>
          <p:nvPr/>
        </p:nvSpPr>
        <p:spPr>
          <a:xfrm>
            <a:off x="4926515" y="1485779"/>
            <a:ext cx="2654588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דינמי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משתנה יחד עם הנתונים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" name="Google Shape;87;p5">
            <a:extLst>
              <a:ext uri="{FF2B5EF4-FFF2-40B4-BE49-F238E27FC236}">
                <a16:creationId xmlns:a16="http://schemas.microsoft.com/office/drawing/2014/main" id="{92A67862-F4C4-4520-A80F-1DB518DCC80E}"/>
              </a:ext>
            </a:extLst>
          </p:cNvPr>
          <p:cNvSpPr txBox="1"/>
          <p:nvPr/>
        </p:nvSpPr>
        <p:spPr>
          <a:xfrm>
            <a:off x="5782942" y="3045387"/>
            <a:ext cx="1798162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sz="1600" b="1" i="0" u="none" strike="noStrike" cap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קל לשימוש</a:t>
            </a:r>
            <a:endParaRPr sz="1600" b="1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" name="Google Shape;88;p5">
            <a:extLst>
              <a:ext uri="{FF2B5EF4-FFF2-40B4-BE49-F238E27FC236}">
                <a16:creationId xmlns:a16="http://schemas.microsoft.com/office/drawing/2014/main" id="{3A188B32-5EAD-47E3-BA39-301144FDBD24}"/>
              </a:ext>
            </a:extLst>
          </p:cNvPr>
          <p:cNvSpPr txBox="1"/>
          <p:nvPr/>
        </p:nvSpPr>
        <p:spPr>
          <a:xfrm>
            <a:off x="586652" y="1799572"/>
            <a:ext cx="2981400" cy="112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בתוכנת אקסל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קיימים עשרות תנאים מובנים  לעיצוב מותנה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ואם נרצה לעצב לפי תנאי שאינו כלול בתוכנה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נוכל לעשות זאת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באמצעות כתיבת פונקציה.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" name="Google Shape;89;p5">
            <a:extLst>
              <a:ext uri="{FF2B5EF4-FFF2-40B4-BE49-F238E27FC236}">
                <a16:creationId xmlns:a16="http://schemas.microsoft.com/office/drawing/2014/main" id="{7E50CF99-CD48-4B6C-B96F-4031EE933BAA}"/>
              </a:ext>
            </a:extLst>
          </p:cNvPr>
          <p:cNvSpPr txBox="1"/>
          <p:nvPr/>
        </p:nvSpPr>
        <p:spPr>
          <a:xfrm>
            <a:off x="856782" y="1479005"/>
            <a:ext cx="2698989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ניתן לעצב לפי כל תנאי שנבקש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7" name="Google Shape;90;p5">
            <a:extLst>
              <a:ext uri="{FF2B5EF4-FFF2-40B4-BE49-F238E27FC236}">
                <a16:creationId xmlns:a16="http://schemas.microsoft.com/office/drawing/2014/main" id="{3D253D6F-4233-4FE0-932E-3282D7DA4782}"/>
              </a:ext>
            </a:extLst>
          </p:cNvPr>
          <p:cNvSpPr txBox="1"/>
          <p:nvPr/>
        </p:nvSpPr>
        <p:spPr>
          <a:xfrm>
            <a:off x="599591" y="3358193"/>
            <a:ext cx="2981400" cy="6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אפשר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להשתמש ביכולות העיצוב המותנה גם  ליצ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רת גרפים ויזואליים!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" name="Google Shape;91;p5">
            <a:extLst>
              <a:ext uri="{FF2B5EF4-FFF2-40B4-BE49-F238E27FC236}">
                <a16:creationId xmlns:a16="http://schemas.microsoft.com/office/drawing/2014/main" id="{FF156EAC-87A6-4AE8-9716-229E4046BE3C}"/>
              </a:ext>
            </a:extLst>
          </p:cNvPr>
          <p:cNvSpPr txBox="1"/>
          <p:nvPr/>
        </p:nvSpPr>
        <p:spPr>
          <a:xfrm>
            <a:off x="1020263" y="3045387"/>
            <a:ext cx="2560855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sz="1600" b="1" i="0" u="none" strike="noStrike" cap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יכול לשמש גם ליצירת גרפים</a:t>
            </a:r>
            <a:endParaRPr sz="1600" b="1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9" name="Google Shape;93;p5">
            <a:extLst>
              <a:ext uri="{FF2B5EF4-FFF2-40B4-BE49-F238E27FC236}">
                <a16:creationId xmlns:a16="http://schemas.microsoft.com/office/drawing/2014/main" id="{15E92064-AB5D-4356-9BE9-036B1D791157}"/>
              </a:ext>
            </a:extLst>
          </p:cNvPr>
          <p:cNvSpPr txBox="1"/>
          <p:nvPr/>
        </p:nvSpPr>
        <p:spPr>
          <a:xfrm>
            <a:off x="4783379" y="1799572"/>
            <a:ext cx="2797734" cy="112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אם נרצה לעצב תאים בודדים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(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הנמוך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הגבוה ביותר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ואם נרצה לעצב את הטבלה כולה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העיצוב המותנה ישתנה יחד עם השינוי בנתונים.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4497458" y="512064"/>
            <a:ext cx="4218014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תהליך הגדרת עיצוב מותנה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5" name="Google Shape;65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335004" y="35516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0;p6">
            <a:extLst>
              <a:ext uri="{FF2B5EF4-FFF2-40B4-BE49-F238E27FC236}">
                <a16:creationId xmlns:a16="http://schemas.microsoft.com/office/drawing/2014/main" id="{86862956-3C29-435E-88E7-43F786601B3E}"/>
              </a:ext>
            </a:extLst>
          </p:cNvPr>
          <p:cNvSpPr/>
          <p:nvPr/>
        </p:nvSpPr>
        <p:spPr>
          <a:xfrm>
            <a:off x="2751166" y="1896375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6">
            <a:extLst>
              <a:ext uri="{FF2B5EF4-FFF2-40B4-BE49-F238E27FC236}">
                <a16:creationId xmlns:a16="http://schemas.microsoft.com/office/drawing/2014/main" id="{7C8AEE5A-C0C8-4F41-B011-FD67034EF655}"/>
              </a:ext>
            </a:extLst>
          </p:cNvPr>
          <p:cNvSpPr txBox="1"/>
          <p:nvPr/>
        </p:nvSpPr>
        <p:spPr>
          <a:xfrm>
            <a:off x="2738466" y="2355069"/>
            <a:ext cx="1610785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 rtl="1">
              <a:lnSpc>
                <a:spcPct val="120000"/>
              </a:lnSpc>
              <a:buClr>
                <a:srgbClr val="FFFFFF"/>
              </a:buClr>
              <a:buSzPts val="1500"/>
            </a:pPr>
            <a:r>
              <a:rPr lang="iw-IL" sz="1600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בחירת התנאי הרצוי</a:t>
            </a:r>
            <a:endParaRPr sz="1600" dirty="0">
              <a:solidFill>
                <a:schemeClr val="lt1"/>
              </a:solidFill>
              <a:latin typeface="Assistant ExtraBold"/>
              <a:ea typeface="Assistant ExtraBold"/>
              <a:cs typeface="Assistant ExtraBold"/>
              <a:sym typeface="Calibri"/>
            </a:endParaRPr>
          </a:p>
        </p:txBody>
      </p:sp>
      <p:sp>
        <p:nvSpPr>
          <p:cNvPr id="19" name="Google Shape;102;p6">
            <a:extLst>
              <a:ext uri="{FF2B5EF4-FFF2-40B4-BE49-F238E27FC236}">
                <a16:creationId xmlns:a16="http://schemas.microsoft.com/office/drawing/2014/main" id="{3838BCD9-4A65-44A2-9940-DB3DFC733AA5}"/>
              </a:ext>
            </a:extLst>
          </p:cNvPr>
          <p:cNvSpPr/>
          <p:nvPr/>
        </p:nvSpPr>
        <p:spPr>
          <a:xfrm>
            <a:off x="4805017" y="1896375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3;p6">
            <a:extLst>
              <a:ext uri="{FF2B5EF4-FFF2-40B4-BE49-F238E27FC236}">
                <a16:creationId xmlns:a16="http://schemas.microsoft.com/office/drawing/2014/main" id="{B3339248-C594-4340-A9DC-889489B1A1B0}"/>
              </a:ext>
            </a:extLst>
          </p:cNvPr>
          <p:cNvSpPr txBox="1"/>
          <p:nvPr/>
        </p:nvSpPr>
        <p:spPr>
          <a:xfrm>
            <a:off x="4792317" y="2205457"/>
            <a:ext cx="1610785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לחיצה על כפתור "עיצוב מותנה"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4;p6">
            <a:extLst>
              <a:ext uri="{FF2B5EF4-FFF2-40B4-BE49-F238E27FC236}">
                <a16:creationId xmlns:a16="http://schemas.microsoft.com/office/drawing/2014/main" id="{C19A64C9-32BD-4CE2-973A-695E1D16AD0C}"/>
              </a:ext>
            </a:extLst>
          </p:cNvPr>
          <p:cNvSpPr/>
          <p:nvPr/>
        </p:nvSpPr>
        <p:spPr>
          <a:xfrm>
            <a:off x="6858867" y="1896375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5;p6">
            <a:extLst>
              <a:ext uri="{FF2B5EF4-FFF2-40B4-BE49-F238E27FC236}">
                <a16:creationId xmlns:a16="http://schemas.microsoft.com/office/drawing/2014/main" id="{46365ECB-3E7B-406E-A9A4-88B514C1F4EA}"/>
              </a:ext>
            </a:extLst>
          </p:cNvPr>
          <p:cNvSpPr txBox="1"/>
          <p:nvPr/>
        </p:nvSpPr>
        <p:spPr>
          <a:xfrm>
            <a:off x="6846167" y="2355069"/>
            <a:ext cx="16107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סימון התאים שנרצה לעצב</a:t>
            </a:r>
            <a:endParaRPr sz="1600" dirty="0">
              <a:solidFill>
                <a:schemeClr val="lt1"/>
              </a:solidFill>
              <a:latin typeface="Assistant ExtraBold"/>
              <a:ea typeface="Assistant ExtraBold"/>
              <a:cs typeface="Assistant ExtraBold"/>
              <a:sym typeface="Calibri"/>
            </a:endParaRPr>
          </a:p>
        </p:txBody>
      </p:sp>
      <p:sp>
        <p:nvSpPr>
          <p:cNvPr id="23" name="Google Shape;107;p6">
            <a:extLst>
              <a:ext uri="{FF2B5EF4-FFF2-40B4-BE49-F238E27FC236}">
                <a16:creationId xmlns:a16="http://schemas.microsoft.com/office/drawing/2014/main" id="{4DE18A91-84AD-4F17-916B-99546E0E13E3}"/>
              </a:ext>
            </a:extLst>
          </p:cNvPr>
          <p:cNvSpPr/>
          <p:nvPr/>
        </p:nvSpPr>
        <p:spPr>
          <a:xfrm flipH="1">
            <a:off x="6548338" y="2631623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8;p6">
            <a:extLst>
              <a:ext uri="{FF2B5EF4-FFF2-40B4-BE49-F238E27FC236}">
                <a16:creationId xmlns:a16="http://schemas.microsoft.com/office/drawing/2014/main" id="{135415F8-5953-4CD8-AA93-8AE0B8D05D84}"/>
              </a:ext>
            </a:extLst>
          </p:cNvPr>
          <p:cNvSpPr/>
          <p:nvPr/>
        </p:nvSpPr>
        <p:spPr>
          <a:xfrm flipH="1">
            <a:off x="4494487" y="2631623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9;p6">
            <a:extLst>
              <a:ext uri="{FF2B5EF4-FFF2-40B4-BE49-F238E27FC236}">
                <a16:creationId xmlns:a16="http://schemas.microsoft.com/office/drawing/2014/main" id="{41FFF53D-0D84-4267-9340-6B3438A5E68F}"/>
              </a:ext>
            </a:extLst>
          </p:cNvPr>
          <p:cNvSpPr/>
          <p:nvPr/>
        </p:nvSpPr>
        <p:spPr>
          <a:xfrm>
            <a:off x="710015" y="1896375"/>
            <a:ext cx="1585385" cy="1585385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0;p6">
            <a:extLst>
              <a:ext uri="{FF2B5EF4-FFF2-40B4-BE49-F238E27FC236}">
                <a16:creationId xmlns:a16="http://schemas.microsoft.com/office/drawing/2014/main" id="{5EBD9669-2B32-4BF6-91CD-0124237F2EC2}"/>
              </a:ext>
            </a:extLst>
          </p:cNvPr>
          <p:cNvSpPr txBox="1"/>
          <p:nvPr/>
        </p:nvSpPr>
        <p:spPr>
          <a:xfrm>
            <a:off x="751192" y="2355069"/>
            <a:ext cx="150303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ctr" rtl="1">
              <a:lnSpc>
                <a:spcPct val="120000"/>
              </a:lnSpc>
              <a:buClr>
                <a:srgbClr val="FFFFFF"/>
              </a:buClr>
              <a:buSzPts val="1500"/>
              <a:buFont typeface="Arial"/>
              <a:buNone/>
            </a:pPr>
            <a:r>
              <a:rPr lang="iw-IL" sz="1600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הגדרת ארגומנטים</a:t>
            </a:r>
            <a:endParaRPr sz="1600" dirty="0">
              <a:solidFill>
                <a:schemeClr val="lt1"/>
              </a:solidFill>
              <a:latin typeface="Assistant ExtraBold"/>
              <a:ea typeface="Assistant ExtraBold"/>
              <a:cs typeface="Assistant ExtraBold"/>
              <a:sym typeface="Calibri"/>
            </a:endParaRPr>
          </a:p>
        </p:txBody>
      </p:sp>
      <p:sp>
        <p:nvSpPr>
          <p:cNvPr id="27" name="Google Shape;111;p6">
            <a:extLst>
              <a:ext uri="{FF2B5EF4-FFF2-40B4-BE49-F238E27FC236}">
                <a16:creationId xmlns:a16="http://schemas.microsoft.com/office/drawing/2014/main" id="{62BA3F57-885A-4DA3-9D52-728826FE3E36}"/>
              </a:ext>
            </a:extLst>
          </p:cNvPr>
          <p:cNvSpPr/>
          <p:nvPr/>
        </p:nvSpPr>
        <p:spPr>
          <a:xfrm flipH="1">
            <a:off x="2453336" y="2631623"/>
            <a:ext cx="152593" cy="1148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112;p6">
            <a:extLst>
              <a:ext uri="{FF2B5EF4-FFF2-40B4-BE49-F238E27FC236}">
                <a16:creationId xmlns:a16="http://schemas.microsoft.com/office/drawing/2014/main" id="{8EB00FA3-43ED-4FFE-96D4-628BCE72D9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655" y="2886057"/>
            <a:ext cx="1066892" cy="2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-22572" y="1353676"/>
            <a:ext cx="4375874" cy="56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endParaRPr sz="18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518412" y="1490100"/>
            <a:ext cx="3811943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בשיעורים הקודמים למדנו מספר אפשרויות לעיצוב מותנה.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0" name="Google Shape;80;p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1613478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544953" y="2426179"/>
            <a:ext cx="3811800" cy="98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במקרה </a:t>
            </a:r>
            <a:r>
              <a:rPr lang="iw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נרצה לעצב את הנתונים באופן שאינו מובנה בתוכנת אקסל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ניתן לעשות זאת באמצעות כתיבת פונקציה!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2" name="Google Shape;82;p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549945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4234906" y="58646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52FEA09-3AF2-4923-ABFC-A55E2A2E2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2675"/>
          <a:stretch/>
        </p:blipFill>
        <p:spPr>
          <a:xfrm>
            <a:off x="4867510" y="1312732"/>
            <a:ext cx="3671104" cy="284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 לעיצוב מותנה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5806765" y="1590296"/>
            <a:ext cx="2440699" cy="98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נרצה לעצב באופן מיוחד את ה</a:t>
            </a:r>
            <a:r>
              <a:rPr lang="iw-IL" sz="16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שורות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המכילות חופשות אשר זולות מ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-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1,500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₪.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5449485" y="2651496"/>
            <a:ext cx="2797979" cy="182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נסמן את כל הטבלה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נלחץ על "עיצוב מותנה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ולאחר מכן נבחר באפשרות "כלל חדש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בחלון שנפתח נבחר באפשרות "השתמש בנוסחה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נכתוב את הנוסחה הרצויה בתיבה ונבחר את העיצוב המתאים.</a:t>
            </a:r>
            <a:endParaRPr sz="1600" dirty="0"/>
          </a:p>
        </p:txBody>
      </p:sp>
      <p:pic>
        <p:nvPicPr>
          <p:cNvPr id="96" name="Google Shape;96;p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83" y="1332985"/>
            <a:ext cx="5045756" cy="313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9;p7">
            <a:extLst>
              <a:ext uri="{FF2B5EF4-FFF2-40B4-BE49-F238E27FC236}">
                <a16:creationId xmlns:a16="http://schemas.microsoft.com/office/drawing/2014/main" id="{0D466831-67C1-4F62-A575-ED90436D6E86}"/>
              </a:ext>
            </a:extLst>
          </p:cNvPr>
          <p:cNvSpPr txBox="1"/>
          <p:nvPr/>
        </p:nvSpPr>
        <p:spPr>
          <a:xfrm>
            <a:off x="6146801" y="1067891"/>
            <a:ext cx="2567160" cy="38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SemiBold"/>
                <a:cs typeface="Assistant ExtraBold" pitchFamily="2" charset="-79"/>
                <a:sym typeface="Assistant SemiBold"/>
              </a:rPr>
              <a:t>דוגמה </a:t>
            </a:r>
            <a:r>
              <a:rPr lang="he-IL" sz="16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SemiBold"/>
                <a:cs typeface="Assistant ExtraBold" pitchFamily="2" charset="-79"/>
                <a:sym typeface="Assistant SemiBold"/>
              </a:rPr>
              <a:t>1: עיצוב שורות</a:t>
            </a:r>
            <a:endParaRPr sz="1600" i="0" u="none" strike="noStrike" cap="none" dirty="0">
              <a:solidFill>
                <a:srgbClr val="232752"/>
              </a:solidFill>
              <a:latin typeface="Assistant ExtraBold" pitchFamily="2" charset="-79"/>
              <a:ea typeface="Assistant SemiBold"/>
              <a:cs typeface="Assistant ExtraBold" pitchFamily="2" charset="-79"/>
              <a:sym typeface="Assistant SemiBold"/>
            </a:endParaRPr>
          </a:p>
        </p:txBody>
      </p:sp>
      <p:pic>
        <p:nvPicPr>
          <p:cNvPr id="13" name="Google Shape;121;p7" descr="Google Shape;93;p14">
            <a:extLst>
              <a:ext uri="{FF2B5EF4-FFF2-40B4-BE49-F238E27FC236}">
                <a16:creationId xmlns:a16="http://schemas.microsoft.com/office/drawing/2014/main" id="{6FD8EC20-D63C-4BB3-BCB0-7125290372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1424" y="1586408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3;p7" descr="Google Shape;91;p14">
            <a:extLst>
              <a:ext uri="{FF2B5EF4-FFF2-40B4-BE49-F238E27FC236}">
                <a16:creationId xmlns:a16="http://schemas.microsoft.com/office/drawing/2014/main" id="{3A6AF891-5B25-4ABF-B3D3-64A02E5DE05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4264" y="2644616"/>
            <a:ext cx="440513" cy="3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 לעיצוב מותנה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5822804" y="1591158"/>
            <a:ext cx="2392711" cy="98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נרצה לעצב באופן מיוחד </a:t>
            </a:r>
            <a:r>
              <a:rPr lang="iw-IL" sz="16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שורות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המכילות חופשות </a:t>
            </a:r>
            <a:r>
              <a:rPr lang="iw-IL" sz="1600" b="1" i="0" u="sng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זולות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ב</a:t>
            </a:r>
            <a:r>
              <a:rPr lang="iw-IL" sz="1600" b="1" i="0" u="sng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צפון אמריקה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.</a:t>
            </a:r>
            <a:endParaRPr sz="1600" b="1" i="0" u="sng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5822804" y="2571750"/>
            <a:ext cx="2392711" cy="21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"/>
              <a:buNone/>
            </a:pPr>
            <a:r>
              <a:rPr lang="iw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נסמן את כל הטבלה</a:t>
            </a: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, </a:t>
            </a:r>
            <a:r>
              <a:rPr lang="iw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נלחץ על "עיצוב מותנה</a:t>
            </a: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", </a:t>
            </a:r>
            <a:r>
              <a:rPr lang="iw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ולאחר מכן נבחר באפשרות "כלל חדש</a:t>
            </a: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". </a:t>
            </a:r>
            <a:r>
              <a:rPr lang="iw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בחלון שנפתח נבחר באפשרות "השתמש בנוסחה</a:t>
            </a:r>
            <a:r>
              <a:rPr lang="he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", </a:t>
            </a:r>
            <a:r>
              <a:rPr lang="iw-IL" sz="1600" dirty="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נכתוב את הנוסחה הרצויה בתיבה ונבחר את העיצוב המתאים.</a:t>
            </a:r>
            <a:endParaRPr sz="1600" dirty="0">
              <a:solidFill>
                <a:srgbClr val="232752"/>
              </a:solidFill>
              <a:latin typeface="Assistant"/>
              <a:cs typeface="Assistant"/>
            </a:endParaRPr>
          </a:p>
        </p:txBody>
      </p:sp>
      <p:pic>
        <p:nvPicPr>
          <p:cNvPr id="109" name="Google Shape;109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8" y="327448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03" y="1520654"/>
            <a:ext cx="4928199" cy="32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2;p8">
            <a:extLst>
              <a:ext uri="{FF2B5EF4-FFF2-40B4-BE49-F238E27FC236}">
                <a16:creationId xmlns:a16="http://schemas.microsoft.com/office/drawing/2014/main" id="{E8E97559-806D-4AC3-9CB3-254F563CC633}"/>
              </a:ext>
            </a:extLst>
          </p:cNvPr>
          <p:cNvSpPr txBox="1"/>
          <p:nvPr/>
        </p:nvSpPr>
        <p:spPr>
          <a:xfrm>
            <a:off x="4721470" y="1058546"/>
            <a:ext cx="3964354" cy="38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דוגמה</a:t>
            </a:r>
            <a:r>
              <a:rPr lang="he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 2: עיצוב הטבלה לפי תנאי מורכב (</a:t>
            </a:r>
            <a:r>
              <a:rPr lang="en-US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AND</a:t>
            </a:r>
            <a:r>
              <a:rPr lang="he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)</a:t>
            </a:r>
            <a:endParaRPr sz="1600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  <a:sym typeface="Assistant SemiBold"/>
            </a:endParaRPr>
          </a:p>
        </p:txBody>
      </p:sp>
      <p:pic>
        <p:nvPicPr>
          <p:cNvPr id="13" name="Google Shape;121;p7" descr="Google Shape;93;p14">
            <a:extLst>
              <a:ext uri="{FF2B5EF4-FFF2-40B4-BE49-F238E27FC236}">
                <a16:creationId xmlns:a16="http://schemas.microsoft.com/office/drawing/2014/main" id="{EEE0AC83-6CF1-44F8-A417-60D9CD1574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8126" y="1587270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7" descr="Google Shape;91;p14">
            <a:extLst>
              <a:ext uri="{FF2B5EF4-FFF2-40B4-BE49-F238E27FC236}">
                <a16:creationId xmlns:a16="http://schemas.microsoft.com/office/drawing/2014/main" id="{EBCC0AEC-1EBB-4320-A35A-B95D264A9D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0966" y="2571750"/>
            <a:ext cx="440513" cy="3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 לעיצוב מותנה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5391831" y="1591158"/>
            <a:ext cx="2814602" cy="98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נרצה לצאת לחופשה במקום קרוב. נדגיש את ה</a:t>
            </a:r>
            <a:r>
              <a:rPr lang="iw-IL" sz="1600" b="1" i="0" u="none" strike="noStrike" cap="none" dirty="0">
                <a:solidFill>
                  <a:srgbClr val="00B0F0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שורות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 המכילות חופשות בישראל </a:t>
            </a:r>
            <a:r>
              <a:rPr lang="iw-IL" sz="1600" b="1" i="0" u="sng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או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באירופה.</a:t>
            </a:r>
            <a:endParaRPr sz="1600" b="1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0" name="Google Shape;120;p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5565531" y="2571750"/>
            <a:ext cx="2640901" cy="21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נסמן את כל הטבלה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נלחץ על "עיצוב מותנה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ולאחר מכן נבחר באפשרות "כלל חדש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בחלון שנפתח נבחר באפשרות "השתמש בנוסחה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נכתוב את הנוסחה הרצויה בתיבה ונבחר את העיצוב המתאים.</a:t>
            </a:r>
            <a:endParaRPr sz="1600" dirty="0"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32" y="1584913"/>
            <a:ext cx="4716258" cy="317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2;p8">
            <a:extLst>
              <a:ext uri="{FF2B5EF4-FFF2-40B4-BE49-F238E27FC236}">
                <a16:creationId xmlns:a16="http://schemas.microsoft.com/office/drawing/2014/main" id="{6B79B19F-CD82-4985-8D74-9F12D61B5601}"/>
              </a:ext>
            </a:extLst>
          </p:cNvPr>
          <p:cNvSpPr txBox="1"/>
          <p:nvPr/>
        </p:nvSpPr>
        <p:spPr>
          <a:xfrm>
            <a:off x="4721470" y="1058546"/>
            <a:ext cx="3964354" cy="38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דוגמה</a:t>
            </a:r>
            <a:r>
              <a:rPr lang="he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 3: עיצוב הטבלה לפי תנאי מורכב (</a:t>
            </a:r>
            <a:r>
              <a:rPr lang="en-US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OR</a:t>
            </a:r>
            <a:r>
              <a:rPr lang="he-IL" sz="16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  <a:sym typeface="Assistant SemiBold"/>
              </a:rPr>
              <a:t>)</a:t>
            </a:r>
            <a:endParaRPr sz="1600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  <a:sym typeface="Assistant SemiBold"/>
            </a:endParaRPr>
          </a:p>
        </p:txBody>
      </p:sp>
      <p:pic>
        <p:nvPicPr>
          <p:cNvPr id="13" name="Google Shape;121;p7" descr="Google Shape;93;p14">
            <a:extLst>
              <a:ext uri="{FF2B5EF4-FFF2-40B4-BE49-F238E27FC236}">
                <a16:creationId xmlns:a16="http://schemas.microsoft.com/office/drawing/2014/main" id="{A1C2ADAA-5B4E-4AC4-B8D5-AD7323E298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6898" y="1587270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7" descr="Google Shape;91;p14">
            <a:extLst>
              <a:ext uri="{FF2B5EF4-FFF2-40B4-BE49-F238E27FC236}">
                <a16:creationId xmlns:a16="http://schemas.microsoft.com/office/drawing/2014/main" id="{2170F968-46EF-4251-AA3E-078FC5C5F5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9738" y="2571750"/>
            <a:ext cx="440513" cy="3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29" name="Google Shape;129;p8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8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32" name="Google Shape;132;p8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135" name="Google Shape;135;p8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613</Words>
  <Application>Microsoft Office PowerPoint</Application>
  <PresentationFormat>‫הצגה על המסך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Calibri</vt:lpstr>
      <vt:lpstr>Arial</vt:lpstr>
      <vt:lpstr>Assistant ExtraBold</vt:lpstr>
      <vt:lpstr>Assistant SemiBold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11</cp:revision>
  <dcterms:modified xsi:type="dcterms:W3CDTF">2023-05-23T10:31:06Z</dcterms:modified>
</cp:coreProperties>
</file>