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Assistant" pitchFamily="2" charset="-79"/>
      <p:regular r:id="rId11"/>
      <p:bold r:id="rId12"/>
    </p:embeddedFont>
    <p:embeddedFont>
      <p:font typeface="Assistant ExtraBold" pitchFamily="2" charset="-79"/>
      <p:bold r:id="rId13"/>
    </p:embeddedFont>
    <p:embeddedFont>
      <p:font typeface="Assistant SemiBold" pitchFamily="2" charset="-79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Quattrocento Sans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2TpoCoer6cgKdBCyrcqqMyGDm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752"/>
    <a:srgbClr val="FEC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37" autoAdjust="0"/>
  </p:normalViewPr>
  <p:slideViewPr>
    <p:cSldViewPr snapToGrid="0">
      <p:cViewPr varScale="1">
        <p:scale>
          <a:sx n="114" d="100"/>
          <a:sy n="114" d="100"/>
        </p:scale>
        <p:origin x="12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" name="Google Shape;4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100" dirty="0"/>
              <a:t>כפי שלמדתם בשיעורי סטטיסטיקה, יש שלושה מדדי מיקום מרכזיים: ממוצע</a:t>
            </a:r>
            <a:r>
              <a:rPr lang="he-IL" sz="1100" dirty="0"/>
              <a:t>, </a:t>
            </a:r>
            <a:r>
              <a:rPr lang="iw-IL" sz="1100" dirty="0"/>
              <a:t>חציון ושכיח.</a:t>
            </a:r>
            <a:endParaRPr sz="11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100" dirty="0"/>
              <a:t>את שלושתם נוכל לראות באקסל!</a:t>
            </a:r>
            <a:endParaRPr sz="11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200"/>
              <a:t>את פונקציית הממוצע אתם כבר מכירים, והשתמשתם בה לא מעט</a:t>
            </a:r>
            <a:r>
              <a:rPr lang="iw-IL"/>
              <a:t>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200" dirty="0"/>
              <a:t>המבנה של פונקציות MEDIAN</a:t>
            </a:r>
            <a:r>
              <a:rPr lang="he-IL" sz="1200" dirty="0"/>
              <a:t> </a:t>
            </a:r>
            <a:r>
              <a:rPr lang="iw-IL" sz="1200" dirty="0"/>
              <a:t>ו</a:t>
            </a:r>
            <a:r>
              <a:rPr lang="he-IL" sz="1200" dirty="0"/>
              <a:t>-</a:t>
            </a:r>
            <a:r>
              <a:rPr lang="iw-IL" sz="1200" dirty="0"/>
              <a:t>MODE</a:t>
            </a:r>
            <a:r>
              <a:rPr lang="he-IL" sz="1200" dirty="0"/>
              <a:t> </a:t>
            </a:r>
            <a:r>
              <a:rPr lang="iw-IL" sz="1200" dirty="0"/>
              <a:t>דומה מאוד למבנה של פונקציית AVERAGE</a:t>
            </a:r>
            <a:r>
              <a:rPr lang="he-IL" sz="1200" dirty="0"/>
              <a:t>. </a:t>
            </a:r>
            <a:r>
              <a:rPr lang="iw-IL" sz="1200" dirty="0"/>
              <a:t>גם הן דורשות רק טווח של ערכים</a:t>
            </a:r>
            <a:r>
              <a:rPr lang="he-IL" sz="1200" dirty="0"/>
              <a:t>,</a:t>
            </a:r>
            <a:r>
              <a:rPr lang="iw-IL" sz="1200" dirty="0"/>
              <a:t> ומחשבות את החציון/שכיח שלו.</a:t>
            </a:r>
            <a:endParaRPr sz="120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200" dirty="0"/>
              <a:t>המבנה של פונקציות MEDIAN</a:t>
            </a:r>
            <a:r>
              <a:rPr lang="he-IL" sz="1200" dirty="0"/>
              <a:t> </a:t>
            </a:r>
            <a:r>
              <a:rPr lang="iw-IL" sz="1200" dirty="0"/>
              <a:t>ו</a:t>
            </a:r>
            <a:r>
              <a:rPr lang="he-IL" sz="1200" dirty="0"/>
              <a:t>-</a:t>
            </a:r>
            <a:r>
              <a:rPr lang="iw-IL" sz="1200" dirty="0"/>
              <a:t>MODE</a:t>
            </a:r>
            <a:r>
              <a:rPr lang="he-IL" sz="1200" dirty="0"/>
              <a:t> - </a:t>
            </a:r>
            <a:r>
              <a:rPr lang="iw-IL" sz="1200" dirty="0"/>
              <a:t>דומה מאוד למבנה של פונקציית AVERAGE</a:t>
            </a:r>
            <a:r>
              <a:rPr lang="he-IL" sz="1200" dirty="0"/>
              <a:t>. </a:t>
            </a:r>
            <a:r>
              <a:rPr lang="iw-IL" sz="1200" dirty="0"/>
              <a:t>גם הן דורשות רק טווח של ערכים,</a:t>
            </a:r>
            <a:r>
              <a:rPr lang="he-IL" sz="1200" dirty="0"/>
              <a:t> </a:t>
            </a:r>
            <a:r>
              <a:rPr lang="iw-IL" sz="1200" dirty="0"/>
              <a:t>ומחשבות את החציון/שכיח שלו.</a:t>
            </a:r>
            <a:endParaRPr sz="12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200" dirty="0"/>
              <a:t>* הערה חשובה לגבי פונקציית השכיח</a:t>
            </a:r>
            <a:r>
              <a:rPr lang="he-IL" sz="1200" dirty="0"/>
              <a:t> -</a:t>
            </a:r>
            <a:r>
              <a:rPr lang="iw-IL" sz="1200" dirty="0"/>
              <a:t> אף שניתן לבדוק שכיחות גם על משתנים איכותיים </a:t>
            </a:r>
            <a:r>
              <a:rPr lang="he-IL" sz="1200" dirty="0"/>
              <a:t>(</a:t>
            </a:r>
            <a:r>
              <a:rPr lang="iw-IL" sz="1200" dirty="0"/>
              <a:t>משתנים מסולם סדר/שמי</a:t>
            </a:r>
            <a:r>
              <a:rPr lang="he-IL" sz="1200" dirty="0"/>
              <a:t>)</a:t>
            </a:r>
            <a:r>
              <a:rPr lang="iw-IL" sz="1200" dirty="0"/>
              <a:t> – </a:t>
            </a:r>
            <a:r>
              <a:rPr lang="iw-IL" sz="1200" b="1" dirty="0"/>
              <a:t>פונקציית השכיח באקסל עובדת רק עם נתונים מספריים</a:t>
            </a:r>
            <a:r>
              <a:rPr lang="he-IL" sz="1200" b="1" dirty="0"/>
              <a:t>!</a:t>
            </a:r>
            <a:r>
              <a:rPr lang="iw-IL" sz="1200" b="0" dirty="0"/>
              <a:t> </a:t>
            </a:r>
            <a:endParaRPr sz="1200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200" dirty="0"/>
              <a:t>כדי</a:t>
            </a:r>
            <a:r>
              <a:rPr lang="iw-IL" sz="1200" b="0" dirty="0"/>
              <a:t> לבדוק שכיחות למשתנים איכותיים </a:t>
            </a:r>
            <a:r>
              <a:rPr lang="he-IL" sz="1200" b="0" dirty="0"/>
              <a:t>(</a:t>
            </a:r>
            <a:r>
              <a:rPr lang="iw-IL" sz="1200" b="0" dirty="0"/>
              <a:t>קטגוריים</a:t>
            </a:r>
            <a:r>
              <a:rPr lang="he-IL" sz="1200" b="0" dirty="0"/>
              <a:t>), </a:t>
            </a:r>
            <a:r>
              <a:rPr lang="iw-IL" sz="1200" b="0" dirty="0"/>
              <a:t>יש לבצע עליהם מניפולציה </a:t>
            </a:r>
            <a:r>
              <a:rPr lang="iw-IL" sz="1200" dirty="0"/>
              <a:t>שת</a:t>
            </a:r>
            <a:r>
              <a:rPr lang="iw-IL" sz="1200" b="0" dirty="0"/>
              <a:t>הפוך אותם לנתונים מספריים. ניתן לעשות זאת בדרכים מגוונות</a:t>
            </a:r>
            <a:r>
              <a:rPr lang="iw-IL" sz="1200" dirty="0"/>
              <a:t>.</a:t>
            </a:r>
            <a:r>
              <a:rPr lang="iw-IL" sz="1200" b="0" dirty="0"/>
              <a:t> </a:t>
            </a:r>
            <a:endParaRPr sz="1200" b="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sz="1200" b="0" dirty="0"/>
              <a:t>הנפוצות ביותר הן באמצעות שימוש בפונקציות IF</a:t>
            </a:r>
            <a:r>
              <a:rPr lang="he-IL" sz="1200" b="0" dirty="0"/>
              <a:t> </a:t>
            </a:r>
            <a:r>
              <a:rPr lang="iw-IL" sz="1200" b="0" dirty="0"/>
              <a:t>או VLOOKUP</a:t>
            </a:r>
            <a:r>
              <a:rPr lang="he-IL" sz="1200" b="0" dirty="0"/>
              <a:t>. </a:t>
            </a:r>
            <a:r>
              <a:rPr lang="iw-IL" sz="1200" b="0" dirty="0"/>
              <a:t>תוכלו לראות מניפולציה כזו ב</a:t>
            </a:r>
            <a:r>
              <a:rPr lang="he-IL" sz="1200" b="0" dirty="0"/>
              <a:t>-</a:t>
            </a:r>
            <a:r>
              <a:rPr lang="iw-IL" sz="1200" b="0" dirty="0"/>
              <a:t>gif</a:t>
            </a:r>
            <a:r>
              <a:rPr lang="he-IL" sz="1200" b="0" dirty="0"/>
              <a:t> </a:t>
            </a:r>
            <a:r>
              <a:rPr lang="iw-IL" sz="1200" b="0" dirty="0"/>
              <a:t>המוצג בשקופי</a:t>
            </a:r>
            <a:r>
              <a:rPr lang="he-IL" sz="1200" b="0" dirty="0"/>
              <a:t>ת, </a:t>
            </a:r>
            <a:r>
              <a:rPr lang="iw-IL" sz="1200" b="0" dirty="0"/>
              <a:t>אשר בודק מהו המיקום השכיח ביותר בטבלת משימות.</a:t>
            </a:r>
            <a:endParaRPr sz="1200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None/>
            </a:pPr>
            <a:r>
              <a:rPr lang="iw-IL" dirty="0"/>
              <a:t>עוברים לתרגול באקסל</a:t>
            </a:r>
            <a:r>
              <a:rPr lang="he-IL" dirty="0"/>
              <a:t>,</a:t>
            </a:r>
            <a:r>
              <a:rPr lang="iw-IL" dirty="0"/>
              <a:t> בהצלחה!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 descr="Google Shape;7;p1"/>
          <p:cNvPicPr preferRelativeResize="0"/>
          <p:nvPr/>
        </p:nvPicPr>
        <p:blipFill rotWithShape="1">
          <a:blip r:embed="rId2">
            <a:alphaModFix/>
          </a:blip>
          <a:srcRect l="4362" t="19277" r="4569" b="25722"/>
          <a:stretch/>
        </p:blipFill>
        <p:spPr>
          <a:xfrm>
            <a:off x="8062575" y="4413899"/>
            <a:ext cx="875052" cy="52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"/>
          <p:cNvSpPr/>
          <p:nvPr/>
        </p:nvSpPr>
        <p:spPr>
          <a:xfrm>
            <a:off x="-1" y="5051375"/>
            <a:ext cx="9144002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0"/>
          <p:cNvSpPr/>
          <p:nvPr/>
        </p:nvSpPr>
        <p:spPr>
          <a:xfrm>
            <a:off x="-2700" y="2696"/>
            <a:ext cx="3561603" cy="19950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0" descr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1193">
            <a:off x="255009" y="4496940"/>
            <a:ext cx="511994" cy="30604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  <a:defRPr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sz="900" b="0" i="0" u="none" strike="noStrike" cap="none"/>
          </a:p>
        </p:txBody>
      </p:sp>
      <p:sp>
        <p:nvSpPr>
          <p:cNvPr id="15" name="Google Shape;15;p10"/>
          <p:cNvSpPr txBox="1"/>
          <p:nvPr/>
        </p:nvSpPr>
        <p:spPr>
          <a:xfrm>
            <a:off x="7137317" y="56673"/>
            <a:ext cx="1879738" cy="398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300"/>
              <a:buFont typeface="Assistant ExtraBold"/>
              <a:buNone/>
            </a:pPr>
            <a:r>
              <a:rPr lang="he-IL" sz="13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מדדי מיקום מרכזי</a:t>
            </a:r>
            <a:endParaRPr sz="1200" b="0" i="0" u="none" strike="noStrike" cap="none" dirty="0">
              <a:solidFill>
                <a:srgbClr val="2327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10"/>
          <p:cNvCxnSpPr>
            <a:cxnSpLocks/>
          </p:cNvCxnSpPr>
          <p:nvPr/>
        </p:nvCxnSpPr>
        <p:spPr>
          <a:xfrm>
            <a:off x="7747591" y="445209"/>
            <a:ext cx="1201034" cy="0"/>
          </a:xfrm>
          <a:prstGeom prst="straightConnector1">
            <a:avLst/>
          </a:prstGeom>
          <a:noFill/>
          <a:ln w="9525" cap="flat" cmpd="sng">
            <a:solidFill>
              <a:srgbClr val="918D8E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/>
          <p:nvPr/>
        </p:nvSpPr>
        <p:spPr>
          <a:xfrm>
            <a:off x="0" y="5051375"/>
            <a:ext cx="9144000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1"/>
          <p:cNvSpPr/>
          <p:nvPr/>
        </p:nvSpPr>
        <p:spPr>
          <a:xfrm>
            <a:off x="-2699" y="2696"/>
            <a:ext cx="3561602" cy="19950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1"/>
          <p:cNvSpPr txBox="1"/>
          <p:nvPr/>
        </p:nvSpPr>
        <p:spPr>
          <a:xfrm>
            <a:off x="212107" y="4553064"/>
            <a:ext cx="306305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‹#›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pic>
        <p:nvPicPr>
          <p:cNvPr id="21" name="Google Shape;21;p11" descr="Google Shape;7;p1"/>
          <p:cNvPicPr preferRelativeResize="0"/>
          <p:nvPr/>
        </p:nvPicPr>
        <p:blipFill rotWithShape="1">
          <a:blip r:embed="rId2">
            <a:alphaModFix/>
          </a:blip>
          <a:srcRect l="4362" t="19277" r="4569" b="25722"/>
          <a:stretch/>
        </p:blipFill>
        <p:spPr>
          <a:xfrm>
            <a:off x="8062575" y="4413899"/>
            <a:ext cx="875052" cy="52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1" descr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1193">
            <a:off x="255009" y="4496940"/>
            <a:ext cx="511994" cy="30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marR="0" lvl="0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628650" y="4812657"/>
            <a:ext cx="197143" cy="1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" descr="Google Shape;55;p13"/>
          <p:cNvPicPr preferRelativeResize="0"/>
          <p:nvPr/>
        </p:nvPicPr>
        <p:blipFill rotWithShape="1">
          <a:blip r:embed="rId3">
            <a:alphaModFix/>
          </a:blip>
          <a:srcRect l="4362" t="19277" r="4571" b="25722"/>
          <a:stretch/>
        </p:blipFill>
        <p:spPr>
          <a:xfrm>
            <a:off x="6779769" y="477672"/>
            <a:ext cx="1666303" cy="100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 descr="Google Shape;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73668">
            <a:off x="5649963" y="1530371"/>
            <a:ext cx="302879" cy="66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"/>
          <p:cNvSpPr txBox="1"/>
          <p:nvPr/>
        </p:nvSpPr>
        <p:spPr>
          <a:xfrm>
            <a:off x="5061600" y="2036447"/>
            <a:ext cx="3568250" cy="156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3600"/>
              <a:buFont typeface="Assistant ExtraBold"/>
              <a:buNone/>
            </a:pPr>
            <a:r>
              <a:rPr lang="iw-IL" sz="3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אקסל מתקדם לניתוח נתונים</a:t>
            </a:r>
            <a:br>
              <a:rPr lang="iw-IL" sz="3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</a:br>
            <a:r>
              <a:rPr lang="iw-IL" sz="3600" b="0" i="0" u="none" strike="noStrike" cap="none" dirty="0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מדדי מיקום מרכזי</a:t>
            </a:r>
            <a:endParaRPr sz="1200" b="0" i="0" u="none" strike="noStrike" cap="none" dirty="0">
              <a:solidFill>
                <a:srgbClr val="00AC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"/>
          <p:cNvSpPr/>
          <p:nvPr/>
        </p:nvSpPr>
        <p:spPr>
          <a:xfrm>
            <a:off x="34755" y="4400441"/>
            <a:ext cx="8937972" cy="6219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1" descr="Google Shape;6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33876">
            <a:off x="7680410" y="3831199"/>
            <a:ext cx="837786" cy="500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"/>
          <p:cNvSpPr/>
          <p:nvPr/>
        </p:nvSpPr>
        <p:spPr>
          <a:xfrm>
            <a:off x="7450453" y="33410"/>
            <a:ext cx="1585291" cy="515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9A9720C-6B88-4D49-9A86-F2CEFE1FE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569" y="990563"/>
            <a:ext cx="3207150" cy="34098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/>
              <a:t>2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39" name="Google Shape;39;p2"/>
          <p:cNvSpPr txBox="1"/>
          <p:nvPr/>
        </p:nvSpPr>
        <p:spPr>
          <a:xfrm>
            <a:off x="4264926" y="508132"/>
            <a:ext cx="4605474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מבוא</a:t>
            </a:r>
            <a:endParaRPr sz="2800" b="0" i="0" u="none" strike="noStrike" cap="none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40" name="Google Shape;40;p2"/>
          <p:cNvSpPr txBox="1"/>
          <p:nvPr/>
        </p:nvSpPr>
        <p:spPr>
          <a:xfrm>
            <a:off x="792750" y="1786946"/>
            <a:ext cx="3564000" cy="69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None/>
            </a:pPr>
            <a:r>
              <a:rPr lang="iw-IL" sz="1600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כדי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לבצע מחקר נתונים איכותי</a:t>
            </a:r>
            <a:r>
              <a:rPr lang="he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,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 מנתחי נתונים משתמשים באופן יומיומי בכלי סטטיסטיקה.</a:t>
            </a:r>
            <a:endParaRPr sz="1600" dirty="0">
              <a:solidFill>
                <a:srgbClr val="232752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1" name="Google Shape;41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8829" y="1873835"/>
            <a:ext cx="201121" cy="19950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"/>
          <p:cNvSpPr txBox="1"/>
          <p:nvPr/>
        </p:nvSpPr>
        <p:spPr>
          <a:xfrm>
            <a:off x="792750" y="2740726"/>
            <a:ext cx="3564146" cy="98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תוכנת אקסל מאפשרת שימוש בפונקציות סטטיסטיות רבות</a:t>
            </a:r>
            <a:r>
              <a:rPr lang="he-IL" sz="1600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, </a:t>
            </a:r>
            <a:r>
              <a:rPr lang="iw-IL" sz="1600" b="0" i="0" u="none" strike="noStrike" cap="none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אשר מפשטות את עבודת מנתח הנתונים.</a:t>
            </a:r>
            <a:endParaRPr sz="1600" dirty="0">
              <a:solidFill>
                <a:srgbClr val="232752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3" name="Google Shape;43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8829" y="2849675"/>
            <a:ext cx="201121" cy="19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" descr="shutterstock_1975936445.jpeg"/>
          <p:cNvPicPr preferRelativeResize="0"/>
          <p:nvPr/>
        </p:nvPicPr>
        <p:blipFill rotWithShape="1">
          <a:blip r:embed="rId4">
            <a:alphaModFix/>
          </a:blip>
          <a:srcRect l="19057" t="7133" r="19058" b="7136"/>
          <a:stretch/>
        </p:blipFill>
        <p:spPr>
          <a:xfrm>
            <a:off x="4871104" y="1312732"/>
            <a:ext cx="3667653" cy="28523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9" y="0"/>
                </a:moveTo>
                <a:cubicBezTo>
                  <a:pt x="1483" y="0"/>
                  <a:pt x="1113" y="1"/>
                  <a:pt x="866" y="133"/>
                </a:cubicBezTo>
                <a:cubicBezTo>
                  <a:pt x="511" y="299"/>
                  <a:pt x="233" y="657"/>
                  <a:pt x="104" y="1114"/>
                </a:cubicBezTo>
                <a:cubicBezTo>
                  <a:pt x="1" y="1431"/>
                  <a:pt x="0" y="1907"/>
                  <a:pt x="0" y="2699"/>
                </a:cubicBezTo>
                <a:lnTo>
                  <a:pt x="0" y="18901"/>
                </a:lnTo>
                <a:cubicBezTo>
                  <a:pt x="0" y="19693"/>
                  <a:pt x="1" y="20169"/>
                  <a:pt x="104" y="20486"/>
                </a:cubicBezTo>
                <a:cubicBezTo>
                  <a:pt x="233" y="20943"/>
                  <a:pt x="511" y="21301"/>
                  <a:pt x="866" y="21467"/>
                </a:cubicBezTo>
                <a:cubicBezTo>
                  <a:pt x="1113" y="21599"/>
                  <a:pt x="1483" y="21600"/>
                  <a:pt x="2099" y="21600"/>
                </a:cubicBezTo>
                <a:lnTo>
                  <a:pt x="19501" y="21600"/>
                </a:lnTo>
                <a:cubicBezTo>
                  <a:pt x="20117" y="21600"/>
                  <a:pt x="20487" y="21599"/>
                  <a:pt x="20734" y="21467"/>
                </a:cubicBezTo>
                <a:cubicBezTo>
                  <a:pt x="21089" y="21301"/>
                  <a:pt x="21367" y="20943"/>
                  <a:pt x="21496" y="20486"/>
                </a:cubicBezTo>
                <a:cubicBezTo>
                  <a:pt x="21599" y="20169"/>
                  <a:pt x="21600" y="19693"/>
                  <a:pt x="21600" y="18901"/>
                </a:cubicBezTo>
                <a:lnTo>
                  <a:pt x="21600" y="2699"/>
                </a:lnTo>
                <a:cubicBezTo>
                  <a:pt x="21600" y="1907"/>
                  <a:pt x="21599" y="1431"/>
                  <a:pt x="21496" y="1114"/>
                </a:cubicBezTo>
                <a:cubicBezTo>
                  <a:pt x="21367" y="657"/>
                  <a:pt x="21089" y="299"/>
                  <a:pt x="20734" y="133"/>
                </a:cubicBezTo>
                <a:cubicBezTo>
                  <a:pt x="20487" y="1"/>
                  <a:pt x="20117" y="0"/>
                  <a:pt x="19501" y="0"/>
                </a:cubicBezTo>
                <a:lnTo>
                  <a:pt x="209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5" name="Google Shape;45;p2" descr="Google Shape;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73668">
            <a:off x="3921515" y="562966"/>
            <a:ext cx="271944" cy="6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3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51" name="Google Shape;51;p3"/>
          <p:cNvSpPr txBox="1"/>
          <p:nvPr/>
        </p:nvSpPr>
        <p:spPr>
          <a:xfrm>
            <a:off x="4336388" y="512064"/>
            <a:ext cx="4379083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פונקציות סטטיסטיות באקסל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52" name="Google Shape;52;p3"/>
          <p:cNvSpPr txBox="1"/>
          <p:nvPr/>
        </p:nvSpPr>
        <p:spPr>
          <a:xfrm>
            <a:off x="2861425" y="1182930"/>
            <a:ext cx="3421150" cy="70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85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2000"/>
              <a:buFont typeface="Assistant ExtraBold"/>
              <a:buNone/>
            </a:pPr>
            <a:r>
              <a:rPr lang="iw-IL" sz="20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פונקציות מדדי מיקום מרכזי:</a:t>
            </a:r>
            <a:endParaRPr sz="2000" b="0" i="0" u="none" strike="noStrike" cap="none" dirty="0">
              <a:solidFill>
                <a:srgbClr val="232752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631236" y="1974136"/>
            <a:ext cx="1683464" cy="1683464"/>
          </a:xfrm>
          <a:prstGeom prst="ellipse">
            <a:avLst/>
          </a:prstGeom>
          <a:solidFill>
            <a:srgbClr val="FEC22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"/>
          <p:cNvSpPr txBox="1"/>
          <p:nvPr/>
        </p:nvSpPr>
        <p:spPr>
          <a:xfrm>
            <a:off x="1620555" y="2469649"/>
            <a:ext cx="1704826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פונקציית השכיח - MODE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3704648" y="1974136"/>
            <a:ext cx="1683464" cy="16834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 txBox="1"/>
          <p:nvPr/>
        </p:nvSpPr>
        <p:spPr>
          <a:xfrm>
            <a:off x="3693967" y="2469649"/>
            <a:ext cx="1704826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chemeClr val="lt1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פונקציית החציון - MEDIAN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5784118" y="1974136"/>
            <a:ext cx="1683464" cy="1683464"/>
          </a:xfrm>
          <a:prstGeom prst="ellipse">
            <a:avLst/>
          </a:prstGeom>
          <a:solidFill>
            <a:srgbClr val="918D8E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 txBox="1"/>
          <p:nvPr/>
        </p:nvSpPr>
        <p:spPr>
          <a:xfrm>
            <a:off x="5728256" y="2469649"/>
            <a:ext cx="1795189" cy="72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ct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פונקציית הממוצע </a:t>
            </a:r>
            <a:r>
              <a:rPr lang="he-IL" sz="16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- </a:t>
            </a:r>
            <a:r>
              <a:rPr lang="iw-IL" sz="1600" b="0" i="0" u="none" strike="noStrike" cap="none" dirty="0">
                <a:solidFill>
                  <a:srgbClr val="FFFFFF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AVERAGE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3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3945152" y="340789"/>
            <a:ext cx="271944" cy="6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+mn-lt"/>
                <a:ea typeface="Assistant SemiBold"/>
                <a:cs typeface="+mn-cs"/>
                <a:sym typeface="Assistant SemiBold"/>
              </a:rPr>
              <a:t>4</a:t>
            </a:fld>
            <a:endParaRPr sz="900" b="0" i="0" u="none" strike="noStrike" cap="none">
              <a:solidFill>
                <a:srgbClr val="232752"/>
              </a:solidFill>
              <a:latin typeface="+mn-lt"/>
              <a:ea typeface="Assistant SemiBold"/>
              <a:cs typeface="+mn-cs"/>
              <a:sym typeface="Assistant SemiBold"/>
            </a:endParaRPr>
          </a:p>
        </p:txBody>
      </p:sp>
      <p:sp>
        <p:nvSpPr>
          <p:cNvPr id="65" name="Google Shape;65;p4"/>
          <p:cNvSpPr txBox="1"/>
          <p:nvPr/>
        </p:nvSpPr>
        <p:spPr>
          <a:xfrm>
            <a:off x="4264920" y="511059"/>
            <a:ext cx="444903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ממוצע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AVERAGE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66" name="Google Shape;66;p4"/>
          <p:cNvSpPr txBox="1"/>
          <p:nvPr/>
        </p:nvSpPr>
        <p:spPr>
          <a:xfrm>
            <a:off x="5625865" y="1323476"/>
            <a:ext cx="3088093" cy="41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20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מבנה פונקציית הממוצע: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pic>
        <p:nvPicPr>
          <p:cNvPr id="67" name="Google Shape;67;p4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4957962" y="291074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"/>
          <p:cNvSpPr txBox="1"/>
          <p:nvPr/>
        </p:nvSpPr>
        <p:spPr>
          <a:xfrm>
            <a:off x="1577130" y="4214550"/>
            <a:ext cx="579458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iw-IL" sz="160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Quattrocento Sans"/>
                <a:cs typeface="Assistant ExtraBold" pitchFamily="2" charset="-79"/>
                <a:sym typeface="Quattrocento Sans"/>
              </a:rPr>
              <a:t>ממוצע</a:t>
            </a: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Quattrocento Sans"/>
                <a:cs typeface="Assistant" pitchFamily="2" charset="-79"/>
                <a:sym typeface="Quattrocento Sans"/>
              </a:rPr>
              <a:t> הוא אמצע גודלם של כל הערכים המספריים במשתנה.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Calibri"/>
              <a:cs typeface="Assistant" pitchFamily="2" charset="-79"/>
              <a:sym typeface="Calibri"/>
            </a:endParaRPr>
          </a:p>
        </p:txBody>
      </p:sp>
      <p:sp>
        <p:nvSpPr>
          <p:cNvPr id="16" name="Google Shape;147;p4">
            <a:extLst>
              <a:ext uri="{FF2B5EF4-FFF2-40B4-BE49-F238E27FC236}">
                <a16:creationId xmlns:a16="http://schemas.microsoft.com/office/drawing/2014/main" id="{13E9E3C3-DA72-4DE5-BEF2-F8F7B5F02E13}"/>
              </a:ext>
            </a:extLst>
          </p:cNvPr>
          <p:cNvSpPr txBox="1"/>
          <p:nvPr/>
        </p:nvSpPr>
        <p:spPr>
          <a:xfrm>
            <a:off x="2949786" y="2835916"/>
            <a:ext cx="16650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600" dirty="0">
                <a:solidFill>
                  <a:srgbClr val="00B0F0"/>
                </a:solidFill>
                <a:latin typeface="Assistant SemiBold" pitchFamily="2" charset="-79"/>
                <a:ea typeface="Calibri"/>
                <a:cs typeface="Assistant SemiBold" pitchFamily="2" charset="-79"/>
                <a:sym typeface="Quattrocento Sans"/>
              </a:rPr>
              <a:t>ערך או טווח ערכים</a:t>
            </a:r>
            <a:endParaRPr sz="1600" dirty="0">
              <a:solidFill>
                <a:srgbClr val="00B0F0"/>
              </a:solidFill>
              <a:latin typeface="Assistant SemiBold" pitchFamily="2" charset="-79"/>
              <a:ea typeface="Calibri"/>
              <a:cs typeface="Assistant SemiBold" pitchFamily="2" charset="-79"/>
              <a:sym typeface="Calibri"/>
            </a:endParaRPr>
          </a:p>
        </p:txBody>
      </p:sp>
      <p:sp>
        <p:nvSpPr>
          <p:cNvPr id="18" name="Google Shape;62;p6">
            <a:extLst>
              <a:ext uri="{FF2B5EF4-FFF2-40B4-BE49-F238E27FC236}">
                <a16:creationId xmlns:a16="http://schemas.microsoft.com/office/drawing/2014/main" id="{749BD5EB-361B-4806-A8D1-7FFE904BFA0F}"/>
              </a:ext>
            </a:extLst>
          </p:cNvPr>
          <p:cNvSpPr/>
          <p:nvPr/>
        </p:nvSpPr>
        <p:spPr>
          <a:xfrm rot="17730101" flipH="1">
            <a:off x="3908623" y="2470291"/>
            <a:ext cx="350504" cy="2638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 baseline="-25000" dirty="0">
              <a:solidFill>
                <a:srgbClr val="FEC2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3;p4">
            <a:extLst>
              <a:ext uri="{FF2B5EF4-FFF2-40B4-BE49-F238E27FC236}">
                <a16:creationId xmlns:a16="http://schemas.microsoft.com/office/drawing/2014/main" id="{07A5C676-4248-418B-ABFC-5D3BAFBC9BF8}"/>
              </a:ext>
            </a:extLst>
          </p:cNvPr>
          <p:cNvSpPr txBox="1"/>
          <p:nvPr/>
        </p:nvSpPr>
        <p:spPr>
          <a:xfrm>
            <a:off x="1988191" y="1913857"/>
            <a:ext cx="50061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w-IL" sz="2400" dirty="0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=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AVERAGE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(</a:t>
            </a:r>
            <a:r>
              <a:rPr lang="en-US" sz="2000" b="1" dirty="0">
                <a:solidFill>
                  <a:srgbClr val="00B0F0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number1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, </a:t>
            </a:r>
            <a:r>
              <a:rPr lang="en-US" sz="2400" b="1" dirty="0">
                <a:solidFill>
                  <a:srgbClr val="232752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[</a:t>
            </a:r>
            <a:r>
              <a:rPr lang="en-US" sz="2000" b="1" dirty="0">
                <a:solidFill>
                  <a:srgbClr val="FEC224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number2</a:t>
            </a:r>
            <a:r>
              <a:rPr lang="en-US" sz="2400" b="1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Calibri"/>
              </a:rPr>
              <a:t>]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,</a:t>
            </a:r>
            <a:r>
              <a:rPr lang="en-US" sz="2400" b="1" dirty="0">
                <a:solidFill>
                  <a:schemeClr val="tx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  <a:sym typeface="Calibri"/>
              </a:rPr>
              <a:t>…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)</a:t>
            </a:r>
            <a:endParaRPr sz="2400" dirty="0">
              <a:solidFill>
                <a:schemeClr val="dk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Google Shape;62;p6">
            <a:extLst>
              <a:ext uri="{FF2B5EF4-FFF2-40B4-BE49-F238E27FC236}">
                <a16:creationId xmlns:a16="http://schemas.microsoft.com/office/drawing/2014/main" id="{D723B8D3-646B-423C-9C28-B290F44DB57B}"/>
              </a:ext>
            </a:extLst>
          </p:cNvPr>
          <p:cNvSpPr/>
          <p:nvPr/>
        </p:nvSpPr>
        <p:spPr>
          <a:xfrm rot="14881086" flipH="1">
            <a:off x="5525271" y="2461281"/>
            <a:ext cx="350504" cy="2638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FEC22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 strike="noStrike" cap="none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48;p4">
            <a:extLst>
              <a:ext uri="{FF2B5EF4-FFF2-40B4-BE49-F238E27FC236}">
                <a16:creationId xmlns:a16="http://schemas.microsoft.com/office/drawing/2014/main" id="{4DD56920-D02F-4D06-A910-18BEE7177CC9}"/>
              </a:ext>
            </a:extLst>
          </p:cNvPr>
          <p:cNvSpPr txBox="1"/>
          <p:nvPr/>
        </p:nvSpPr>
        <p:spPr>
          <a:xfrm>
            <a:off x="4865580" y="2799022"/>
            <a:ext cx="21000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buClr>
                <a:srgbClr val="548135"/>
              </a:buClr>
              <a:buSzPts val="1600"/>
            </a:pPr>
            <a:r>
              <a:rPr lang="he-IL" sz="1600" dirty="0">
                <a:solidFill>
                  <a:srgbClr val="FEC224"/>
                </a:solidFill>
                <a:latin typeface="Assistant SemiBold" pitchFamily="2" charset="-79"/>
                <a:cs typeface="Assistant SemiBold" pitchFamily="2" charset="-79"/>
                <a:sym typeface="Quattrocento Sans"/>
              </a:rPr>
              <a:t>אופציונלי: ערך או טווח ערכים נוסף. ניתן להוסיף מספר לא מוגבל של </a:t>
            </a:r>
            <a:r>
              <a:rPr lang="he-IL" sz="1600" dirty="0" err="1">
                <a:solidFill>
                  <a:srgbClr val="FEC224"/>
                </a:solidFill>
                <a:latin typeface="Assistant SemiBold" pitchFamily="2" charset="-79"/>
                <a:cs typeface="Assistant SemiBold" pitchFamily="2" charset="-79"/>
                <a:sym typeface="Quattrocento Sans"/>
              </a:rPr>
              <a:t>קלטים</a:t>
            </a:r>
            <a:r>
              <a:rPr lang="he-IL" sz="1600" dirty="0">
                <a:solidFill>
                  <a:srgbClr val="FEC224"/>
                </a:solidFill>
                <a:latin typeface="Assistant SemiBold" pitchFamily="2" charset="-79"/>
                <a:cs typeface="Assistant SemiBold" pitchFamily="2" charset="-79"/>
                <a:sym typeface="Quattrocento Sans"/>
              </a:rPr>
              <a:t> לפונקציה.</a:t>
            </a:r>
            <a:endParaRPr lang="he-IL" sz="1600" dirty="0">
              <a:solidFill>
                <a:srgbClr val="FEC224"/>
              </a:solidFill>
              <a:latin typeface="Assistant SemiBold" pitchFamily="2" charset="-79"/>
              <a:cs typeface="Assistant SemiBold" pitchFamily="2" charset="-79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5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79" name="Google Shape;79;p5"/>
          <p:cNvSpPr txBox="1"/>
          <p:nvPr/>
        </p:nvSpPr>
        <p:spPr>
          <a:xfrm>
            <a:off x="3729600" y="511059"/>
            <a:ext cx="49843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חציון ושכיח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MEDIAN &amp; MODE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pic>
        <p:nvPicPr>
          <p:cNvPr id="81" name="Google Shape;81;p5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3422778" y="374963"/>
            <a:ext cx="271944" cy="6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/>
          <p:nvPr/>
        </p:nvSpPr>
        <p:spPr>
          <a:xfrm>
            <a:off x="1843679" y="3341237"/>
            <a:ext cx="5737766" cy="65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ערך </a:t>
            </a:r>
            <a:r>
              <a:rPr lang="iw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Calibri"/>
              </a:rPr>
              <a:t>החציון</a:t>
            </a: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 הוא בדיוק במרכז של הערכים וחוצה אותם, </a:t>
            </a:r>
            <a:endParaRPr sz="1600" dirty="0">
              <a:solidFill>
                <a:srgbClr val="232752"/>
              </a:solidFill>
              <a:latin typeface="Assistant SemiBold" pitchFamily="2" charset="-79"/>
              <a:cs typeface="Assistant SemiBold" pitchFamily="2" charset="-79"/>
            </a:endParaRPr>
          </a:p>
          <a:p>
            <a:pPr marL="0" marR="0" lvl="0" indent="0" algn="ct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כך ש</a:t>
            </a:r>
            <a:r>
              <a:rPr lang="he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-50% </a:t>
            </a: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מהערכים מגיעים לפניו ו</a:t>
            </a:r>
            <a:r>
              <a:rPr lang="he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-</a:t>
            </a: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50%</a:t>
            </a:r>
            <a:r>
              <a:rPr lang="he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 </a:t>
            </a: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מהערכים מגיעים אחריו.</a:t>
            </a:r>
            <a:endParaRPr sz="1600" dirty="0">
              <a:solidFill>
                <a:srgbClr val="232752"/>
              </a:solidFill>
              <a:latin typeface="Assistant SemiBold" pitchFamily="2" charset="-79"/>
              <a:cs typeface="Assistant SemiBold" pitchFamily="2" charset="-79"/>
              <a:sym typeface="Calibri"/>
            </a:endParaRPr>
          </a:p>
        </p:txBody>
      </p:sp>
      <p:sp>
        <p:nvSpPr>
          <p:cNvPr id="8" name="Google Shape;66;p4">
            <a:extLst>
              <a:ext uri="{FF2B5EF4-FFF2-40B4-BE49-F238E27FC236}">
                <a16:creationId xmlns:a16="http://schemas.microsoft.com/office/drawing/2014/main" id="{2F7EDE2B-2902-4F28-866A-D2A7F3258A44}"/>
              </a:ext>
            </a:extLst>
          </p:cNvPr>
          <p:cNvSpPr txBox="1"/>
          <p:nvPr/>
        </p:nvSpPr>
        <p:spPr>
          <a:xfrm>
            <a:off x="5625865" y="1323476"/>
            <a:ext cx="3088093" cy="41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20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מבנה פונקציית 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החציון – </a:t>
            </a:r>
            <a:r>
              <a:rPr lang="en-US" sz="160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ExtraBold"/>
                <a:cs typeface="Assistant ExtraBold" pitchFamily="2" charset="-79"/>
                <a:sym typeface="Assistant ExtraBold"/>
              </a:rPr>
              <a:t>MEDIAN</a:t>
            </a:r>
            <a:r>
              <a:rPr lang="he-IL" sz="1600" b="1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: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9" name="Google Shape;143;p4">
            <a:extLst>
              <a:ext uri="{FF2B5EF4-FFF2-40B4-BE49-F238E27FC236}">
                <a16:creationId xmlns:a16="http://schemas.microsoft.com/office/drawing/2014/main" id="{3E04E52E-978B-4017-B06F-714376BDC85F}"/>
              </a:ext>
            </a:extLst>
          </p:cNvPr>
          <p:cNvSpPr txBox="1"/>
          <p:nvPr/>
        </p:nvSpPr>
        <p:spPr>
          <a:xfrm>
            <a:off x="1988191" y="2212360"/>
            <a:ext cx="50061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w-IL" sz="2400" dirty="0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=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MEDIAN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(</a:t>
            </a:r>
            <a:r>
              <a:rPr lang="en-US" sz="2000" b="1" dirty="0">
                <a:solidFill>
                  <a:srgbClr val="00B0F0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number1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, </a:t>
            </a:r>
            <a:r>
              <a:rPr lang="en-US" sz="2400" b="1" dirty="0">
                <a:solidFill>
                  <a:srgbClr val="232752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[</a:t>
            </a:r>
            <a:r>
              <a:rPr lang="en-US" sz="2000" b="1" dirty="0">
                <a:solidFill>
                  <a:srgbClr val="FEC224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number2</a:t>
            </a:r>
            <a:r>
              <a:rPr lang="en-US" sz="2400" b="1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Calibri"/>
              </a:rPr>
              <a:t>]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,</a:t>
            </a:r>
            <a:r>
              <a:rPr lang="en-US" sz="2400" b="1" dirty="0">
                <a:solidFill>
                  <a:schemeClr val="tx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  <a:sym typeface="Calibri"/>
              </a:rPr>
              <a:t>…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)</a:t>
            </a:r>
            <a:endParaRPr sz="2400" dirty="0">
              <a:solidFill>
                <a:schemeClr val="dk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6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89" name="Google Shape;89;p6"/>
          <p:cNvSpPr txBox="1"/>
          <p:nvPr/>
        </p:nvSpPr>
        <p:spPr>
          <a:xfrm>
            <a:off x="3729600" y="511059"/>
            <a:ext cx="4984358" cy="70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חציון ושכיח</a:t>
            </a:r>
            <a:r>
              <a:rPr lang="he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- </a:t>
            </a: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 MEDIAN &amp; MODE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pic>
        <p:nvPicPr>
          <p:cNvPr id="90" name="Google Shape;90;p6" descr="Google Shape;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73668">
            <a:off x="3684645" y="291074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256" y="1545247"/>
            <a:ext cx="3910338" cy="25947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6;p4">
            <a:extLst>
              <a:ext uri="{FF2B5EF4-FFF2-40B4-BE49-F238E27FC236}">
                <a16:creationId xmlns:a16="http://schemas.microsoft.com/office/drawing/2014/main" id="{9FA8342B-0F9A-43C9-8A65-FD7738BB7A30}"/>
              </a:ext>
            </a:extLst>
          </p:cNvPr>
          <p:cNvSpPr txBox="1"/>
          <p:nvPr/>
        </p:nvSpPr>
        <p:spPr>
          <a:xfrm>
            <a:off x="5625865" y="1323476"/>
            <a:ext cx="3088093" cy="41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2000"/>
              <a:buFont typeface="Assistant ExtraBold"/>
              <a:buNone/>
            </a:pPr>
            <a:r>
              <a:rPr lang="iw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מבנה פונקציית </a:t>
            </a:r>
            <a:r>
              <a:rPr lang="he-IL" sz="1600" b="1" i="0" u="none" strike="noStrike" cap="none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השכיח – </a:t>
            </a:r>
            <a:r>
              <a:rPr lang="en-US" sz="1600" i="0" u="none" strike="noStrike" cap="none" dirty="0">
                <a:solidFill>
                  <a:srgbClr val="232752"/>
                </a:solidFill>
                <a:latin typeface="Assistant ExtraBold" pitchFamily="2" charset="-79"/>
                <a:ea typeface="Assistant ExtraBold"/>
                <a:cs typeface="Assistant ExtraBold" pitchFamily="2" charset="-79"/>
                <a:sym typeface="Assistant ExtraBold"/>
              </a:rPr>
              <a:t>MODE</a:t>
            </a:r>
            <a:r>
              <a:rPr lang="he-IL" sz="1600" b="1" dirty="0">
                <a:solidFill>
                  <a:srgbClr val="232752"/>
                </a:solidFill>
                <a:latin typeface="Assistant" pitchFamily="2" charset="-79"/>
                <a:ea typeface="Assistant ExtraBold"/>
                <a:cs typeface="Assistant" pitchFamily="2" charset="-79"/>
                <a:sym typeface="Assistant ExtraBold"/>
              </a:rPr>
              <a:t>:</a:t>
            </a:r>
            <a:endParaRPr sz="1600" b="1" i="0" u="none" strike="noStrike" cap="none" dirty="0">
              <a:solidFill>
                <a:srgbClr val="232752"/>
              </a:solidFill>
              <a:latin typeface="Assistant" pitchFamily="2" charset="-79"/>
              <a:ea typeface="Assistant ExtraBold"/>
              <a:cs typeface="Assistant" pitchFamily="2" charset="-79"/>
              <a:sym typeface="Assistant ExtraBold"/>
            </a:endParaRPr>
          </a:p>
        </p:txBody>
      </p:sp>
      <p:sp>
        <p:nvSpPr>
          <p:cNvPr id="10" name="Google Shape;143;p4">
            <a:extLst>
              <a:ext uri="{FF2B5EF4-FFF2-40B4-BE49-F238E27FC236}">
                <a16:creationId xmlns:a16="http://schemas.microsoft.com/office/drawing/2014/main" id="{A140AFEC-39AB-46DB-AC91-8283D7465AAB}"/>
              </a:ext>
            </a:extLst>
          </p:cNvPr>
          <p:cNvSpPr txBox="1"/>
          <p:nvPr/>
        </p:nvSpPr>
        <p:spPr>
          <a:xfrm>
            <a:off x="4163756" y="1847866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iw-IL" sz="2400" dirty="0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=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MODE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(</a:t>
            </a:r>
            <a:r>
              <a:rPr lang="en-US" sz="2000" b="1" dirty="0">
                <a:solidFill>
                  <a:srgbClr val="00B0F0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number1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, </a:t>
            </a:r>
            <a:r>
              <a:rPr lang="en-US" sz="2400" b="1" dirty="0">
                <a:solidFill>
                  <a:srgbClr val="232752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[</a:t>
            </a:r>
            <a:r>
              <a:rPr lang="en-US" sz="2000" b="1" dirty="0">
                <a:solidFill>
                  <a:srgbClr val="FEC224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number2</a:t>
            </a:r>
            <a:r>
              <a:rPr lang="en-US" sz="2400" b="1" dirty="0">
                <a:solidFill>
                  <a:srgbClr val="232752"/>
                </a:solidFill>
                <a:latin typeface="Assistant" pitchFamily="2" charset="-79"/>
                <a:cs typeface="Assistant" pitchFamily="2" charset="-79"/>
                <a:sym typeface="Calibri"/>
              </a:rPr>
              <a:t>]</a:t>
            </a:r>
            <a:r>
              <a:rPr lang="iw-IL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,</a:t>
            </a:r>
            <a:r>
              <a:rPr lang="en-US" sz="2400" b="1" dirty="0">
                <a:solidFill>
                  <a:schemeClr val="tx1"/>
                </a:solidFill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  <a:sym typeface="Calibri"/>
              </a:rPr>
              <a:t>…</a:t>
            </a:r>
            <a:r>
              <a:rPr lang="en-US" sz="2400" dirty="0">
                <a:solidFill>
                  <a:schemeClr val="dk1"/>
                </a:solidFill>
                <a:latin typeface="Assistant" pitchFamily="2" charset="-79"/>
                <a:cs typeface="Assistant" pitchFamily="2" charset="-79"/>
              </a:rPr>
              <a:t>)</a:t>
            </a:r>
            <a:endParaRPr sz="2400" dirty="0">
              <a:solidFill>
                <a:schemeClr val="dk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Google Shape;83;p5">
            <a:extLst>
              <a:ext uri="{FF2B5EF4-FFF2-40B4-BE49-F238E27FC236}">
                <a16:creationId xmlns:a16="http://schemas.microsoft.com/office/drawing/2014/main" id="{04755EFA-AE86-4EBD-A484-E7E1B1FDA8DC}"/>
              </a:ext>
            </a:extLst>
          </p:cNvPr>
          <p:cNvSpPr txBox="1"/>
          <p:nvPr/>
        </p:nvSpPr>
        <p:spPr>
          <a:xfrm>
            <a:off x="4412608" y="3509017"/>
            <a:ext cx="4301349" cy="3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he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ה</a:t>
            </a:r>
            <a:r>
              <a:rPr lang="he-IL" sz="1600" dirty="0">
                <a:solidFill>
                  <a:srgbClr val="232752"/>
                </a:solidFill>
                <a:latin typeface="Assistant ExtraBold" pitchFamily="2" charset="-79"/>
                <a:cs typeface="Assistant ExtraBold" pitchFamily="2" charset="-79"/>
                <a:sym typeface="Calibri"/>
              </a:rPr>
              <a:t>שכיח</a:t>
            </a:r>
            <a:r>
              <a:rPr lang="iw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 הוא </a:t>
            </a:r>
            <a:r>
              <a:rPr lang="he-IL" sz="1600" dirty="0">
                <a:solidFill>
                  <a:srgbClr val="232752"/>
                </a:solidFill>
                <a:latin typeface="Assistant SemiBold" pitchFamily="2" charset="-79"/>
                <a:cs typeface="Assistant SemiBold" pitchFamily="2" charset="-79"/>
                <a:sym typeface="Calibri"/>
              </a:rPr>
              <a:t>הערך שחוזר על עצמו הכי הרבה פעמים.</a:t>
            </a:r>
            <a:endParaRPr sz="1600" dirty="0">
              <a:solidFill>
                <a:srgbClr val="232752"/>
              </a:solidFill>
              <a:latin typeface="Assistant SemiBold" pitchFamily="2" charset="-79"/>
              <a:cs typeface="Assistant SemiBold" pitchFamily="2" charset="-79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265028" y="4553064"/>
            <a:ext cx="253384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900"/>
              <a:buFont typeface="Assistant SemiBold"/>
              <a:buNone/>
            </a:pPr>
            <a:fld id="{00000000-1234-1234-1234-123412341234}" type="slidenum">
              <a:rPr lang="iw-IL" sz="900" b="0" i="0" u="none" strike="noStrike" cap="none">
                <a:solidFill>
                  <a:srgbClr val="23275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7</a:t>
            </a:fld>
            <a:endParaRPr sz="900" b="0" i="0" u="none" strike="noStrike" cap="none">
              <a:solidFill>
                <a:srgbClr val="23275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00" name="Google Shape;100;p7"/>
          <p:cNvSpPr txBox="1"/>
          <p:nvPr/>
        </p:nvSpPr>
        <p:spPr>
          <a:xfrm>
            <a:off x="3355200" y="512028"/>
            <a:ext cx="5358760" cy="58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ssistant ExtraBold"/>
              <a:buNone/>
            </a:pPr>
            <a:r>
              <a:rPr lang="iw-IL" sz="2800" b="0" i="0" u="none" strike="noStrike" cap="none" dirty="0">
                <a:solidFill>
                  <a:srgbClr val="00B0F0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שכיח - הדגמה על נתונים קטגוריים</a:t>
            </a:r>
            <a:endParaRPr sz="2800" b="0" i="0" u="none" strike="noStrike" cap="none" dirty="0">
              <a:solidFill>
                <a:srgbClr val="00B0F0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sp>
        <p:nvSpPr>
          <p:cNvPr id="101" name="Google Shape;101;p7"/>
          <p:cNvSpPr txBox="1"/>
          <p:nvPr/>
        </p:nvSpPr>
        <p:spPr>
          <a:xfrm>
            <a:off x="5918271" y="2035544"/>
            <a:ext cx="2023525" cy="6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1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יצירת "טבלת עזר</a:t>
            </a:r>
            <a:r>
              <a:rPr lang="he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"</a:t>
            </a: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 לצורך מעבר לנתונים מספריים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2" name="Google Shape;102;p7"/>
          <p:cNvSpPr txBox="1"/>
          <p:nvPr/>
        </p:nvSpPr>
        <p:spPr>
          <a:xfrm>
            <a:off x="5922628" y="1726950"/>
            <a:ext cx="2023525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מניפולציה על הנתונים</a:t>
            </a:r>
            <a:endParaRPr sz="1600" b="0" i="0" u="none" strike="noStrike" cap="none" dirty="0">
              <a:solidFill>
                <a:srgbClr val="232752"/>
              </a:solidFill>
              <a:latin typeface="Assistant ExtraBold"/>
              <a:ea typeface="Assistant ExtraBold"/>
              <a:cs typeface="Assistant ExtraBold"/>
              <a:sym typeface="Assistant ExtraBold"/>
            </a:endParaRPr>
          </a:p>
        </p:txBody>
      </p:sp>
      <p:pic>
        <p:nvPicPr>
          <p:cNvPr id="103" name="Google Shape;103;p7" descr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4243" y="1800563"/>
            <a:ext cx="526193" cy="4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7"/>
          <p:cNvSpPr txBox="1"/>
          <p:nvPr/>
        </p:nvSpPr>
        <p:spPr>
          <a:xfrm>
            <a:off x="5980331" y="3342209"/>
            <a:ext cx="1961393" cy="87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100"/>
              <a:buFont typeface="Assistant"/>
              <a:buNone/>
            </a:pPr>
            <a:r>
              <a:rPr lang="iw-IL" b="0" i="0" u="none" strike="noStrike" cap="none" dirty="0">
                <a:solidFill>
                  <a:srgbClr val="232752"/>
                </a:solidFill>
                <a:latin typeface="Assistant"/>
                <a:ea typeface="Assistant"/>
                <a:cs typeface="Assistant"/>
                <a:sym typeface="Assistant"/>
              </a:rPr>
              <a:t>ייבוא הנתונים המספריים לטבלה המקורית והפעלת פונקציית MODE</a:t>
            </a:r>
            <a:endParaRPr b="0" i="0" u="none" strike="noStrike" cap="none" dirty="0">
              <a:solidFill>
                <a:srgbClr val="23275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5" name="Google Shape;105;p7"/>
          <p:cNvSpPr txBox="1"/>
          <p:nvPr/>
        </p:nvSpPr>
        <p:spPr>
          <a:xfrm>
            <a:off x="5922627" y="2817614"/>
            <a:ext cx="2023525" cy="630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1500"/>
              <a:buFont typeface="Assistant ExtraBold"/>
              <a:buNone/>
            </a:pPr>
            <a:r>
              <a:rPr lang="iw-IL" sz="1600" b="0" i="0" u="none" strike="noStrike" cap="none" dirty="0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שימוש בפונקציית VLOOKUP</a:t>
            </a:r>
            <a:endParaRPr sz="1600" dirty="0"/>
          </a:p>
        </p:txBody>
      </p:sp>
      <p:pic>
        <p:nvPicPr>
          <p:cNvPr id="106" name="Google Shape;106;p7" descr="Google Shape;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7083" y="2943460"/>
            <a:ext cx="440513" cy="3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 descr="Google Shape;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73668">
            <a:off x="4650887" y="269325"/>
            <a:ext cx="271944" cy="6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644" y="1316207"/>
            <a:ext cx="4707455" cy="3530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/>
          <p:nvPr/>
        </p:nvSpPr>
        <p:spPr>
          <a:xfrm>
            <a:off x="-5125" y="955187"/>
            <a:ext cx="9149126" cy="195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500"/>
              <a:buFont typeface="Assistant ExtraBold"/>
              <a:buNone/>
            </a:pPr>
            <a:r>
              <a:rPr lang="iw-IL" sz="11500" b="0" i="0" u="none" strike="noStrike" cap="none">
                <a:solidFill>
                  <a:srgbClr val="F2F2F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HANDS-ON</a:t>
            </a:r>
            <a:endParaRPr/>
          </a:p>
        </p:txBody>
      </p:sp>
      <p:sp>
        <p:nvSpPr>
          <p:cNvPr id="114" name="Google Shape;114;p8"/>
          <p:cNvSpPr txBox="1"/>
          <p:nvPr/>
        </p:nvSpPr>
        <p:spPr>
          <a:xfrm>
            <a:off x="1095350" y="2629764"/>
            <a:ext cx="6873300" cy="73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E6"/>
              </a:buClr>
              <a:buSzPts val="4000"/>
              <a:buFont typeface="Assistant ExtraBold"/>
              <a:buNone/>
            </a:pPr>
            <a:r>
              <a:rPr lang="iw-IL" sz="4000" b="0" i="0" u="none" strike="noStrike" cap="none">
                <a:solidFill>
                  <a:srgbClr val="00ACE6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ניתוח נתונים לומדים</a:t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-5125" y="5051375"/>
            <a:ext cx="9144001" cy="92102"/>
          </a:xfrm>
          <a:prstGeom prst="rect">
            <a:avLst/>
          </a:prstGeom>
          <a:solidFill>
            <a:srgbClr val="FFC9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ssistant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8"/>
          <p:cNvCxnSpPr/>
          <p:nvPr/>
        </p:nvCxnSpPr>
        <p:spPr>
          <a:xfrm>
            <a:off x="3923450" y="4587148"/>
            <a:ext cx="1217102" cy="3"/>
          </a:xfrm>
          <a:prstGeom prst="straightConnector1">
            <a:avLst/>
          </a:prstGeom>
          <a:noFill/>
          <a:ln w="28575" cap="flat" cmpd="sng">
            <a:solidFill>
              <a:srgbClr val="918D8E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17" name="Google Shape;117;p8" descr="Google Shape;4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843806">
            <a:off x="677122" y="482124"/>
            <a:ext cx="428727" cy="94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 descr="Google Shape;4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33876">
            <a:off x="7538791" y="537309"/>
            <a:ext cx="1117045" cy="667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 txBox="1"/>
          <p:nvPr/>
        </p:nvSpPr>
        <p:spPr>
          <a:xfrm>
            <a:off x="1090225" y="3041269"/>
            <a:ext cx="6873300" cy="10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52"/>
              </a:buClr>
              <a:buSzPts val="5400"/>
              <a:buFont typeface="Assistant ExtraBold"/>
              <a:buNone/>
            </a:pPr>
            <a:r>
              <a:rPr lang="iw-IL" sz="5400" b="0" i="0" u="none" strike="noStrike" cap="none">
                <a:solidFill>
                  <a:srgbClr val="232752"/>
                </a:solidFill>
                <a:latin typeface="Assistant ExtraBold"/>
                <a:ea typeface="Assistant ExtraBold"/>
                <a:cs typeface="Assistant ExtraBold"/>
                <a:sym typeface="Assistant ExtraBold"/>
              </a:rPr>
              <a:t>HANDS-ON</a:t>
            </a:r>
            <a:endParaRPr/>
          </a:p>
        </p:txBody>
      </p:sp>
      <p:pic>
        <p:nvPicPr>
          <p:cNvPr id="120" name="Google Shape;120;p8" descr="Google Shape;44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2250" y="862573"/>
            <a:ext cx="1929253" cy="155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 descr="G-STAT | LinkedI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3837" y="4303067"/>
            <a:ext cx="679688" cy="679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ערכת נושא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409</Words>
  <Application>Microsoft Office PowerPoint</Application>
  <PresentationFormat>‫הצגה על המסך (16:9)</PresentationFormat>
  <Paragraphs>47</Paragraphs>
  <Slides>8</Slides>
  <Notes>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5" baseType="lpstr">
      <vt:lpstr>Calibri</vt:lpstr>
      <vt:lpstr>Arial</vt:lpstr>
      <vt:lpstr>Quattrocento Sans</vt:lpstr>
      <vt:lpstr>Assistant ExtraBold</vt:lpstr>
      <vt:lpstr>Assistant SemiBold</vt:lpstr>
      <vt:lpstr>Assistant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Shiran Waldman</dc:creator>
  <cp:lastModifiedBy>ציפי לנקין</cp:lastModifiedBy>
  <cp:revision>9</cp:revision>
  <dcterms:modified xsi:type="dcterms:W3CDTF">2023-05-22T08:08:02Z</dcterms:modified>
</cp:coreProperties>
</file>