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ssistant" pitchFamily="2" charset="-79"/>
      <p:regular r:id="rId18"/>
      <p:bold r:id="rId19"/>
    </p:embeddedFont>
    <p:embeddedFont>
      <p:font typeface="Assistant ExtraBold" pitchFamily="2" charset="-79"/>
      <p:bold r:id="rId20"/>
    </p:embeddedFont>
    <p:embeddedFont>
      <p:font typeface="Assistant SemiBold" pitchFamily="2" charset="-79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ENaDT9y6qEXIgUZeXgHE2qAG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FEC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23" autoAdjust="0"/>
  </p:normalViewPr>
  <p:slideViewPr>
    <p:cSldViewPr snapToGrid="0">
      <p:cViewPr varScale="1">
        <p:scale>
          <a:sx n="111" d="100"/>
          <a:sy n="11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200" dirty="0"/>
              <a:t>עוברים </a:t>
            </a:r>
            <a:r>
              <a:rPr lang="iw-IL" sz="1200" b="1" dirty="0"/>
              <a:t>לתרגיל 1</a:t>
            </a:r>
            <a:r>
              <a:rPr lang="he-IL" sz="1200" b="1" dirty="0"/>
              <a:t> </a:t>
            </a:r>
            <a:r>
              <a:rPr lang="iw-IL" sz="1200" dirty="0"/>
              <a:t>באקסל</a:t>
            </a:r>
            <a:r>
              <a:rPr lang="he-IL" sz="1200" dirty="0"/>
              <a:t>, </a:t>
            </a:r>
            <a:r>
              <a:rPr lang="iw-IL" sz="1200" dirty="0"/>
              <a:t>בהצלחה!</a:t>
            </a:r>
            <a:endParaRPr sz="12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200" dirty="0"/>
              <a:t>נחזור למצגת לאחר מכן</a:t>
            </a:r>
            <a:r>
              <a:rPr lang="he-IL" sz="1200" dirty="0"/>
              <a:t>, </a:t>
            </a:r>
            <a:r>
              <a:rPr lang="iw-IL" sz="1200" dirty="0"/>
              <a:t>להמשך השיעור על מדדי פיזור.</a:t>
            </a:r>
            <a:endParaRPr sz="12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dirty="0"/>
              <a:t>למורה</a:t>
            </a:r>
            <a:r>
              <a:rPr lang="he-IL" sz="1200" dirty="0"/>
              <a:t>: </a:t>
            </a:r>
            <a:r>
              <a:rPr lang="iw-IL" sz="1200" dirty="0"/>
              <a:t>קו החציון בהכרח יהיה תמיד בתוך הקופסה</a:t>
            </a:r>
            <a:r>
              <a:rPr lang="he-IL" sz="1200" dirty="0"/>
              <a:t>, </a:t>
            </a:r>
            <a:r>
              <a:rPr lang="iw-IL" sz="1200" dirty="0"/>
              <a:t>משום שהקופסה נוצרת ע"י אחוזון </a:t>
            </a:r>
            <a:r>
              <a:rPr lang="he-IL" sz="1200" dirty="0"/>
              <a:t>25 </a:t>
            </a:r>
            <a:r>
              <a:rPr lang="iw-IL" sz="1200" dirty="0"/>
              <a:t>ואחוזון </a:t>
            </a:r>
            <a:r>
              <a:rPr lang="he-IL" sz="1200" dirty="0"/>
              <a:t>75. </a:t>
            </a:r>
            <a:r>
              <a:rPr lang="iw-IL" sz="1200" dirty="0"/>
              <a:t>החציון הוא אחוזון </a:t>
            </a:r>
            <a:r>
              <a:rPr lang="he-IL" sz="1200" dirty="0"/>
              <a:t>50, </a:t>
            </a:r>
            <a:r>
              <a:rPr lang="iw-IL" sz="1200" dirty="0"/>
              <a:t>משמע שהוא חייב להיות ביניהם</a:t>
            </a:r>
            <a:r>
              <a:rPr lang="he-IL" sz="1200" dirty="0"/>
              <a:t>, </a:t>
            </a:r>
            <a:r>
              <a:rPr lang="iw-IL" sz="1200" dirty="0"/>
              <a:t>בתוך הטווח הבין-רבעוני</a:t>
            </a:r>
            <a:r>
              <a:rPr lang="he-IL" sz="1200" dirty="0"/>
              <a:t>, "</a:t>
            </a:r>
            <a:r>
              <a:rPr lang="iw-IL" sz="1200" dirty="0"/>
              <a:t>בתוך הקופסה</a:t>
            </a:r>
            <a:r>
              <a:rPr lang="he-IL" sz="1200" dirty="0"/>
              <a:t>".</a:t>
            </a:r>
            <a:endParaRPr sz="12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dirty="0"/>
              <a:t>לעומתו</a:t>
            </a:r>
            <a:r>
              <a:rPr lang="he-IL" sz="1200" dirty="0"/>
              <a:t>, </a:t>
            </a:r>
            <a:r>
              <a:rPr lang="iw-IL" sz="1200" dirty="0"/>
              <a:t>הממוצע לא בהכרח יהיה בתוך הקופסה</a:t>
            </a:r>
            <a:r>
              <a:rPr lang="he-IL" sz="1200" dirty="0"/>
              <a:t>, </a:t>
            </a:r>
            <a:r>
              <a:rPr lang="iw-IL" sz="1200" dirty="0"/>
              <a:t>אם כי ברוב המקרים כן</a:t>
            </a:r>
            <a:r>
              <a:rPr lang="he-IL" sz="1200" dirty="0"/>
              <a:t>. </a:t>
            </a:r>
            <a:r>
              <a:rPr lang="iw-IL" sz="1200" dirty="0"/>
              <a:t>זה קורה משום שהממוצע מושפע מכלל הנתונים</a:t>
            </a:r>
            <a:r>
              <a:rPr lang="he-IL" sz="1200" dirty="0"/>
              <a:t>, </a:t>
            </a:r>
            <a:r>
              <a:rPr lang="iw-IL" sz="1200" dirty="0"/>
              <a:t>גם אלו שבקצוות</a:t>
            </a:r>
            <a:r>
              <a:rPr lang="he-IL" sz="1200" dirty="0"/>
              <a:t>. </a:t>
            </a:r>
            <a:r>
              <a:rPr lang="iw-IL" sz="1200" dirty="0"/>
              <a:t>לכן, אם למשל יש הרבה נתונים חריגים מאוד בצד אחד </a:t>
            </a:r>
            <a:r>
              <a:rPr lang="he-IL" sz="1200" dirty="0"/>
              <a:t>(</a:t>
            </a:r>
            <a:r>
              <a:rPr lang="iw-IL" sz="1200" dirty="0"/>
              <a:t>או למעלה או למטה</a:t>
            </a:r>
            <a:r>
              <a:rPr lang="he-IL" sz="1200" dirty="0"/>
              <a:t>), </a:t>
            </a:r>
            <a:r>
              <a:rPr lang="iw-IL" sz="1200" dirty="0"/>
              <a:t>הם עשויים "למשוך</a:t>
            </a:r>
            <a:r>
              <a:rPr lang="he-IL" sz="1200" dirty="0"/>
              <a:t>" </a:t>
            </a:r>
            <a:r>
              <a:rPr lang="iw-IL" sz="1200" dirty="0"/>
              <a:t>את הממוצע אל "מחוץ לקופסה".</a:t>
            </a:r>
            <a:endParaRPr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dirty="0"/>
              <a:t>עוברים </a:t>
            </a:r>
            <a:r>
              <a:rPr lang="iw-IL" b="1" dirty="0"/>
              <a:t>לתרגיל 2</a:t>
            </a:r>
            <a:r>
              <a:rPr lang="he-IL" b="1" dirty="0"/>
              <a:t> </a:t>
            </a:r>
            <a:r>
              <a:rPr lang="iw-IL" dirty="0"/>
              <a:t>באקסל</a:t>
            </a:r>
            <a:r>
              <a:rPr lang="he-IL" dirty="0"/>
              <a:t>, </a:t>
            </a:r>
            <a:r>
              <a:rPr lang="iw-IL" dirty="0"/>
              <a:t>בהצלחה!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200" dirty="0"/>
              <a:t>למדתם על מדדי פיזור בשיעורי סטטיסטיקה</a:t>
            </a:r>
            <a:r>
              <a:rPr lang="he-IL" sz="1200" dirty="0"/>
              <a:t>. </a:t>
            </a:r>
            <a:r>
              <a:rPr lang="iw-IL" sz="1200" dirty="0"/>
              <a:t>בשיעור זה תלמדו כיצד ליישם את הידע שרכשתם</a:t>
            </a:r>
            <a:r>
              <a:rPr lang="he-IL" sz="1200" dirty="0"/>
              <a:t>, </a:t>
            </a:r>
            <a:r>
              <a:rPr lang="iw-IL" sz="1200" dirty="0"/>
              <a:t>ולהשתמש בו כדי לבצע ניתוחים סטטיסטיים באקסל!</a:t>
            </a:r>
            <a:endParaRPr sz="12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he-IL" sz="1200" dirty="0"/>
              <a:t>*</a:t>
            </a:r>
            <a:r>
              <a:rPr lang="iw-IL" sz="1200" dirty="0"/>
              <a:t>QUARTILE</a:t>
            </a:r>
            <a:r>
              <a:rPr lang="he-IL" sz="1200" dirty="0"/>
              <a:t> - </a:t>
            </a:r>
            <a:r>
              <a:rPr lang="iw-IL" sz="1200" dirty="0"/>
              <a:t>פונקציה לחישוב רבעונים</a:t>
            </a:r>
            <a:r>
              <a:rPr lang="he-IL" sz="1200" dirty="0"/>
              <a:t>. </a:t>
            </a:r>
            <a:r>
              <a:rPr lang="iw-IL" sz="1200" dirty="0"/>
              <a:t>רבעון</a:t>
            </a:r>
            <a:r>
              <a:rPr lang="he-IL" sz="1200" dirty="0"/>
              <a:t> 1 </a:t>
            </a:r>
            <a:r>
              <a:rPr lang="iw-IL" sz="1200" dirty="0"/>
              <a:t>הוא אחוזון </a:t>
            </a:r>
            <a:r>
              <a:rPr lang="he-IL" sz="1200" dirty="0"/>
              <a:t>25, </a:t>
            </a:r>
            <a:r>
              <a:rPr lang="iw-IL" sz="1200" dirty="0"/>
              <a:t>רבעון שני הוא אחוזון </a:t>
            </a:r>
            <a:r>
              <a:rPr lang="he-IL" sz="1200" dirty="0"/>
              <a:t>50 (</a:t>
            </a:r>
            <a:r>
              <a:rPr lang="iw-IL" sz="1200" dirty="0"/>
              <a:t>שנקרא גם חציון</a:t>
            </a:r>
            <a:r>
              <a:rPr lang="he-IL" sz="1200" dirty="0"/>
              <a:t>), </a:t>
            </a:r>
            <a:r>
              <a:rPr lang="iw-IL" sz="1200" dirty="0"/>
              <a:t>ורבעון שלישי הוא אחוזון</a:t>
            </a:r>
            <a:r>
              <a:rPr lang="he-IL" sz="1200" dirty="0"/>
              <a:t> 75.</a:t>
            </a:r>
            <a:endParaRPr sz="12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7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17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7"/>
          <p:cNvCxnSpPr>
            <a:cxnSpLocks/>
          </p:cNvCxnSpPr>
          <p:nvPr/>
        </p:nvCxnSpPr>
        <p:spPr>
          <a:xfrm>
            <a:off x="8215423" y="445209"/>
            <a:ext cx="733202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8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354796" y="2036447"/>
            <a:ext cx="3091276" cy="15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 לניתוח נתונים</a:t>
            </a:r>
            <a:br>
              <a:rPr lang="iw-IL" sz="36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36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endParaRPr sz="1200" b="0" i="0" u="none" strike="noStrike" cap="non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1</a:t>
            </a:fld>
            <a:endParaRPr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F2D547F-10C7-4E2E-B9E7-746E6CE8F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037" y="1040887"/>
            <a:ext cx="3265361" cy="3359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/>
        </p:nvSpPr>
        <p:spPr>
          <a:xfrm>
            <a:off x="-5125" y="955187"/>
            <a:ext cx="9144001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 sz="4000" b="0" i="0" u="none" strike="noStrike" cap="non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10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43" name="Google Shape;143;p10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146" name="Google Shape;146;p10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 descr="G-STAT | Linked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3837" y="4303067"/>
            <a:ext cx="679688" cy="67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1085100" y="3814215"/>
            <a:ext cx="6873300" cy="7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1800"/>
              <a:buFont typeface="Assistant"/>
              <a:buNone/>
            </a:pPr>
            <a:r>
              <a:rPr lang="iw-IL" sz="1800" b="1" i="0" u="none" strike="noStrike" cap="none" dirty="0">
                <a:solidFill>
                  <a:srgbClr val="979797"/>
                </a:solidFill>
                <a:latin typeface="Assistant"/>
                <a:ea typeface="Assistant"/>
                <a:cs typeface="Assistant"/>
                <a:sym typeface="Assistant"/>
              </a:rPr>
              <a:t>נחזור למצגת לאחר ביצוע תרגיל </a:t>
            </a:r>
            <a:r>
              <a:rPr lang="he-IL" sz="1800" b="1" i="0" u="none" strike="noStrike" cap="none" dirty="0">
                <a:solidFill>
                  <a:srgbClr val="979797"/>
                </a:solidFill>
                <a:latin typeface="Assistant"/>
                <a:ea typeface="Assistant"/>
                <a:cs typeface="Assistant"/>
                <a:sym typeface="Assistant"/>
              </a:rPr>
              <a:t>1, </a:t>
            </a:r>
            <a:r>
              <a:rPr lang="iw-IL" sz="1800" b="1" i="0" u="none" strike="noStrike" cap="none" dirty="0">
                <a:solidFill>
                  <a:srgbClr val="979797"/>
                </a:solidFill>
                <a:latin typeface="Assistant"/>
                <a:ea typeface="Assistant"/>
                <a:cs typeface="Assistant"/>
                <a:sym typeface="Assistant"/>
              </a:rPr>
              <a:t>להמשך השיעור על מדדי פיזור</a:t>
            </a:r>
            <a:endParaRPr sz="1800" b="1" i="0" u="none" strike="noStrike" cap="none" dirty="0">
              <a:solidFill>
                <a:srgbClr val="97979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5848708" y="1423153"/>
            <a:ext cx="2865249" cy="77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נכיר כעת את גרף הקופסה (Box-Plot)</a:t>
            </a: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:</a:t>
            </a:r>
            <a:endParaRPr sz="18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156" name="Google Shape;156;p11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37" y="1089994"/>
            <a:ext cx="4495797" cy="35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/>
        </p:nvSpPr>
        <p:spPr>
          <a:xfrm>
            <a:off x="5277395" y="2779776"/>
            <a:ext cx="3436564" cy="90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הגרף מציג לנו את הטווחים של הערכים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טווח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+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טווח בין-רבעוני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).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4264920" y="561480"/>
            <a:ext cx="4449038" cy="6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ssistant ExtraBold"/>
              <a:buNone/>
            </a:pP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קופסה</a:t>
            </a:r>
            <a:r>
              <a:rPr lang="he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Box Plot</a:t>
            </a:r>
            <a:endParaRPr sz="2800" b="1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4421151" y="1465121"/>
            <a:ext cx="3774600" cy="41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כל טווח ערכים מוצגת "קופסה" שנראית כך: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66" name="Google Shape;166;p12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867763" y="28178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 descr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51" y="1338178"/>
            <a:ext cx="605649" cy="54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/>
        </p:nvSpPr>
        <p:spPr>
          <a:xfrm>
            <a:off x="7979236" y="1923022"/>
            <a:ext cx="618811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sz="3000" dirty="0"/>
          </a:p>
        </p:txBody>
      </p:sp>
      <p:sp>
        <p:nvSpPr>
          <p:cNvPr id="169" name="Google Shape;169;p12"/>
          <p:cNvSpPr txBox="1"/>
          <p:nvPr/>
        </p:nvSpPr>
        <p:spPr>
          <a:xfrm>
            <a:off x="7988492" y="2509259"/>
            <a:ext cx="618811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sz="3000" dirty="0"/>
          </a:p>
        </p:txBody>
      </p:sp>
      <p:sp>
        <p:nvSpPr>
          <p:cNvPr id="170" name="Google Shape;170;p12"/>
          <p:cNvSpPr txBox="1"/>
          <p:nvPr/>
        </p:nvSpPr>
        <p:spPr>
          <a:xfrm>
            <a:off x="7979235" y="3197715"/>
            <a:ext cx="618811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sz="3000" dirty="0"/>
          </a:p>
        </p:txBody>
      </p:sp>
      <p:sp>
        <p:nvSpPr>
          <p:cNvPr id="171" name="Google Shape;171;p12"/>
          <p:cNvSpPr txBox="1"/>
          <p:nvPr/>
        </p:nvSpPr>
        <p:spPr>
          <a:xfrm>
            <a:off x="4682394" y="2127194"/>
            <a:ext cx="3287586" cy="37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ה"קופסה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"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היא הטווח הבין-רבעוני.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4899804" y="3347466"/>
            <a:ext cx="3070176" cy="123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הטווח המופיע בגרף אינו כולל נקודות קיצוניות חריגות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נקודות כאלה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אם יש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)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יסומנו בגרף כנקודות מעל לגרף עצמו </a:t>
            </a:r>
            <a:br>
              <a:rPr lang="en-US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</a:b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או מתחתיו.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4682394" y="2652963"/>
            <a:ext cx="3287586" cy="64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הקווים שמעל לקופסה ומתחת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יה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מסמנים את הטווח.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659" y="1565704"/>
            <a:ext cx="3830948" cy="2634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Google Shape;154;p11">
            <a:extLst>
              <a:ext uri="{FF2B5EF4-FFF2-40B4-BE49-F238E27FC236}">
                <a16:creationId xmlns:a16="http://schemas.microsoft.com/office/drawing/2014/main" id="{DBFE4FD2-677D-44E6-A274-F0B87D761FBE}"/>
              </a:ext>
            </a:extLst>
          </p:cNvPr>
          <p:cNvSpPr txBox="1"/>
          <p:nvPr/>
        </p:nvSpPr>
        <p:spPr>
          <a:xfrm>
            <a:off x="4264920" y="561480"/>
            <a:ext cx="4449038" cy="6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ssistant ExtraBold"/>
              <a:buNone/>
            </a:pP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קופסה</a:t>
            </a:r>
            <a:r>
              <a:rPr lang="he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Box Plot</a:t>
            </a:r>
            <a:endParaRPr sz="2800" b="1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82" name="Google Shape;182;p13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963" y="1774846"/>
            <a:ext cx="526193" cy="47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/>
          <p:nvPr/>
        </p:nvSpPr>
        <p:spPr>
          <a:xfrm>
            <a:off x="4797347" y="1973254"/>
            <a:ext cx="3287586" cy="39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הקו שעובר בתוך הקופסה הוא החציון.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85" name="Google Shape;185;p13" descr="Google Shape;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0416" y="2818208"/>
            <a:ext cx="440513" cy="39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/>
        </p:nvSpPr>
        <p:spPr>
          <a:xfrm>
            <a:off x="4797347" y="2896332"/>
            <a:ext cx="3287586" cy="39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סימן 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-</a:t>
            </a:r>
            <a:r>
              <a:rPr lang="en-US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X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שבתוך הקופסה הוא הממוצע.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1" name="Google Shape;166;p12" descr="Google Shape;60;p13">
            <a:extLst>
              <a:ext uri="{FF2B5EF4-FFF2-40B4-BE49-F238E27FC236}">
                <a16:creationId xmlns:a16="http://schemas.microsoft.com/office/drawing/2014/main" id="{332F4C18-4433-4237-902F-EA2DB44A19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4867763" y="28178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4;p12">
            <a:extLst>
              <a:ext uri="{FF2B5EF4-FFF2-40B4-BE49-F238E27FC236}">
                <a16:creationId xmlns:a16="http://schemas.microsoft.com/office/drawing/2014/main" id="{AD26032B-5F2C-48C1-A80B-5F4BD60B2B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659" y="1565704"/>
            <a:ext cx="3830948" cy="2634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Google Shape;154;p11">
            <a:extLst>
              <a:ext uri="{FF2B5EF4-FFF2-40B4-BE49-F238E27FC236}">
                <a16:creationId xmlns:a16="http://schemas.microsoft.com/office/drawing/2014/main" id="{5159AEC1-756E-4D81-A3A9-275FAC068FE9}"/>
              </a:ext>
            </a:extLst>
          </p:cNvPr>
          <p:cNvSpPr txBox="1"/>
          <p:nvPr/>
        </p:nvSpPr>
        <p:spPr>
          <a:xfrm>
            <a:off x="4264920" y="561480"/>
            <a:ext cx="4449038" cy="6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ssistant ExtraBold"/>
              <a:buNone/>
            </a:pP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קופסה</a:t>
            </a:r>
            <a:r>
              <a:rPr lang="he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Box Plot</a:t>
            </a:r>
            <a:endParaRPr sz="2800" b="1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93" name="Google Shape;193;p1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 descr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7765" y="1880327"/>
            <a:ext cx="526193" cy="47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 txBox="1"/>
          <p:nvPr/>
        </p:nvSpPr>
        <p:spPr>
          <a:xfrm>
            <a:off x="5149969" y="1880327"/>
            <a:ext cx="2934963" cy="6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האם קו החציון יהיה בהכרח בתוך הקופסה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?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מדוע?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97" name="Google Shape;197;p14" descr="Google Shape;9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7218" y="2857349"/>
            <a:ext cx="440513" cy="39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/>
        </p:nvSpPr>
        <p:spPr>
          <a:xfrm>
            <a:off x="5072331" y="2737064"/>
            <a:ext cx="3012601" cy="6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האם סימן הממוצע יהיה בהכרח בתוך הקופסה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?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מדוע?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643154" y="1423153"/>
            <a:ext cx="3070804" cy="3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עצרו לדיון בכיתה וחשבו: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13" name="Google Shape;174;p12">
            <a:extLst>
              <a:ext uri="{FF2B5EF4-FFF2-40B4-BE49-F238E27FC236}">
                <a16:creationId xmlns:a16="http://schemas.microsoft.com/office/drawing/2014/main" id="{DE91C965-0F6D-4B6A-BA96-C88A684E8FC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659" y="1565704"/>
            <a:ext cx="3830948" cy="2634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Google Shape;154;p11">
            <a:extLst>
              <a:ext uri="{FF2B5EF4-FFF2-40B4-BE49-F238E27FC236}">
                <a16:creationId xmlns:a16="http://schemas.microsoft.com/office/drawing/2014/main" id="{92285A14-0657-44AF-A3D0-25013EF4653E}"/>
              </a:ext>
            </a:extLst>
          </p:cNvPr>
          <p:cNvSpPr txBox="1"/>
          <p:nvPr/>
        </p:nvSpPr>
        <p:spPr>
          <a:xfrm>
            <a:off x="4264920" y="561480"/>
            <a:ext cx="4449038" cy="6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ssistant ExtraBold"/>
              <a:buNone/>
            </a:pP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קופסה</a:t>
            </a:r>
            <a:r>
              <a:rPr lang="he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1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Box Plot</a:t>
            </a:r>
            <a:endParaRPr sz="2800" b="1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9B8D00E-D92D-4958-A0B5-50AA069E7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331" y="3376381"/>
            <a:ext cx="924247" cy="1062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/>
        </p:nvSpPr>
        <p:spPr>
          <a:xfrm>
            <a:off x="-5125" y="955187"/>
            <a:ext cx="9144001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5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9" name="Google Shape;209;p15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12" name="Google Shape;212;p15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5" descr="G-STAT | Linked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6285" y="4359699"/>
            <a:ext cx="679688" cy="67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4108490" y="508132"/>
            <a:ext cx="4605474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45" name="Google Shape;45;p2" descr="shutterstock_1975936445.jpeg"/>
          <p:cNvPicPr preferRelativeResize="0"/>
          <p:nvPr/>
        </p:nvPicPr>
        <p:blipFill rotWithShape="1">
          <a:blip r:embed="rId3">
            <a:alphaModFix/>
          </a:blip>
          <a:srcRect l="19057" t="7133" r="19058" b="7136"/>
          <a:stretch/>
        </p:blipFill>
        <p:spPr>
          <a:xfrm>
            <a:off x="4871104" y="1312732"/>
            <a:ext cx="3667653" cy="28523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6" name="Google Shape;46;p2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0;p2">
            <a:extLst>
              <a:ext uri="{FF2B5EF4-FFF2-40B4-BE49-F238E27FC236}">
                <a16:creationId xmlns:a16="http://schemas.microsoft.com/office/drawing/2014/main" id="{E6E2BA1E-1AEE-4E49-8C37-ED282316A87D}"/>
              </a:ext>
            </a:extLst>
          </p:cNvPr>
          <p:cNvSpPr txBox="1"/>
          <p:nvPr/>
        </p:nvSpPr>
        <p:spPr>
          <a:xfrm>
            <a:off x="792750" y="1786946"/>
            <a:ext cx="3564000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None/>
            </a:pPr>
            <a:r>
              <a:rPr lang="iw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כדי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לבצע מחקר נתונים איכותי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מנתחי נתונים משתמשים באופן יומיומי בכלי סטטיסטיקה.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1" name="Google Shape;41;p2" descr="Image">
            <a:extLst>
              <a:ext uri="{FF2B5EF4-FFF2-40B4-BE49-F238E27FC236}">
                <a16:creationId xmlns:a16="http://schemas.microsoft.com/office/drawing/2014/main" id="{25C8BF93-5D5C-4F5C-934A-DB66DAF990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829" y="1873835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2;p2">
            <a:extLst>
              <a:ext uri="{FF2B5EF4-FFF2-40B4-BE49-F238E27FC236}">
                <a16:creationId xmlns:a16="http://schemas.microsoft.com/office/drawing/2014/main" id="{392D6BFB-0CFF-41C8-9137-419C5DAAED63}"/>
              </a:ext>
            </a:extLst>
          </p:cNvPr>
          <p:cNvSpPr txBox="1"/>
          <p:nvPr/>
        </p:nvSpPr>
        <p:spPr>
          <a:xfrm>
            <a:off x="792750" y="2740726"/>
            <a:ext cx="3564146" cy="98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תוכנת אקסל מאפשרת שימוש בפונקציות סטטיסטיות רבות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אשר מפשטות את עבודת מנתח הנתונים.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Google Shape;43;p2" descr="Image">
            <a:extLst>
              <a:ext uri="{FF2B5EF4-FFF2-40B4-BE49-F238E27FC236}">
                <a16:creationId xmlns:a16="http://schemas.microsoft.com/office/drawing/2014/main" id="{34D5A9B6-229B-4C4A-8951-FB3D9B84E2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829" y="2849675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108490" y="508132"/>
            <a:ext cx="4605474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 - תזכורת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369049" y="1476418"/>
            <a:ext cx="3774630" cy="36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מדדי הפיזור שנלמדו בשיעורי סטטיסטיקה: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4" name="Google Shape;54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3"/>
          <p:cNvGrpSpPr/>
          <p:nvPr/>
        </p:nvGrpSpPr>
        <p:grpSpPr>
          <a:xfrm>
            <a:off x="5108089" y="1315961"/>
            <a:ext cx="3203228" cy="2846574"/>
            <a:chOff x="1180568" y="1545135"/>
            <a:chExt cx="3918080" cy="3640323"/>
          </a:xfrm>
        </p:grpSpPr>
        <p:pic>
          <p:nvPicPr>
            <p:cNvPr id="56" name="Google Shape;56;p3"/>
            <p:cNvPicPr preferRelativeResize="0"/>
            <p:nvPr/>
          </p:nvPicPr>
          <p:blipFill rotWithShape="1">
            <a:blip r:embed="rId4">
              <a:alphaModFix/>
            </a:blip>
            <a:srcRect r="5182" b="14432"/>
            <a:stretch/>
          </p:blipFill>
          <p:spPr>
            <a:xfrm>
              <a:off x="1180568" y="1649578"/>
              <a:ext cx="3918080" cy="353588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0" algn="tl" rotWithShape="0">
                <a:srgbClr val="000000">
                  <a:alpha val="42745"/>
                </a:srgbClr>
              </a:outerShdw>
            </a:effectLst>
          </p:spPr>
        </p:pic>
        <p:sp>
          <p:nvSpPr>
            <p:cNvPr id="57" name="Google Shape;57;p3"/>
            <p:cNvSpPr/>
            <p:nvPr/>
          </p:nvSpPr>
          <p:spPr>
            <a:xfrm rot="-369448">
              <a:off x="1573582" y="1668899"/>
              <a:ext cx="2346164" cy="71507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241181" y="1965333"/>
              <a:ext cx="626802" cy="556491"/>
            </a:xfrm>
            <a:prstGeom prst="ellipse">
              <a:avLst/>
            </a:pr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" name="Google Shape;59;p3" descr="Google Shape;9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8656" y="1414809"/>
            <a:ext cx="526193" cy="4763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3489680" y="1948902"/>
            <a:ext cx="618811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sz="3000" dirty="0">
              <a:solidFill>
                <a:srgbClr val="FEC224"/>
              </a:solidFill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3480424" y="2561806"/>
            <a:ext cx="637323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sz="3000" dirty="0"/>
          </a:p>
        </p:txBody>
      </p:sp>
      <p:sp>
        <p:nvSpPr>
          <p:cNvPr id="62" name="Google Shape;62;p3"/>
          <p:cNvSpPr txBox="1"/>
          <p:nvPr/>
        </p:nvSpPr>
        <p:spPr>
          <a:xfrm>
            <a:off x="3480424" y="3174710"/>
            <a:ext cx="628066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sz="3000" dirty="0"/>
          </a:p>
        </p:txBody>
      </p:sp>
      <p:sp>
        <p:nvSpPr>
          <p:cNvPr id="63" name="Google Shape;63;p3"/>
          <p:cNvSpPr txBox="1"/>
          <p:nvPr/>
        </p:nvSpPr>
        <p:spPr>
          <a:xfrm>
            <a:off x="3489680" y="3787613"/>
            <a:ext cx="618810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 ExtraBold"/>
              <a:buNone/>
            </a:pPr>
            <a:r>
              <a:rPr lang="iw-IL" sz="3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sz="30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914400" y="2209907"/>
            <a:ext cx="2566024" cy="33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טווח</a:t>
            </a:r>
            <a:endParaRPr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914400" y="3438420"/>
            <a:ext cx="2566024" cy="36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שונות</a:t>
            </a:r>
            <a:endParaRPr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914400" y="4046252"/>
            <a:ext cx="2566024" cy="36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סטיית תקן</a:t>
            </a:r>
            <a:endParaRPr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914400" y="2823030"/>
            <a:ext cx="2566024" cy="36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1" i="0" u="none" strike="noStrike" cap="none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טווח בין-רבעוני</a:t>
            </a:r>
            <a:endParaRPr b="1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4264920" y="511059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טווח (Range)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5" name="Google Shape;75;p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505735" y="29107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/>
          <p:nvPr/>
        </p:nvSpPr>
        <p:spPr>
          <a:xfrm>
            <a:off x="5051417" y="1800808"/>
            <a:ext cx="3662541" cy="32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באקסל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חישוב הטווח ייראה כך: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9" name="Google Shape;66;p4">
            <a:extLst>
              <a:ext uri="{FF2B5EF4-FFF2-40B4-BE49-F238E27FC236}">
                <a16:creationId xmlns:a16="http://schemas.microsoft.com/office/drawing/2014/main" id="{CBF13CFE-0E92-407B-9E14-94A0461542B9}"/>
              </a:ext>
            </a:extLst>
          </p:cNvPr>
          <p:cNvSpPr txBox="1"/>
          <p:nvPr/>
        </p:nvSpPr>
        <p:spPr>
          <a:xfrm>
            <a:off x="3889329" y="1323476"/>
            <a:ext cx="4824630" cy="41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טווח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הוא הפער בין הערך המקסימלי לערך המינימלי.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12" name="Google Shape;143;p4">
            <a:extLst>
              <a:ext uri="{FF2B5EF4-FFF2-40B4-BE49-F238E27FC236}">
                <a16:creationId xmlns:a16="http://schemas.microsoft.com/office/drawing/2014/main" id="{A54E2AF7-B987-4FC5-ABE1-78FB21D79342}"/>
              </a:ext>
            </a:extLst>
          </p:cNvPr>
          <p:cNvSpPr txBox="1"/>
          <p:nvPr/>
        </p:nvSpPr>
        <p:spPr>
          <a:xfrm>
            <a:off x="1988191" y="2428715"/>
            <a:ext cx="50061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w-IL" sz="24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</a:t>
            </a:r>
            <a:r>
              <a:rPr lang="en-US" sz="2400" dirty="0">
                <a:solidFill>
                  <a:schemeClr val="dk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MAX</a:t>
            </a:r>
            <a:r>
              <a:rPr lang="iw-IL" sz="24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(</a:t>
            </a:r>
            <a:r>
              <a:rPr lang="en-US" sz="2000" b="1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range</a:t>
            </a:r>
            <a:r>
              <a:rPr lang="en-US" sz="24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) - MIN</a:t>
            </a:r>
            <a:r>
              <a:rPr lang="iw-IL" sz="24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 (</a:t>
            </a:r>
            <a:r>
              <a:rPr lang="en-US" sz="2000" b="1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range</a:t>
            </a:r>
            <a:r>
              <a:rPr lang="en-US" sz="2400" dirty="0">
                <a:solidFill>
                  <a:schemeClr val="dk1"/>
                </a:solidFill>
                <a:latin typeface="Assistant" pitchFamily="2" charset="-79"/>
                <a:cs typeface="Assistant" pitchFamily="2" charset="-79"/>
              </a:rPr>
              <a:t>) </a:t>
            </a:r>
            <a:endParaRPr sz="2400" dirty="0">
              <a:solidFill>
                <a:schemeClr val="dk1"/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803435" y="511059"/>
            <a:ext cx="791052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טווח בין-רבעוני (Interquartile Range)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1296000" y="1423154"/>
            <a:ext cx="7417958" cy="3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טווח בין-רבעוני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הוא הפער בין הערך באחוזון </a:t>
            </a:r>
            <a:r>
              <a:rPr lang="en-US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75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לערך באחוזון 25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.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85" name="Google Shape;85;p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/>
          <p:nvPr/>
        </p:nvSpPr>
        <p:spPr>
          <a:xfrm>
            <a:off x="803434" y="2855926"/>
            <a:ext cx="79105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=PERCENTILE.EXC(</a:t>
            </a:r>
            <a:r>
              <a:rPr lang="iw-IL" sz="20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array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iw-IL" sz="2000" b="1" i="0" u="none" strike="noStrike" cap="none" dirty="0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0.75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 – PERCENTILE.EXC(</a:t>
            </a:r>
            <a:r>
              <a:rPr lang="iw-IL" sz="20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array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iw-IL" sz="2000" b="1" i="0" u="none" strike="noStrike" cap="none" dirty="0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0.25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r>
              <a:rPr lang="iw-IL" sz="20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3283200" y="2020963"/>
            <a:ext cx="5473275" cy="38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באקסל ניתן לחשב את הטווח הבין-רבעוני בשתי דרכים: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3283199" y="2505182"/>
            <a:ext cx="5473275" cy="3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באמצעות פונקציית PERCENTILE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: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Quattrocento Sans"/>
              <a:cs typeface="Assistant SemiBold" pitchFamily="2" charset="-79"/>
              <a:sym typeface="Quattrocento Sans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3283199" y="3493330"/>
            <a:ext cx="5473275" cy="3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באמצעות פונקציית QUARTILE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*: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Quattrocento Sans"/>
              <a:cs typeface="Assistant SemiBold" pitchFamily="2" charset="-79"/>
              <a:sym typeface="Quattrocento Sans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803434" y="3815572"/>
            <a:ext cx="72018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=QUARTILE.EXC(</a:t>
            </a:r>
            <a:r>
              <a:rPr lang="iw-IL" sz="2000" b="1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array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en-US" sz="2000" b="1" dirty="0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3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 – QUARTILE.EXC(</a:t>
            </a:r>
            <a:r>
              <a:rPr lang="iw-IL" sz="2000" b="1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array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en-US" sz="2000" b="1" dirty="0">
                <a:solidFill>
                  <a:srgbClr val="FEC224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1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r>
              <a:rPr lang="iw-IL" sz="20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3918857" y="511059"/>
            <a:ext cx="479510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שונות (Variance)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2044460" y="1423154"/>
            <a:ext cx="6591570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שונות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היא מדד לפיזור הנתונים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תוך התחשבות בכלל הנתונים שנאספו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בשונה מהטווח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המתחשב רק בקצוות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).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98" name="Google Shape;98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>
            <a:off x="909156" y="2274884"/>
            <a:ext cx="7726874" cy="4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את השונות נחשב באמצעות הפונקציה המובנית לחישוב שונות באקסל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–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VAR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: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5805577" y="2958493"/>
            <a:ext cx="2830453" cy="4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שונות של אוכלוסייה שלמה:</a:t>
            </a:r>
            <a:endParaRPr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6251556" y="3642102"/>
            <a:ext cx="2384474" cy="4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שונות של מדגם:</a:t>
            </a:r>
            <a:endParaRPr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" name="Google Shape;86;p5">
            <a:extLst>
              <a:ext uri="{FF2B5EF4-FFF2-40B4-BE49-F238E27FC236}">
                <a16:creationId xmlns:a16="http://schemas.microsoft.com/office/drawing/2014/main" id="{BB72A4CE-79EA-4AEF-AFE6-4FF108194266}"/>
              </a:ext>
            </a:extLst>
          </p:cNvPr>
          <p:cNvSpPr txBox="1"/>
          <p:nvPr/>
        </p:nvSpPr>
        <p:spPr>
          <a:xfrm>
            <a:off x="3647449" y="2870345"/>
            <a:ext cx="25502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VAR.P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(</a:t>
            </a:r>
            <a:r>
              <a:rPr lang="en-US" sz="20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range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endParaRPr sz="2400" b="0" i="0" u="none" strike="noStrike" cap="none" dirty="0">
              <a:solidFill>
                <a:srgbClr val="000000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12" name="Google Shape;86;p5">
            <a:extLst>
              <a:ext uri="{FF2B5EF4-FFF2-40B4-BE49-F238E27FC236}">
                <a16:creationId xmlns:a16="http://schemas.microsoft.com/office/drawing/2014/main" id="{3490C093-6B92-4FE2-89D0-224D69B4744D}"/>
              </a:ext>
            </a:extLst>
          </p:cNvPr>
          <p:cNvSpPr txBox="1"/>
          <p:nvPr/>
        </p:nvSpPr>
        <p:spPr>
          <a:xfrm>
            <a:off x="3647449" y="3555841"/>
            <a:ext cx="35356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VAR.S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(</a:t>
            </a:r>
            <a:r>
              <a:rPr lang="en-US" sz="20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range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endParaRPr sz="2400" b="0" i="0" u="none" strike="noStrike" cap="none" dirty="0">
              <a:solidFill>
                <a:srgbClr val="000000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1191333" y="511059"/>
            <a:ext cx="752262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סטיית תקן (Standard Deviation)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733908" y="1423154"/>
            <a:ext cx="6980049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סטיית תקן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בדומה לשונות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היא מדד לפיזור הנתונים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תוך התחשבות בכלל הנתונים שנאספו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אך מדד זה מעניק לנו אינדיקציה טובה יותר מהשונות לגבי רמת פיזור הנתונים.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111" name="Google Shape;111;p7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3174521" y="2198751"/>
            <a:ext cx="5581952" cy="66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סטיית התקן מחושבת באמצעות הוצאת שורש ריבועי מהשונות.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באקסל קיימת פונקציה מובנית לחישוב סטיית התקן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STDEV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: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" name="Google Shape;101;p6">
            <a:extLst>
              <a:ext uri="{FF2B5EF4-FFF2-40B4-BE49-F238E27FC236}">
                <a16:creationId xmlns:a16="http://schemas.microsoft.com/office/drawing/2014/main" id="{FB2F5477-427A-46F5-9C67-4EE965746FE6}"/>
              </a:ext>
            </a:extLst>
          </p:cNvPr>
          <p:cNvSpPr txBox="1"/>
          <p:nvPr/>
        </p:nvSpPr>
        <p:spPr>
          <a:xfrm>
            <a:off x="5805577" y="3137065"/>
            <a:ext cx="2830453" cy="4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שונות של אוכלוסייה שלמה:</a:t>
            </a:r>
            <a:endParaRPr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Google Shape;102;p6">
            <a:extLst>
              <a:ext uri="{FF2B5EF4-FFF2-40B4-BE49-F238E27FC236}">
                <a16:creationId xmlns:a16="http://schemas.microsoft.com/office/drawing/2014/main" id="{7A852570-E3B0-4B36-B6FA-84E9C2157A71}"/>
              </a:ext>
            </a:extLst>
          </p:cNvPr>
          <p:cNvSpPr txBox="1"/>
          <p:nvPr/>
        </p:nvSpPr>
        <p:spPr>
          <a:xfrm>
            <a:off x="6251556" y="3820674"/>
            <a:ext cx="2384474" cy="4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שונות של מדגם:</a:t>
            </a:r>
            <a:endParaRPr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Google Shape;86;p5">
            <a:extLst>
              <a:ext uri="{FF2B5EF4-FFF2-40B4-BE49-F238E27FC236}">
                <a16:creationId xmlns:a16="http://schemas.microsoft.com/office/drawing/2014/main" id="{3DC21968-424E-4B5A-BA21-03CD3C2FB057}"/>
              </a:ext>
            </a:extLst>
          </p:cNvPr>
          <p:cNvSpPr txBox="1"/>
          <p:nvPr/>
        </p:nvSpPr>
        <p:spPr>
          <a:xfrm>
            <a:off x="3701274" y="3037294"/>
            <a:ext cx="25502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STDEV.P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(</a:t>
            </a:r>
            <a:r>
              <a:rPr lang="en-US" sz="20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range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endParaRPr sz="2400" b="0" i="0" u="none" strike="noStrike" cap="none" dirty="0">
              <a:solidFill>
                <a:srgbClr val="000000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14" name="Google Shape;86;p5">
            <a:extLst>
              <a:ext uri="{FF2B5EF4-FFF2-40B4-BE49-F238E27FC236}">
                <a16:creationId xmlns:a16="http://schemas.microsoft.com/office/drawing/2014/main" id="{60953F30-370C-4E8D-8826-B3F8FDDA86E4}"/>
              </a:ext>
            </a:extLst>
          </p:cNvPr>
          <p:cNvSpPr txBox="1"/>
          <p:nvPr/>
        </p:nvSpPr>
        <p:spPr>
          <a:xfrm>
            <a:off x="3701274" y="3722790"/>
            <a:ext cx="35356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=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STDEV.S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(</a:t>
            </a:r>
            <a:r>
              <a:rPr lang="en-US" sz="20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range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endParaRPr sz="2400" b="0" i="0" u="none" strike="noStrike" cap="none" dirty="0">
              <a:solidFill>
                <a:srgbClr val="000000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6590581" y="511059"/>
            <a:ext cx="2123377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6314536" y="1423154"/>
            <a:ext cx="2399421" cy="12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ניתן ונוח גם לראות את השונות וסטיית התקן של טווח ערכים בשורת הסכום של טבלה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כמוצג ב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-</a:t>
            </a:r>
            <a:r>
              <a:rPr lang="en-US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gif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: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124" name="Google Shape;124;p8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703780" y="141255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Graphical user interface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780" y="861471"/>
            <a:ext cx="4169206" cy="398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4168800" y="511059"/>
            <a:ext cx="454515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שונות וסטיית תקן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3942272" y="1520018"/>
            <a:ext cx="4646621" cy="21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עצרו לדיון בכיתה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: </a:t>
            </a:r>
          </a:p>
          <a:p>
            <a:pPr marL="0" marR="0" lvl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כאשר מחשבים שונות או סטיית תקן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יש שתי אפשרויות:</a:t>
            </a:r>
            <a:endParaRPr lang="he-IL" sz="1600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</a:endParaRPr>
          </a:p>
          <a:p>
            <a:pPr marL="540000" lvl="2" indent="-342900" algn="r" rtl="1">
              <a:lnSpc>
                <a:spcPct val="114000"/>
              </a:lnSpc>
              <a:buClr>
                <a:srgbClr val="232752"/>
              </a:buClr>
              <a:buSzPts val="2000"/>
              <a:buFont typeface="+mj-lt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לחשב לפי אוכלוסייה</a:t>
            </a:r>
            <a:endParaRPr lang="he-IL" sz="1600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</a:endParaRPr>
          </a:p>
          <a:p>
            <a:pPr marL="540000" lvl="2" indent="-342900" algn="r" rtl="1">
              <a:lnSpc>
                <a:spcPct val="114000"/>
              </a:lnSpc>
              <a:buClr>
                <a:srgbClr val="232752"/>
              </a:buClr>
              <a:buSzPts val="2000"/>
              <a:buFont typeface="+mj-lt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לחשב לפי מדגם</a:t>
            </a:r>
            <a:endParaRPr lang="he-IL" sz="1600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</a:endParaRPr>
          </a:p>
          <a:p>
            <a:pPr marR="0" lvl="0" algn="r" rtl="1">
              <a:lnSpc>
                <a:spcPct val="114000"/>
              </a:lnSpc>
              <a:spcAft>
                <a:spcPts val="0"/>
              </a:spcAft>
              <a:buClr>
                <a:srgbClr val="000000"/>
              </a:buClr>
              <a:buSzPts val="2000"/>
            </a:pP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  <a:p>
            <a:pPr marL="0" marR="0" lvl="0" algn="r" rtl="1">
              <a:lnSpc>
                <a:spcPct val="1140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לדעתכם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באיזו מהאפשרויות תשתמשו במרבית המקרים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?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לפי אוכלוסייה או לפי מדגם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?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מדוע?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pic>
        <p:nvPicPr>
          <p:cNvPr id="133" name="Google Shape;133;p9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806298" y="37602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 descr="Question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1251" y="1155559"/>
            <a:ext cx="2098596" cy="350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716</Words>
  <Application>Microsoft Office PowerPoint</Application>
  <PresentationFormat>‫הצגה על המסך (16:9)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Calibri</vt:lpstr>
      <vt:lpstr>Arial</vt:lpstr>
      <vt:lpstr>Quattrocento Sans</vt:lpstr>
      <vt:lpstr>Assistant ExtraBold</vt:lpstr>
      <vt:lpstr>Assistant SemiBold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25</cp:revision>
  <dcterms:modified xsi:type="dcterms:W3CDTF">2023-05-22T13:15:17Z</dcterms:modified>
</cp:coreProperties>
</file>