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Assistant SemiBold"/>
      <p:regular r:id="rId14"/>
      <p:bold r:id="rId15"/>
    </p:embeddedFont>
    <p:embeddedFont>
      <p:font typeface="Assistant"/>
      <p:regular r:id="rId16"/>
      <p:bold r:id="rId17"/>
    </p:embeddedFont>
    <p:embeddedFont>
      <p:font typeface="Quattrocento Sans"/>
      <p:regular r:id="rId18"/>
      <p:bold r:id="rId19"/>
      <p:italic r:id="rId20"/>
      <p:boldItalic r:id="rId21"/>
    </p:embeddedFont>
    <p:embeddedFont>
      <p:font typeface="Assistant ExtraBold"/>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iH3w4OKH6Bwc+iaCcg0HuYlUND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QuattrocentoSans-italic.fntdata"/><Relationship Id="rId11" Type="http://schemas.openxmlformats.org/officeDocument/2006/relationships/slide" Target="slides/slide7.xml"/><Relationship Id="rId22" Type="http://schemas.openxmlformats.org/officeDocument/2006/relationships/font" Target="fonts/AssistantExtraBold-bold.fntdata"/><Relationship Id="rId10" Type="http://schemas.openxmlformats.org/officeDocument/2006/relationships/slide" Target="slides/slide6.xml"/><Relationship Id="rId21" Type="http://schemas.openxmlformats.org/officeDocument/2006/relationships/font" Target="fonts/QuattrocentoSans-bold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ssistantSemiBold-bold.fntdata"/><Relationship Id="rId14" Type="http://schemas.openxmlformats.org/officeDocument/2006/relationships/font" Target="fonts/AssistantSemiBold-regular.fntdata"/><Relationship Id="rId17" Type="http://schemas.openxmlformats.org/officeDocument/2006/relationships/font" Target="fonts/Assistant-bold.fntdata"/><Relationship Id="rId16" Type="http://schemas.openxmlformats.org/officeDocument/2006/relationships/font" Target="fonts/Assistant-regular.fntdata"/><Relationship Id="rId5" Type="http://schemas.openxmlformats.org/officeDocument/2006/relationships/slide" Target="slides/slide1.xml"/><Relationship Id="rId19" Type="http://schemas.openxmlformats.org/officeDocument/2006/relationships/font" Target="fonts/QuattrocentoSans-bold.fntdata"/><Relationship Id="rId6" Type="http://schemas.openxmlformats.org/officeDocument/2006/relationships/slide" Target="slides/slide2.xml"/><Relationship Id="rId18" Type="http://schemas.openxmlformats.org/officeDocument/2006/relationships/font" Target="fonts/QuattrocentoSans-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900" u="none" cap="none" strike="noStrike">
                <a:latin typeface="Calibri"/>
                <a:ea typeface="Calibri"/>
                <a:cs typeface="Calibri"/>
                <a:sym typeface="Calibri"/>
              </a:defRPr>
            </a:lvl1pPr>
            <a:lvl2pPr indent="-228600" lvl="1" marL="914400" marR="0" rtl="1" algn="r">
              <a:spcBef>
                <a:spcPts val="0"/>
              </a:spcBef>
              <a:spcAft>
                <a:spcPts val="0"/>
              </a:spcAft>
              <a:buSzPts val="1400"/>
              <a:buNone/>
              <a:defRPr b="0" i="0" sz="900" u="none" cap="none" strike="noStrike">
                <a:latin typeface="Calibri"/>
                <a:ea typeface="Calibri"/>
                <a:cs typeface="Calibri"/>
                <a:sym typeface="Calibri"/>
              </a:defRPr>
            </a:lvl2pPr>
            <a:lvl3pPr indent="-228600" lvl="2" marL="1371600" marR="0" rtl="1" algn="r">
              <a:spcBef>
                <a:spcPts val="0"/>
              </a:spcBef>
              <a:spcAft>
                <a:spcPts val="0"/>
              </a:spcAft>
              <a:buSzPts val="1400"/>
              <a:buNone/>
              <a:defRPr b="0" i="0" sz="900" u="none" cap="none" strike="noStrike">
                <a:latin typeface="Calibri"/>
                <a:ea typeface="Calibri"/>
                <a:cs typeface="Calibri"/>
                <a:sym typeface="Calibri"/>
              </a:defRPr>
            </a:lvl3pPr>
            <a:lvl4pPr indent="-228600" lvl="3" marL="1828800" marR="0" rtl="1" algn="r">
              <a:spcBef>
                <a:spcPts val="0"/>
              </a:spcBef>
              <a:spcAft>
                <a:spcPts val="0"/>
              </a:spcAft>
              <a:buSzPts val="1400"/>
              <a:buNone/>
              <a:defRPr b="0" i="0" sz="900" u="none" cap="none" strike="noStrike">
                <a:latin typeface="Calibri"/>
                <a:ea typeface="Calibri"/>
                <a:cs typeface="Calibri"/>
                <a:sym typeface="Calibri"/>
              </a:defRPr>
            </a:lvl4pPr>
            <a:lvl5pPr indent="-228600" lvl="4" marL="2286000" marR="0" rtl="1" algn="r">
              <a:spcBef>
                <a:spcPts val="0"/>
              </a:spcBef>
              <a:spcAft>
                <a:spcPts val="0"/>
              </a:spcAft>
              <a:buSzPts val="1400"/>
              <a:buNone/>
              <a:defRPr b="0" i="0" sz="900" u="none" cap="none" strike="noStrike">
                <a:latin typeface="Calibri"/>
                <a:ea typeface="Calibri"/>
                <a:cs typeface="Calibri"/>
                <a:sym typeface="Calibri"/>
              </a:defRPr>
            </a:lvl5pPr>
            <a:lvl6pPr indent="-228600" lvl="5" marL="2743200" marR="0" rtl="1" algn="r">
              <a:spcBef>
                <a:spcPts val="0"/>
              </a:spcBef>
              <a:spcAft>
                <a:spcPts val="0"/>
              </a:spcAft>
              <a:buSzPts val="1400"/>
              <a:buNone/>
              <a:defRPr b="0" i="0" sz="900" u="none" cap="none" strike="noStrike">
                <a:latin typeface="Calibri"/>
                <a:ea typeface="Calibri"/>
                <a:cs typeface="Calibri"/>
                <a:sym typeface="Calibri"/>
              </a:defRPr>
            </a:lvl6pPr>
            <a:lvl7pPr indent="-228600" lvl="6" marL="3200400" marR="0" rtl="1" algn="r">
              <a:spcBef>
                <a:spcPts val="0"/>
              </a:spcBef>
              <a:spcAft>
                <a:spcPts val="0"/>
              </a:spcAft>
              <a:buSzPts val="1400"/>
              <a:buNone/>
              <a:defRPr b="0" i="0" sz="900" u="none" cap="none" strike="noStrike">
                <a:latin typeface="Calibri"/>
                <a:ea typeface="Calibri"/>
                <a:cs typeface="Calibri"/>
                <a:sym typeface="Calibri"/>
              </a:defRPr>
            </a:lvl7pPr>
            <a:lvl8pPr indent="-228600" lvl="7" marL="3657600" marR="0" rtl="1" algn="r">
              <a:spcBef>
                <a:spcPts val="0"/>
              </a:spcBef>
              <a:spcAft>
                <a:spcPts val="0"/>
              </a:spcAft>
              <a:buSzPts val="1400"/>
              <a:buNone/>
              <a:defRPr b="0" i="0" sz="900" u="none" cap="none" strike="noStrike">
                <a:latin typeface="Calibri"/>
                <a:ea typeface="Calibri"/>
                <a:cs typeface="Calibri"/>
                <a:sym typeface="Calibri"/>
              </a:defRPr>
            </a:lvl8pPr>
            <a:lvl9pPr indent="-228600" lvl="8" marL="4114800" marR="0" rtl="1" algn="r">
              <a:spcBef>
                <a:spcPts val="0"/>
              </a:spcBef>
              <a:spcAft>
                <a:spcPts val="0"/>
              </a:spcAft>
              <a:buSzPts val="1400"/>
              <a:buNone/>
              <a:defRPr b="0" i="0" sz="9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 name="Google Shape;25;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SzPts val="9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 name="Google Shape;37;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1"/>
              </a:buClr>
              <a:buSzPts val="1200"/>
              <a:buFont typeface="Calibri"/>
              <a:buNone/>
            </a:pPr>
            <a:r>
              <a:rPr lang="iw-IL"/>
              <a:t>בשיעור הקודם למדנו על חיפוש באמצעות פונקציית VLOOKUP.</a:t>
            </a:r>
            <a:endParaRPr/>
          </a:p>
          <a:p>
            <a:pPr indent="0" lvl="0" marL="0" marR="0" rtl="1" algn="r">
              <a:lnSpc>
                <a:spcPct val="100000"/>
              </a:lnSpc>
              <a:spcBef>
                <a:spcPts val="0"/>
              </a:spcBef>
              <a:spcAft>
                <a:spcPts val="0"/>
              </a:spcAft>
              <a:buClr>
                <a:schemeClr val="dk1"/>
              </a:buClr>
              <a:buSzPts val="1200"/>
              <a:buFont typeface="Calibri"/>
              <a:buNone/>
            </a:pPr>
            <a:r>
              <a:rPr lang="iw-IL"/>
              <a:t>קיימו דיון בכיתה: האם </a:t>
            </a:r>
            <a:r>
              <a:rPr lang="iw-IL" sz="900">
                <a:solidFill>
                  <a:srgbClr val="000000"/>
                </a:solidFill>
                <a:latin typeface="Quattrocento Sans"/>
                <a:ea typeface="Quattrocento Sans"/>
                <a:cs typeface="Quattrocento Sans"/>
                <a:sym typeface="Quattrocento Sans"/>
              </a:rPr>
              <a:t>נתקלתם בבעיות מסוימות בשימוש בפונקציית VLOOKUP?</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 name="Google Shape;46;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 name="Google Shape;58;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1"/>
              </a:buClr>
              <a:buSzPts val="1200"/>
              <a:buFont typeface="Calibri"/>
              <a:buNone/>
            </a:pPr>
            <a:r>
              <a:rPr lang="iw-IL"/>
              <a:t>חשוב להדגיש גם שעם כל היתרונות, ל-INDEX+MATCH יש חיסרון אחד עיקרי על פני VLOOKUP - שילוב הפונקציות יוצר פונקציה מורכבת יותר לכתיבה וגם להבנה.</a:t>
            </a:r>
            <a:endParaRPr/>
          </a:p>
          <a:p>
            <a:pPr indent="0" lvl="0" marL="0" marR="0" rtl="1" algn="r">
              <a:lnSpc>
                <a:spcPct val="100000"/>
              </a:lnSpc>
              <a:spcBef>
                <a:spcPts val="0"/>
              </a:spcBef>
              <a:spcAft>
                <a:spcPts val="0"/>
              </a:spcAft>
              <a:buClr>
                <a:schemeClr val="dk1"/>
              </a:buClr>
              <a:buSzPts val="1200"/>
              <a:buFont typeface="Calibri"/>
              <a:buNone/>
            </a:pPr>
            <a:r>
              <a:rPr lang="iw-IL"/>
              <a:t>לכן, ברוב המקרים, וכאשר אין בעייתיות או חשש לתקלות, אפשר להשתמש ב-VLOOKUP הפשוט יותר.</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 name="Google Shape;71;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1"/>
              </a:buClr>
              <a:buSzPts val="1200"/>
              <a:buFont typeface="Calibri"/>
              <a:buNone/>
            </a:pPr>
            <a:r>
              <a:rPr lang="iw-IL"/>
              <a:t>*שורה יחסית = פונקציית MATCH סופרת את השורות החל מראש הטווח שצוין (ולא מראש הגיליון). </a:t>
            </a:r>
            <a:endParaRPr/>
          </a:p>
          <a:p>
            <a:pPr indent="0" lvl="0" marL="0" marR="0" rtl="1" algn="r">
              <a:lnSpc>
                <a:spcPct val="100000"/>
              </a:lnSpc>
              <a:spcBef>
                <a:spcPts val="0"/>
              </a:spcBef>
              <a:spcAft>
                <a:spcPts val="0"/>
              </a:spcAft>
              <a:buClr>
                <a:schemeClr val="dk1"/>
              </a:buClr>
              <a:buSzPts val="1200"/>
              <a:buFont typeface="Calibri"/>
              <a:buNone/>
            </a:pPr>
            <a:r>
              <a:rPr b="1" lang="iw-IL"/>
              <a:t>שימו לב כי פונקציית MATCH אינה מחזירה נתונים אלא רק את מספר השורה שבה הם נמצאים!</a:t>
            </a:r>
            <a:r>
              <a:rPr lang="iw-IL"/>
              <a:t> לכן היא משמשת בעיקר כפונקציית עזר ואינה עומדת בפני עצמה.</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 name="Google Shape;86;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1"/>
              </a:buClr>
              <a:buSzPts val="1200"/>
              <a:buFont typeface="Calibri"/>
              <a:buNone/>
            </a:pPr>
            <a:r>
              <a:rPr lang="iw-IL"/>
              <a:t>*מספר שורה יחסי = כמו בפונקציית MATCH גם פונקציית INDEX עובדת באופן יחסי לטווח שצוין. לכן יש לשים לב כי טווח הערכים של פונקציית INDEX מתחיל מאותה שורה בדיוק כמו טווח הערכים של פונקציית MATCH!</a:t>
            </a:r>
            <a:endParaRPr/>
          </a:p>
          <a:p>
            <a:pPr indent="0" lvl="0" marL="0" marR="0" rtl="1" algn="r">
              <a:lnSpc>
                <a:spcPct val="100000"/>
              </a:lnSpc>
              <a:spcBef>
                <a:spcPts val="0"/>
              </a:spcBef>
              <a:spcAft>
                <a:spcPts val="0"/>
              </a:spcAft>
              <a:buClr>
                <a:schemeClr val="dk1"/>
              </a:buClr>
              <a:buSzPts val="1200"/>
              <a:buFont typeface="Calibri"/>
              <a:buNone/>
            </a:pPr>
            <a:r>
              <a:t/>
            </a:r>
            <a:endParaRPr/>
          </a:p>
          <a:p>
            <a:pPr indent="0" lvl="0" marL="0" marR="0" rtl="1" algn="r">
              <a:lnSpc>
                <a:spcPct val="100000"/>
              </a:lnSpc>
              <a:spcBef>
                <a:spcPts val="0"/>
              </a:spcBef>
              <a:spcAft>
                <a:spcPts val="0"/>
              </a:spcAft>
              <a:buClr>
                <a:schemeClr val="dk1"/>
              </a:buClr>
              <a:buSzPts val="1200"/>
              <a:buFont typeface="Calibri"/>
              <a:buNone/>
            </a:pPr>
            <a:r>
              <a:rPr lang="iw-IL"/>
              <a:t>**טווח הערכים – יכול לכלול עמודה אחת או יותר.</a:t>
            </a:r>
            <a:endParaRPr/>
          </a:p>
          <a:p>
            <a:pPr indent="0" lvl="0" marL="0" marR="0" rtl="1" algn="r">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1"/>
              </a:buClr>
              <a:buSzPts val="1200"/>
              <a:buFont typeface="Calibri"/>
              <a:buNone/>
            </a:pPr>
            <a:r>
              <a:rPr b="0" lang="iw-IL"/>
              <a:t>נציג את העבודה עם פונקציות INDEX+MATCH </a:t>
            </a:r>
            <a:r>
              <a:rPr lang="iw-IL"/>
              <a:t>באמצעות</a:t>
            </a:r>
            <a:r>
              <a:rPr b="0" lang="iw-IL"/>
              <a:t> טבלת המלאי </a:t>
            </a:r>
            <a:r>
              <a:rPr lang="iw-IL"/>
              <a:t>ש</a:t>
            </a:r>
            <a:r>
              <a:rPr b="0" lang="iw-IL"/>
              <a:t>הצגנו בשיעור על VLOOKUP.</a:t>
            </a:r>
            <a:endParaRPr/>
          </a:p>
          <a:p>
            <a:pPr indent="0" lvl="0" marL="0" marR="0" rtl="1" algn="r">
              <a:lnSpc>
                <a:spcPct val="100000"/>
              </a:lnSpc>
              <a:spcBef>
                <a:spcPts val="0"/>
              </a:spcBef>
              <a:spcAft>
                <a:spcPts val="0"/>
              </a:spcAft>
              <a:buClr>
                <a:schemeClr val="dk1"/>
              </a:buClr>
              <a:buSzPts val="1200"/>
              <a:buFont typeface="Calibri"/>
              <a:buNone/>
            </a:pPr>
            <a:r>
              <a:rPr b="0" lang="iw-IL"/>
              <a:t>יש לנו טבלה נוספת </a:t>
            </a:r>
            <a:r>
              <a:rPr lang="iw-IL"/>
              <a:t>ש</a:t>
            </a:r>
            <a:r>
              <a:rPr b="0" lang="iw-IL"/>
              <a:t>מכילה את מחירי המוצרים. נרצה לייבא אליה גם את המק"ט (מספר קטלוגי, ברקוד) של כל מוצר.</a:t>
            </a:r>
            <a:endParaRPr/>
          </a:p>
          <a:p>
            <a:pPr indent="0" lvl="0" marL="0" marR="0" rtl="1" algn="r">
              <a:lnSpc>
                <a:spcPct val="100000"/>
              </a:lnSpc>
              <a:spcBef>
                <a:spcPts val="0"/>
              </a:spcBef>
              <a:spcAft>
                <a:spcPts val="0"/>
              </a:spcAft>
              <a:buClr>
                <a:schemeClr val="dk1"/>
              </a:buClr>
              <a:buSzPts val="1200"/>
              <a:buFont typeface="Calibri"/>
              <a:buNone/>
            </a:pPr>
            <a:r>
              <a:rPr b="0" lang="iw-IL"/>
              <a:t>לא נוכל לעשות זאת באמצעות VLOOKUP מאחר שעמודת המק"ט (</a:t>
            </a:r>
            <a:r>
              <a:rPr b="0" i="0" lang="iw-IL" u="sng"/>
              <a:t>הערך הרצוי</a:t>
            </a:r>
            <a:r>
              <a:rPr b="0" lang="iw-IL"/>
              <a:t>) נמצאת </a:t>
            </a:r>
            <a:r>
              <a:rPr b="1" lang="iw-IL"/>
              <a:t>לפני</a:t>
            </a:r>
            <a:r>
              <a:rPr b="0" lang="iw-IL"/>
              <a:t> עמודת שם המוצר (</a:t>
            </a:r>
            <a:r>
              <a:rPr b="0" lang="iw-IL" u="sng"/>
              <a:t>ערך החיפוש</a:t>
            </a:r>
            <a:r>
              <a:rPr b="0" lang="iw-IL"/>
              <a:t>).</a:t>
            </a:r>
            <a:endParaRPr/>
          </a:p>
          <a:p>
            <a:pPr indent="0" lvl="0" marL="0" marR="0" rtl="1" algn="r">
              <a:lnSpc>
                <a:spcPct val="100000"/>
              </a:lnSpc>
              <a:spcBef>
                <a:spcPts val="0"/>
              </a:spcBef>
              <a:spcAft>
                <a:spcPts val="0"/>
              </a:spcAft>
              <a:buClr>
                <a:schemeClr val="dk1"/>
              </a:buClr>
              <a:buSzPts val="1200"/>
              <a:buFont typeface="Calibri"/>
              <a:buNone/>
            </a:pPr>
            <a:r>
              <a:rPr b="0" lang="iw-IL"/>
              <a:t>ב-gif תוכלו לראות איך עושים זאת באמצעות פונקציות INDEX+MATCH.</a:t>
            </a:r>
            <a:endParaRPr/>
          </a:p>
          <a:p>
            <a:pPr indent="0" lvl="0" marL="0" marR="0" rtl="1" algn="r">
              <a:lnSpc>
                <a:spcPct val="100000"/>
              </a:lnSpc>
              <a:spcBef>
                <a:spcPts val="0"/>
              </a:spcBef>
              <a:spcAft>
                <a:spcPts val="0"/>
              </a:spcAft>
              <a:buClr>
                <a:schemeClr val="dk1"/>
              </a:buClr>
              <a:buSzPts val="1200"/>
              <a:buFont typeface="Calibri"/>
              <a:buNone/>
            </a:pPr>
            <a:r>
              <a:rPr b="0" lang="iw-IL"/>
              <a:t>שימו לב כי מאחר שבטווח הערכים הרצויים סומנה עמודה אחת בלבד – אין צורך להוסיף את ארגומנט column_num של פונקציית ה-INDEX</a:t>
            </a:r>
            <a:r>
              <a:rPr lang="iw-IL"/>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 name="Google Shape;109;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1"/>
              </a:buClr>
              <a:buSzPts val="1200"/>
              <a:buFont typeface="Calibri"/>
              <a:buNone/>
            </a:pPr>
            <a:r>
              <a:rPr b="0" lang="iw-IL"/>
              <a:t>להרחבה על תהליך העבודה עם פונקציות INDEX+MATCH, צפו בסרטון הבא מאת אקסל-פדיה:</a:t>
            </a:r>
            <a:endParaRPr/>
          </a:p>
          <a:p>
            <a:pPr indent="0" lvl="0" marL="0" marR="0" rtl="1" algn="r">
              <a:lnSpc>
                <a:spcPct val="100000"/>
              </a:lnSpc>
              <a:spcBef>
                <a:spcPts val="0"/>
              </a:spcBef>
              <a:spcAft>
                <a:spcPts val="0"/>
              </a:spcAft>
              <a:buClr>
                <a:schemeClr val="dk1"/>
              </a:buClr>
              <a:buSzPts val="1200"/>
              <a:buFont typeface="Calibri"/>
              <a:buNone/>
            </a:pPr>
            <a:r>
              <a:rPr b="0" lang="iw-IL"/>
              <a:t>https://www.youtube.com/watch?v=HunYh1Aj8jk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SzPts val="900"/>
              <a:buFont typeface="Calibri"/>
              <a:buNone/>
            </a:pPr>
            <a:r>
              <a:rPr lang="iw-IL"/>
              <a:t>נעבור לתרגול באקסל, בהצלחה!</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x">
  <p:cSld name="TITLE_AND_BODY">
    <p:spTree>
      <p:nvGrpSpPr>
        <p:cNvPr id="9" name="Shape 9"/>
        <p:cNvGrpSpPr/>
        <p:nvPr/>
      </p:nvGrpSpPr>
      <p:grpSpPr>
        <a:xfrm>
          <a:off x="0" y="0"/>
          <a:ext cx="0" cy="0"/>
          <a:chOff x="0" y="0"/>
          <a:chExt cx="0" cy="0"/>
        </a:xfrm>
      </p:grpSpPr>
      <p:pic>
        <p:nvPicPr>
          <p:cNvPr descr="Google Shape;7;p1" id="10" name="Google Shape;10;p11"/>
          <p:cNvPicPr preferRelativeResize="0"/>
          <p:nvPr/>
        </p:nvPicPr>
        <p:blipFill rotWithShape="1">
          <a:blip r:embed="rId2">
            <a:alphaModFix/>
          </a:blip>
          <a:srcRect b="25722" l="4362" r="4569" t="19277"/>
          <a:stretch/>
        </p:blipFill>
        <p:spPr>
          <a:xfrm>
            <a:off x="8062575" y="4413899"/>
            <a:ext cx="875052" cy="528477"/>
          </a:xfrm>
          <a:prstGeom prst="rect">
            <a:avLst/>
          </a:prstGeom>
          <a:noFill/>
          <a:ln>
            <a:noFill/>
          </a:ln>
        </p:spPr>
      </p:pic>
      <p:sp>
        <p:nvSpPr>
          <p:cNvPr id="11" name="Google Shape;11;p11"/>
          <p:cNvSpPr/>
          <p:nvPr/>
        </p:nvSpPr>
        <p:spPr>
          <a:xfrm>
            <a:off x="-1" y="5051375"/>
            <a:ext cx="9144002"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12" name="Google Shape;12;p11"/>
          <p:cNvSpPr/>
          <p:nvPr/>
        </p:nvSpPr>
        <p:spPr>
          <a:xfrm>
            <a:off x="-2700" y="2696"/>
            <a:ext cx="3561603" cy="199503"/>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pic>
        <p:nvPicPr>
          <p:cNvPr descr="Google Shape;135;p15" id="13" name="Google Shape;13;p11"/>
          <p:cNvPicPr preferRelativeResize="0"/>
          <p:nvPr/>
        </p:nvPicPr>
        <p:blipFill rotWithShape="1">
          <a:blip r:embed="rId3">
            <a:alphaModFix/>
          </a:blip>
          <a:srcRect b="0" l="0" r="0" t="0"/>
          <a:stretch/>
        </p:blipFill>
        <p:spPr>
          <a:xfrm rot="351193">
            <a:off x="255009" y="4496940"/>
            <a:ext cx="511994" cy="306046"/>
          </a:xfrm>
          <a:prstGeom prst="rect">
            <a:avLst/>
          </a:prstGeom>
          <a:noFill/>
          <a:ln>
            <a:noFill/>
          </a:ln>
        </p:spPr>
      </p:pic>
      <p:sp>
        <p:nvSpPr>
          <p:cNvPr id="14" name="Google Shape;14;p11"/>
          <p:cNvSpPr txBox="1"/>
          <p:nvPr>
            <p:ph idx="12" type="sldNum"/>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1pPr>
            <a:lvl2pPr indent="0" lvl="1"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2pPr>
            <a:lvl3pPr indent="0" lvl="2"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3pPr>
            <a:lvl4pPr indent="0" lvl="3"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4pPr>
            <a:lvl5pPr indent="0" lvl="4"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5pPr>
            <a:lvl6pPr indent="0" lvl="5"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6pPr>
            <a:lvl7pPr indent="0" lvl="6"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7pPr>
            <a:lvl8pPr indent="0" lvl="7"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8pPr>
            <a:lvl9pPr indent="0" lvl="8"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9pPr>
          </a:lstStyle>
          <a:p>
            <a:pPr indent="0" lvl="0" marL="0" rtl="0" algn="r">
              <a:spcBef>
                <a:spcPts val="0"/>
              </a:spcBef>
              <a:spcAft>
                <a:spcPts val="0"/>
              </a:spcAft>
              <a:buNone/>
            </a:pPr>
            <a:fld id="{00000000-1234-1234-1234-123412341234}" type="slidenum">
              <a:rPr lang="iw-IL"/>
              <a:t>‹#›</a:t>
            </a:fld>
            <a:endParaRPr b="0" i="0" sz="900" u="none" cap="none" strike="noStrike"/>
          </a:p>
        </p:txBody>
      </p:sp>
      <p:sp>
        <p:nvSpPr>
          <p:cNvPr id="15" name="Google Shape;15;p11"/>
          <p:cNvSpPr txBox="1"/>
          <p:nvPr/>
        </p:nvSpPr>
        <p:spPr>
          <a:xfrm>
            <a:off x="6297038" y="56674"/>
            <a:ext cx="2720018" cy="384686"/>
          </a:xfrm>
          <a:prstGeom prst="rect">
            <a:avLst/>
          </a:prstGeom>
          <a:noFill/>
          <a:ln>
            <a:noFill/>
          </a:ln>
        </p:spPr>
        <p:txBody>
          <a:bodyPr anchorCtr="0" anchor="t" bIns="91400" lIns="91400" spcFirstLastPara="1" rIns="91400" wrap="square" tIns="91400">
            <a:spAutoFit/>
          </a:bodyPr>
          <a:lstStyle/>
          <a:p>
            <a:pPr indent="457200" lvl="1" marL="0" marR="0" rtl="0" algn="r">
              <a:lnSpc>
                <a:spcPct val="100000"/>
              </a:lnSpc>
              <a:spcBef>
                <a:spcPts val="0"/>
              </a:spcBef>
              <a:spcAft>
                <a:spcPts val="0"/>
              </a:spcAft>
              <a:buClr>
                <a:srgbClr val="232752"/>
              </a:buClr>
              <a:buSzPts val="1300"/>
              <a:buFont typeface="Assistant ExtraBold"/>
              <a:buNone/>
            </a:pPr>
            <a:r>
              <a:rPr b="0" i="0" lang="iw-IL" sz="1300" u="none" cap="none" strike="noStrike">
                <a:solidFill>
                  <a:srgbClr val="232752"/>
                </a:solidFill>
                <a:latin typeface="Assistant ExtraBold"/>
                <a:ea typeface="Assistant ExtraBold"/>
                <a:cs typeface="Assistant ExtraBold"/>
                <a:sym typeface="Assistant ExtraBold"/>
              </a:rPr>
              <a:t>אקסל מתקדם לניתוח נתונים</a:t>
            </a:r>
            <a:endParaRPr b="0" i="0" sz="1200" u="none" cap="none" strike="noStrike">
              <a:solidFill>
                <a:srgbClr val="232752"/>
              </a:solidFill>
              <a:latin typeface="Calibri"/>
              <a:ea typeface="Calibri"/>
              <a:cs typeface="Calibri"/>
              <a:sym typeface="Calibri"/>
            </a:endParaRPr>
          </a:p>
        </p:txBody>
      </p:sp>
      <p:cxnSp>
        <p:nvCxnSpPr>
          <p:cNvPr id="16" name="Google Shape;16;p11"/>
          <p:cNvCxnSpPr/>
          <p:nvPr/>
        </p:nvCxnSpPr>
        <p:spPr>
          <a:xfrm>
            <a:off x="7044538" y="445209"/>
            <a:ext cx="1904087" cy="0"/>
          </a:xfrm>
          <a:prstGeom prst="straightConnector1">
            <a:avLst/>
          </a:prstGeom>
          <a:noFill/>
          <a:ln cap="flat" cmpd="sng" w="9525">
            <a:solidFill>
              <a:srgbClr val="918D8E"/>
            </a:solidFill>
            <a:prstDash val="dot"/>
            <a:round/>
            <a:headEnd len="sm" w="sm" type="none"/>
            <a:tailEnd len="sm" w="sm" type="none"/>
          </a:ln>
        </p:spPr>
      </p:cxn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7" name="Shape 17"/>
        <p:cNvGrpSpPr/>
        <p:nvPr/>
      </p:nvGrpSpPr>
      <p:grpSpPr>
        <a:xfrm>
          <a:off x="0" y="0"/>
          <a:ext cx="0" cy="0"/>
          <a:chOff x="0" y="0"/>
          <a:chExt cx="0" cy="0"/>
        </a:xfrm>
      </p:grpSpPr>
      <p:sp>
        <p:nvSpPr>
          <p:cNvPr id="18" name="Google Shape;18;p12"/>
          <p:cNvSpPr/>
          <p:nvPr/>
        </p:nvSpPr>
        <p:spPr>
          <a:xfrm>
            <a:off x="0" y="5051375"/>
            <a:ext cx="9144000"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19" name="Google Shape;19;p12"/>
          <p:cNvSpPr/>
          <p:nvPr/>
        </p:nvSpPr>
        <p:spPr>
          <a:xfrm>
            <a:off x="-2699" y="2696"/>
            <a:ext cx="3561602" cy="199504"/>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20" name="Google Shape;20;p12"/>
          <p:cNvSpPr txBox="1"/>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p>
            <a:pPr indent="0" lvl="0" marL="0" marR="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pic>
        <p:nvPicPr>
          <p:cNvPr descr="Google Shape;7;p1" id="21" name="Google Shape;21;p12"/>
          <p:cNvPicPr preferRelativeResize="0"/>
          <p:nvPr/>
        </p:nvPicPr>
        <p:blipFill rotWithShape="1">
          <a:blip r:embed="rId2">
            <a:alphaModFix/>
          </a:blip>
          <a:srcRect b="25722" l="4362" r="4569" t="19277"/>
          <a:stretch/>
        </p:blipFill>
        <p:spPr>
          <a:xfrm>
            <a:off x="8062575" y="4413899"/>
            <a:ext cx="875052" cy="528477"/>
          </a:xfrm>
          <a:prstGeom prst="rect">
            <a:avLst/>
          </a:prstGeom>
          <a:noFill/>
          <a:ln>
            <a:noFill/>
          </a:ln>
        </p:spPr>
      </p:pic>
      <p:pic>
        <p:nvPicPr>
          <p:cNvPr descr="Google Shape;135;p15" id="22" name="Google Shape;22;p12"/>
          <p:cNvPicPr preferRelativeResize="0"/>
          <p:nvPr/>
        </p:nvPicPr>
        <p:blipFill rotWithShape="1">
          <a:blip r:embed="rId3">
            <a:alphaModFix/>
          </a:blip>
          <a:srcRect b="0" l="0" r="0" t="0"/>
          <a:stretch/>
        </p:blipFill>
        <p:spPr>
          <a:xfrm rot="351193">
            <a:off x="255009" y="4496940"/>
            <a:ext cx="511994" cy="30604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628650" y="273843"/>
            <a:ext cx="7886700" cy="994173"/>
          </a:xfrm>
          <a:prstGeom prst="rect">
            <a:avLst/>
          </a:prstGeom>
          <a:noFill/>
          <a:ln>
            <a:noFill/>
          </a:ln>
        </p:spPr>
        <p:txBody>
          <a:bodyPr anchorCtr="0" anchor="ctr" bIns="34275" lIns="34275" spcFirstLastPara="1" rIns="34275" wrap="square" tIns="34275">
            <a:normAutofit/>
          </a:bodyPr>
          <a:lstStyle>
            <a:lvl1pPr lvl="0" marR="0" rtl="0"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1pPr>
            <a:lvl2pPr lvl="1"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2pPr>
            <a:lvl3pPr lvl="2"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3pPr>
            <a:lvl4pPr lvl="3"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4pPr>
            <a:lvl5pPr lvl="4"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5pPr>
            <a:lvl6pPr lvl="5"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6pPr>
            <a:lvl7pPr lvl="6"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7pPr>
            <a:lvl8pPr lvl="7"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8pPr>
            <a:lvl9pPr lvl="8"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9pPr>
          </a:lstStyle>
          <a:p/>
        </p:txBody>
      </p:sp>
      <p:sp>
        <p:nvSpPr>
          <p:cNvPr id="7" name="Google Shape;7;p10"/>
          <p:cNvSpPr txBox="1"/>
          <p:nvPr>
            <p:ph idx="1" type="body"/>
          </p:nvPr>
        </p:nvSpPr>
        <p:spPr>
          <a:xfrm>
            <a:off x="628650" y="1369218"/>
            <a:ext cx="7886700" cy="3263505"/>
          </a:xfrm>
          <a:prstGeom prst="rect">
            <a:avLst/>
          </a:prstGeom>
          <a:noFill/>
          <a:ln>
            <a:noFill/>
          </a:ln>
        </p:spPr>
        <p:txBody>
          <a:bodyPr anchorCtr="0" anchor="t" bIns="34275" lIns="34275" spcFirstLastPara="1" rIns="34275" wrap="square" tIns="34275">
            <a:normAutofit/>
          </a:bodyPr>
          <a:lstStyle>
            <a:lvl1pPr indent="-355600" lvl="0" marL="4572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1pPr>
            <a:lvl2pPr indent="-355600" lvl="1" marL="9144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2pPr>
            <a:lvl3pPr indent="-355600" lvl="2" marL="13716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55600" lvl="3" marL="18288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6pPr>
            <a:lvl7pPr indent="-355600" lvl="6" marL="32004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7pPr>
            <a:lvl8pPr indent="-355600" lvl="7" marL="36576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8pPr>
            <a:lvl9pPr indent="-355600" lvl="8" marL="41148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9pPr>
          </a:lstStyle>
          <a:p/>
        </p:txBody>
      </p:sp>
      <p:sp>
        <p:nvSpPr>
          <p:cNvPr id="8" name="Google Shape;8;p10"/>
          <p:cNvSpPr txBox="1"/>
          <p:nvPr>
            <p:ph idx="12" type="sldNum"/>
          </p:nvPr>
        </p:nvSpPr>
        <p:spPr>
          <a:xfrm>
            <a:off x="628650" y="4812657"/>
            <a:ext cx="197143" cy="183055"/>
          </a:xfrm>
          <a:prstGeom prst="rect">
            <a:avLst/>
          </a:prstGeom>
          <a:noFill/>
          <a:ln>
            <a:noFill/>
          </a:ln>
        </p:spPr>
        <p:txBody>
          <a:bodyPr anchorCtr="0" anchor="ctr" bIns="34275" lIns="34275" spcFirstLastPara="1" rIns="34275" wrap="square" tIns="34275">
            <a:spAutoFit/>
          </a:bodyPr>
          <a:lstStyle>
            <a:lvl1pPr indent="0" lvl="0"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www.youtube.com/watch?v=HunYh1Aj8jk" TargetMode="External"/><Relationship Id="rId5"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16.png"/><Relationship Id="rId6"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pic>
        <p:nvPicPr>
          <p:cNvPr id="27" name="Google Shape;27;p1"/>
          <p:cNvPicPr preferRelativeResize="0"/>
          <p:nvPr/>
        </p:nvPicPr>
        <p:blipFill rotWithShape="1">
          <a:blip r:embed="rId3">
            <a:alphaModFix/>
          </a:blip>
          <a:srcRect b="0" l="0" r="0" t="0"/>
          <a:stretch/>
        </p:blipFill>
        <p:spPr>
          <a:xfrm>
            <a:off x="885355" y="891884"/>
            <a:ext cx="3257155" cy="3508558"/>
          </a:xfrm>
          <a:prstGeom prst="rect">
            <a:avLst/>
          </a:prstGeom>
          <a:noFill/>
          <a:ln>
            <a:noFill/>
          </a:ln>
        </p:spPr>
      </p:pic>
      <p:pic>
        <p:nvPicPr>
          <p:cNvPr descr="Google Shape;55;p13" id="28" name="Google Shape;28;p1"/>
          <p:cNvPicPr preferRelativeResize="0"/>
          <p:nvPr/>
        </p:nvPicPr>
        <p:blipFill rotWithShape="1">
          <a:blip r:embed="rId4">
            <a:alphaModFix/>
          </a:blip>
          <a:srcRect b="25722" l="4362" r="4571" t="19277"/>
          <a:stretch/>
        </p:blipFill>
        <p:spPr>
          <a:xfrm>
            <a:off x="6779769" y="477672"/>
            <a:ext cx="1666303" cy="1006356"/>
          </a:xfrm>
          <a:prstGeom prst="rect">
            <a:avLst/>
          </a:prstGeom>
          <a:noFill/>
          <a:ln>
            <a:noFill/>
          </a:ln>
        </p:spPr>
      </p:pic>
      <p:pic>
        <p:nvPicPr>
          <p:cNvPr descr="Google Shape;60;p13" id="29" name="Google Shape;29;p1"/>
          <p:cNvPicPr preferRelativeResize="0"/>
          <p:nvPr/>
        </p:nvPicPr>
        <p:blipFill rotWithShape="1">
          <a:blip r:embed="rId5">
            <a:alphaModFix/>
          </a:blip>
          <a:srcRect b="0" l="0" r="0" t="0"/>
          <a:stretch/>
        </p:blipFill>
        <p:spPr>
          <a:xfrm rot="3173668">
            <a:off x="5649963" y="1530371"/>
            <a:ext cx="302879" cy="668401"/>
          </a:xfrm>
          <a:prstGeom prst="rect">
            <a:avLst/>
          </a:prstGeom>
          <a:noFill/>
          <a:ln>
            <a:noFill/>
          </a:ln>
        </p:spPr>
      </p:pic>
      <p:sp>
        <p:nvSpPr>
          <p:cNvPr id="30" name="Google Shape;30;p1"/>
          <p:cNvSpPr txBox="1"/>
          <p:nvPr/>
        </p:nvSpPr>
        <p:spPr>
          <a:xfrm>
            <a:off x="5001491" y="2053027"/>
            <a:ext cx="3444581" cy="1246469"/>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232752"/>
              </a:buClr>
              <a:buSzPts val="3600"/>
              <a:buFont typeface="Assistant ExtraBold"/>
              <a:buNone/>
            </a:pPr>
            <a:r>
              <a:rPr b="0" i="0" lang="iw-IL" sz="3600" u="none" cap="none" strike="noStrike">
                <a:solidFill>
                  <a:srgbClr val="232752"/>
                </a:solidFill>
                <a:latin typeface="Assistant ExtraBold"/>
                <a:ea typeface="Assistant ExtraBold"/>
                <a:cs typeface="Assistant ExtraBold"/>
                <a:sym typeface="Assistant ExtraBold"/>
              </a:rPr>
              <a:t>אקסל מתקדם</a:t>
            </a:r>
            <a:endParaRPr/>
          </a:p>
          <a:p>
            <a:pPr indent="0" lvl="0" marL="0" marR="0" rtl="1" algn="r">
              <a:lnSpc>
                <a:spcPct val="100000"/>
              </a:lnSpc>
              <a:spcBef>
                <a:spcPts val="0"/>
              </a:spcBef>
              <a:spcAft>
                <a:spcPts val="0"/>
              </a:spcAft>
              <a:buClr>
                <a:srgbClr val="00B0F0"/>
              </a:buClr>
              <a:buSzPts val="3600"/>
              <a:buFont typeface="Assistant ExtraBold"/>
              <a:buNone/>
            </a:pPr>
            <a:r>
              <a:rPr b="0" i="0" lang="iw-IL" sz="3600" u="none" cap="none" strike="noStrike">
                <a:solidFill>
                  <a:srgbClr val="00B0F0"/>
                </a:solidFill>
                <a:latin typeface="Assistant ExtraBold"/>
                <a:ea typeface="Assistant ExtraBold"/>
                <a:cs typeface="Assistant ExtraBold"/>
                <a:sym typeface="Assistant ExtraBold"/>
              </a:rPr>
              <a:t>לניתוח נתונים</a:t>
            </a:r>
            <a:endParaRPr b="0" i="0" sz="1200" u="none" cap="none" strike="noStrike">
              <a:solidFill>
                <a:srgbClr val="00B0F0"/>
              </a:solidFill>
              <a:latin typeface="Calibri"/>
              <a:ea typeface="Calibri"/>
              <a:cs typeface="Calibri"/>
              <a:sym typeface="Calibri"/>
            </a:endParaRPr>
          </a:p>
        </p:txBody>
      </p:sp>
      <p:sp>
        <p:nvSpPr>
          <p:cNvPr id="31" name="Google Shape;31;p1"/>
          <p:cNvSpPr/>
          <p:nvPr/>
        </p:nvSpPr>
        <p:spPr>
          <a:xfrm>
            <a:off x="34755" y="4400441"/>
            <a:ext cx="8937972" cy="621935"/>
          </a:xfrm>
          <a:prstGeom prst="rect">
            <a:avLst/>
          </a:prstGeom>
          <a:solidFill>
            <a:srgbClr val="FFFFFF"/>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pic>
        <p:nvPicPr>
          <p:cNvPr descr="Google Shape;62;p13" id="32" name="Google Shape;32;p1"/>
          <p:cNvPicPr preferRelativeResize="0"/>
          <p:nvPr/>
        </p:nvPicPr>
        <p:blipFill rotWithShape="1">
          <a:blip r:embed="rId6">
            <a:alphaModFix/>
          </a:blip>
          <a:srcRect b="0" l="0" r="0" t="0"/>
          <a:stretch/>
        </p:blipFill>
        <p:spPr>
          <a:xfrm rot="-2133876">
            <a:off x="7680410" y="3831199"/>
            <a:ext cx="837786" cy="500777"/>
          </a:xfrm>
          <a:prstGeom prst="rect">
            <a:avLst/>
          </a:prstGeom>
          <a:noFill/>
          <a:ln>
            <a:noFill/>
          </a:ln>
        </p:spPr>
      </p:pic>
      <p:sp>
        <p:nvSpPr>
          <p:cNvPr id="33" name="Google Shape;33;p1"/>
          <p:cNvSpPr txBox="1"/>
          <p:nvPr/>
        </p:nvSpPr>
        <p:spPr>
          <a:xfrm>
            <a:off x="3217334" y="4153755"/>
            <a:ext cx="5284726" cy="575388"/>
          </a:xfrm>
          <a:prstGeom prst="rect">
            <a:avLst/>
          </a:prstGeom>
          <a:noFill/>
          <a:ln>
            <a:noFill/>
          </a:ln>
        </p:spPr>
        <p:txBody>
          <a:bodyPr anchorCtr="0" anchor="t" bIns="68550" lIns="68550" spcFirstLastPara="1" rIns="68550" wrap="square" tIns="68550">
            <a:spAutoFit/>
          </a:bodyPr>
          <a:lstStyle/>
          <a:p>
            <a:pPr indent="0" lvl="0" marL="0" marR="0" rtl="1" algn="r">
              <a:lnSpc>
                <a:spcPct val="154166"/>
              </a:lnSpc>
              <a:spcBef>
                <a:spcPts val="0"/>
              </a:spcBef>
              <a:spcAft>
                <a:spcPts val="0"/>
              </a:spcAft>
              <a:buClr>
                <a:srgbClr val="00B0F0"/>
              </a:buClr>
              <a:buSzPts val="2400"/>
              <a:buFont typeface="Assistant SemiBold"/>
              <a:buNone/>
            </a:pPr>
            <a:r>
              <a:rPr b="0" i="0" lang="iw-IL" sz="2400" u="none" cap="none" strike="noStrike">
                <a:solidFill>
                  <a:srgbClr val="00B0F0"/>
                </a:solidFill>
                <a:latin typeface="Assistant SemiBold"/>
                <a:ea typeface="Assistant SemiBold"/>
                <a:cs typeface="Assistant SemiBold"/>
                <a:sym typeface="Assistant SemiBold"/>
              </a:rPr>
              <a:t>פונקציות חיפוש – </a:t>
            </a:r>
            <a:r>
              <a:rPr b="1" i="0" lang="iw-IL" sz="2400" u="none" cap="none" strike="noStrike">
                <a:solidFill>
                  <a:srgbClr val="00B0F0"/>
                </a:solidFill>
                <a:latin typeface="Assistant"/>
                <a:ea typeface="Assistant"/>
                <a:cs typeface="Assistant"/>
                <a:sym typeface="Assistant"/>
              </a:rPr>
              <a:t>חלק 2 – INDEX+MATCH</a:t>
            </a:r>
            <a:endParaRPr b="0" i="0" sz="2400" u="none" cap="none" strike="noStrike">
              <a:solidFill>
                <a:srgbClr val="00B0F0"/>
              </a:solidFill>
              <a:latin typeface="Assistant SemiBold"/>
              <a:ea typeface="Assistant SemiBold"/>
              <a:cs typeface="Assistant SemiBold"/>
              <a:sym typeface="Assistant SemiBold"/>
            </a:endParaRPr>
          </a:p>
        </p:txBody>
      </p:sp>
      <p:sp>
        <p:nvSpPr>
          <p:cNvPr id="34" name="Google Shape;34;p1"/>
          <p:cNvSpPr/>
          <p:nvPr/>
        </p:nvSpPr>
        <p:spPr>
          <a:xfrm>
            <a:off x="6248400" y="62345"/>
            <a:ext cx="2833255" cy="415327"/>
          </a:xfrm>
          <a:prstGeom prst="rect">
            <a:avLst/>
          </a:prstGeom>
          <a:solidFill>
            <a:srgbClr val="FFFFFF"/>
          </a:solidFill>
          <a:ln cap="flat" cmpd="sng" w="9525">
            <a:solidFill>
              <a:schemeClr val="lt1"/>
            </a:solidFill>
            <a:prstDash val="solid"/>
            <a:miter lim="800000"/>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2"/>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40" name="Google Shape;40;p2"/>
          <p:cNvSpPr txBox="1"/>
          <p:nvPr/>
        </p:nvSpPr>
        <p:spPr>
          <a:xfrm>
            <a:off x="5250960" y="1322493"/>
            <a:ext cx="3133588" cy="732468"/>
          </a:xfrm>
          <a:prstGeom prst="rect">
            <a:avLst/>
          </a:prstGeom>
          <a:noFill/>
          <a:ln>
            <a:noFill/>
          </a:ln>
        </p:spPr>
        <p:txBody>
          <a:bodyPr anchorCtr="0" anchor="t" bIns="45700" lIns="91425" spcFirstLastPara="1" rIns="91425" wrap="square" tIns="45700">
            <a:spAutoFit/>
          </a:bodyPr>
          <a:lstStyle/>
          <a:p>
            <a:pPr indent="0" lvl="0" marL="0" marR="0" rtl="1" algn="r">
              <a:lnSpc>
                <a:spcPct val="13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האם נתקלתם בבעיות מסוימות בשימוש בפונקציית VLOOKUP?</a:t>
            </a:r>
            <a:endParaRPr/>
          </a:p>
        </p:txBody>
      </p:sp>
      <p:pic>
        <p:nvPicPr>
          <p:cNvPr id="41" name="Google Shape;41;p2"/>
          <p:cNvPicPr preferRelativeResize="0"/>
          <p:nvPr/>
        </p:nvPicPr>
        <p:blipFill rotWithShape="1">
          <a:blip r:embed="rId3">
            <a:alphaModFix/>
          </a:blip>
          <a:srcRect b="0" l="0" r="0" t="0"/>
          <a:stretch/>
        </p:blipFill>
        <p:spPr>
          <a:xfrm>
            <a:off x="1210734" y="1433140"/>
            <a:ext cx="2817127" cy="2817127"/>
          </a:xfrm>
          <a:prstGeom prst="rect">
            <a:avLst/>
          </a:prstGeom>
          <a:noFill/>
          <a:ln>
            <a:noFill/>
          </a:ln>
        </p:spPr>
      </p:pic>
      <p:pic>
        <p:nvPicPr>
          <p:cNvPr descr="Google Shape;60;p13" id="42" name="Google Shape;42;p2"/>
          <p:cNvPicPr preferRelativeResize="0"/>
          <p:nvPr/>
        </p:nvPicPr>
        <p:blipFill rotWithShape="1">
          <a:blip r:embed="rId4">
            <a:alphaModFix/>
          </a:blip>
          <a:srcRect b="0" l="0" r="0" t="0"/>
          <a:stretch/>
        </p:blipFill>
        <p:spPr>
          <a:xfrm rot="3173668">
            <a:off x="4436029" y="272191"/>
            <a:ext cx="271944" cy="600133"/>
          </a:xfrm>
          <a:prstGeom prst="rect">
            <a:avLst/>
          </a:prstGeom>
          <a:noFill/>
          <a:ln>
            <a:noFill/>
          </a:ln>
        </p:spPr>
      </p:pic>
      <p:sp>
        <p:nvSpPr>
          <p:cNvPr id="43" name="Google Shape;43;p2"/>
          <p:cNvSpPr txBox="1"/>
          <p:nvPr/>
        </p:nvSpPr>
        <p:spPr>
          <a:xfrm>
            <a:off x="4572000" y="508132"/>
            <a:ext cx="4141963"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פונקציות חיפוש מתקדמות</a:t>
            </a:r>
            <a:endParaRPr b="0" i="0" sz="2800" u="none" cap="none" strike="noStrike">
              <a:solidFill>
                <a:srgbClr val="00B0F0"/>
              </a:solidFill>
              <a:latin typeface="Assistant ExtraBold"/>
              <a:ea typeface="Assistant ExtraBold"/>
              <a:cs typeface="Assistant ExtraBold"/>
              <a:sym typeface="Assistant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3"/>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49" name="Google Shape;49;p3"/>
          <p:cNvSpPr txBox="1"/>
          <p:nvPr/>
        </p:nvSpPr>
        <p:spPr>
          <a:xfrm>
            <a:off x="4893342" y="1322493"/>
            <a:ext cx="3491206" cy="412380"/>
          </a:xfrm>
          <a:prstGeom prst="rect">
            <a:avLst/>
          </a:prstGeom>
          <a:noFill/>
          <a:ln>
            <a:noFill/>
          </a:ln>
        </p:spPr>
        <p:txBody>
          <a:bodyPr anchorCtr="0" anchor="t" bIns="45700" lIns="91425" spcFirstLastPara="1" rIns="91425" wrap="square" tIns="45700">
            <a:spAutoFit/>
          </a:bodyPr>
          <a:lstStyle/>
          <a:p>
            <a:pPr indent="0" lvl="0" marL="0" marR="0" rtl="1" algn="r">
              <a:lnSpc>
                <a:spcPct val="13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מספר בעיות בשימוש בפונקציית VLOOKUP:</a:t>
            </a:r>
            <a:endParaRPr/>
          </a:p>
        </p:txBody>
      </p:sp>
      <p:pic>
        <p:nvPicPr>
          <p:cNvPr id="50" name="Google Shape;50;p3"/>
          <p:cNvPicPr preferRelativeResize="0"/>
          <p:nvPr/>
        </p:nvPicPr>
        <p:blipFill rotWithShape="1">
          <a:blip r:embed="rId3">
            <a:alphaModFix/>
          </a:blip>
          <a:srcRect b="0" l="0" r="0" t="0"/>
          <a:stretch/>
        </p:blipFill>
        <p:spPr>
          <a:xfrm>
            <a:off x="1210734" y="1433140"/>
            <a:ext cx="2817127" cy="2817127"/>
          </a:xfrm>
          <a:prstGeom prst="rect">
            <a:avLst/>
          </a:prstGeom>
          <a:noFill/>
          <a:ln>
            <a:noFill/>
          </a:ln>
        </p:spPr>
      </p:pic>
      <p:pic>
        <p:nvPicPr>
          <p:cNvPr descr="Google Shape;60;p13" id="51" name="Google Shape;51;p3"/>
          <p:cNvPicPr preferRelativeResize="0"/>
          <p:nvPr/>
        </p:nvPicPr>
        <p:blipFill rotWithShape="1">
          <a:blip r:embed="rId4">
            <a:alphaModFix/>
          </a:blip>
          <a:srcRect b="0" l="0" r="0" t="0"/>
          <a:stretch/>
        </p:blipFill>
        <p:spPr>
          <a:xfrm rot="3173668">
            <a:off x="6357963" y="380133"/>
            <a:ext cx="271944" cy="600133"/>
          </a:xfrm>
          <a:prstGeom prst="rect">
            <a:avLst/>
          </a:prstGeom>
          <a:noFill/>
          <a:ln>
            <a:noFill/>
          </a:ln>
        </p:spPr>
      </p:pic>
      <p:sp>
        <p:nvSpPr>
          <p:cNvPr id="52" name="Google Shape;52;p3"/>
          <p:cNvSpPr txBox="1"/>
          <p:nvPr/>
        </p:nvSpPr>
        <p:spPr>
          <a:xfrm>
            <a:off x="6714067" y="508132"/>
            <a:ext cx="1999896"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VLOOKUP</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53" name="Google Shape;53;p3"/>
          <p:cNvSpPr txBox="1"/>
          <p:nvPr/>
        </p:nvSpPr>
        <p:spPr>
          <a:xfrm>
            <a:off x="4478868" y="1932093"/>
            <a:ext cx="3250060" cy="2313798"/>
          </a:xfrm>
          <a:prstGeom prst="rect">
            <a:avLst/>
          </a:prstGeom>
          <a:noFill/>
          <a:ln>
            <a:noFill/>
          </a:ln>
        </p:spPr>
        <p:txBody>
          <a:bodyPr anchorCtr="0" anchor="t" bIns="45700" lIns="91425" spcFirstLastPara="1" rIns="91425" wrap="square" tIns="45700">
            <a:spAutoFit/>
          </a:bodyPr>
          <a:lstStyle/>
          <a:p>
            <a:pPr indent="0" lvl="0" marL="0" marR="0" rtl="1" algn="r">
              <a:lnSpc>
                <a:spcPct val="114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אי אפשר למצוא נתונים בעמודה הנמצאת </a:t>
            </a:r>
            <a:r>
              <a:rPr b="1" i="0" lang="iw-IL" sz="1600" u="none" cap="none" strike="noStrike">
                <a:solidFill>
                  <a:srgbClr val="232752"/>
                </a:solidFill>
                <a:latin typeface="Assistant"/>
                <a:ea typeface="Assistant"/>
                <a:cs typeface="Assistant"/>
                <a:sym typeface="Assistant"/>
              </a:rPr>
              <a:t>מימין</a:t>
            </a:r>
            <a:r>
              <a:rPr b="0" i="0" lang="iw-IL" sz="1600" u="none" cap="none" strike="noStrike">
                <a:solidFill>
                  <a:srgbClr val="232752"/>
                </a:solidFill>
                <a:latin typeface="Assistant"/>
                <a:ea typeface="Assistant"/>
                <a:cs typeface="Assistant"/>
                <a:sym typeface="Assistant"/>
              </a:rPr>
              <a:t> לערכי החיפוש.</a:t>
            </a:r>
            <a:endParaRPr/>
          </a:p>
          <a:p>
            <a:pPr indent="0" lvl="0" marL="0" marR="0" rtl="1" algn="r">
              <a:lnSpc>
                <a:spcPct val="114000"/>
              </a:lnSpc>
              <a:spcBef>
                <a:spcPts val="1000"/>
              </a:spcBef>
              <a:spcAft>
                <a:spcPts val="100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שימוש ב-VLOOKUP דורש לספור ידנית את העמודות בטבלה, מה שמקשה מאוד על העבודה כאשר מדובר בטבלאות גדולות, וגם עלול לגרור טעויות עקב טעות בספירה.</a:t>
            </a:r>
            <a:endParaRPr b="0" i="0" sz="2400" u="none" cap="none" strike="noStrike">
              <a:solidFill>
                <a:srgbClr val="000000"/>
              </a:solidFill>
              <a:latin typeface="Calibri"/>
              <a:ea typeface="Calibri"/>
              <a:cs typeface="Calibri"/>
              <a:sym typeface="Calibri"/>
            </a:endParaRPr>
          </a:p>
        </p:txBody>
      </p:sp>
      <p:pic>
        <p:nvPicPr>
          <p:cNvPr descr="Image" id="54" name="Google Shape;54;p3"/>
          <p:cNvPicPr preferRelativeResize="0"/>
          <p:nvPr/>
        </p:nvPicPr>
        <p:blipFill rotWithShape="1">
          <a:blip r:embed="rId5">
            <a:alphaModFix/>
          </a:blip>
          <a:srcRect b="0" l="0" r="0" t="0"/>
          <a:stretch/>
        </p:blipFill>
        <p:spPr>
          <a:xfrm>
            <a:off x="7771006" y="2019646"/>
            <a:ext cx="201122" cy="214436"/>
          </a:xfrm>
          <a:prstGeom prst="rect">
            <a:avLst/>
          </a:prstGeom>
          <a:noFill/>
          <a:ln>
            <a:noFill/>
          </a:ln>
        </p:spPr>
      </p:pic>
      <p:pic>
        <p:nvPicPr>
          <p:cNvPr descr="Image" id="55" name="Google Shape;55;p3"/>
          <p:cNvPicPr preferRelativeResize="0"/>
          <p:nvPr/>
        </p:nvPicPr>
        <p:blipFill rotWithShape="1">
          <a:blip r:embed="rId5">
            <a:alphaModFix/>
          </a:blip>
          <a:srcRect b="0" l="0" r="0" t="0"/>
          <a:stretch/>
        </p:blipFill>
        <p:spPr>
          <a:xfrm>
            <a:off x="7771006" y="2703450"/>
            <a:ext cx="201122" cy="2144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4"/>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61" name="Google Shape;61;p4"/>
          <p:cNvSpPr txBox="1"/>
          <p:nvPr/>
        </p:nvSpPr>
        <p:spPr>
          <a:xfrm>
            <a:off x="4326467" y="1322493"/>
            <a:ext cx="4058081" cy="934446"/>
          </a:xfrm>
          <a:prstGeom prst="rect">
            <a:avLst/>
          </a:prstGeom>
          <a:noFill/>
          <a:ln>
            <a:noFill/>
          </a:ln>
        </p:spPr>
        <p:txBody>
          <a:bodyPr anchorCtr="0" anchor="t" bIns="45700" lIns="91425" spcFirstLastPara="1" rIns="91425" wrap="square" tIns="45700">
            <a:spAutoFit/>
          </a:bodyPr>
          <a:lstStyle/>
          <a:p>
            <a:pPr indent="0" lvl="0" marL="0" marR="0" rtl="1" algn="r">
              <a:lnSpc>
                <a:spcPct val="114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הפונקציות INDEX ו-MATCH משמשות תחליף גמיש ל-VLOOKUP.</a:t>
            </a:r>
            <a:endParaRPr/>
          </a:p>
          <a:p>
            <a:pPr indent="0" lvl="0" marL="0" marR="0" rtl="1" algn="r">
              <a:lnSpc>
                <a:spcPct val="114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יתרונות השימוש ב-INDEX+MATCH:</a:t>
            </a:r>
            <a:endParaRPr/>
          </a:p>
        </p:txBody>
      </p:sp>
      <p:pic>
        <p:nvPicPr>
          <p:cNvPr id="62" name="Google Shape;62;p4"/>
          <p:cNvPicPr preferRelativeResize="0"/>
          <p:nvPr/>
        </p:nvPicPr>
        <p:blipFill rotWithShape="1">
          <a:blip r:embed="rId3">
            <a:alphaModFix/>
          </a:blip>
          <a:srcRect b="0" l="0" r="0" t="0"/>
          <a:stretch/>
        </p:blipFill>
        <p:spPr>
          <a:xfrm>
            <a:off x="1210734" y="1433140"/>
            <a:ext cx="2817127" cy="2817127"/>
          </a:xfrm>
          <a:prstGeom prst="rect">
            <a:avLst/>
          </a:prstGeom>
          <a:noFill/>
          <a:ln>
            <a:noFill/>
          </a:ln>
        </p:spPr>
      </p:pic>
      <p:pic>
        <p:nvPicPr>
          <p:cNvPr descr="Google Shape;60;p13" id="63" name="Google Shape;63;p4"/>
          <p:cNvPicPr preferRelativeResize="0"/>
          <p:nvPr/>
        </p:nvPicPr>
        <p:blipFill rotWithShape="1">
          <a:blip r:embed="rId4">
            <a:alphaModFix/>
          </a:blip>
          <a:srcRect b="0" l="0" r="0" t="0"/>
          <a:stretch/>
        </p:blipFill>
        <p:spPr>
          <a:xfrm rot="3173668">
            <a:off x="5646586" y="300312"/>
            <a:ext cx="271944" cy="600133"/>
          </a:xfrm>
          <a:prstGeom prst="rect">
            <a:avLst/>
          </a:prstGeom>
          <a:noFill/>
          <a:ln>
            <a:noFill/>
          </a:ln>
        </p:spPr>
      </p:pic>
      <p:sp>
        <p:nvSpPr>
          <p:cNvPr id="64" name="Google Shape;64;p4"/>
          <p:cNvSpPr txBox="1"/>
          <p:nvPr/>
        </p:nvSpPr>
        <p:spPr>
          <a:xfrm>
            <a:off x="5985933" y="508132"/>
            <a:ext cx="2728030"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INDEX + MATCH</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65" name="Google Shape;65;p4"/>
          <p:cNvSpPr txBox="1"/>
          <p:nvPr/>
        </p:nvSpPr>
        <p:spPr>
          <a:xfrm>
            <a:off x="4571999" y="2391743"/>
            <a:ext cx="3156929" cy="2161321"/>
          </a:xfrm>
          <a:prstGeom prst="rect">
            <a:avLst/>
          </a:prstGeom>
          <a:noFill/>
          <a:ln>
            <a:noFill/>
          </a:ln>
        </p:spPr>
        <p:txBody>
          <a:bodyPr anchorCtr="0" anchor="t" bIns="45700" lIns="91425" spcFirstLastPara="1" rIns="91425" wrap="square" tIns="45700">
            <a:spAutoFit/>
          </a:bodyPr>
          <a:lstStyle/>
          <a:p>
            <a:pPr indent="0" lvl="0" marL="0" marR="0" rtl="1" algn="r">
              <a:lnSpc>
                <a:spcPct val="114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מניעת טעויות אנוש וטעויות גרירה</a:t>
            </a:r>
            <a:endParaRPr/>
          </a:p>
          <a:p>
            <a:pPr indent="0" lvl="0" marL="0" marR="0" rtl="1" algn="r">
              <a:lnSpc>
                <a:spcPct val="114000"/>
              </a:lnSpc>
              <a:spcBef>
                <a:spcPts val="100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ניתן למצוא ערכים שנמצאים גם מימין </a:t>
            </a:r>
            <a:br>
              <a:rPr b="0" i="0" lang="iw-IL" sz="1600" u="none" cap="none" strike="noStrike">
                <a:solidFill>
                  <a:srgbClr val="232752"/>
                </a:solidFill>
                <a:latin typeface="Assistant"/>
                <a:ea typeface="Assistant"/>
                <a:cs typeface="Assistant"/>
                <a:sym typeface="Assistant"/>
              </a:rPr>
            </a:br>
            <a:r>
              <a:rPr b="0" i="0" lang="iw-IL" sz="1600" u="none" cap="none" strike="noStrike">
                <a:solidFill>
                  <a:srgbClr val="232752"/>
                </a:solidFill>
                <a:latin typeface="Assistant"/>
                <a:ea typeface="Assistant"/>
                <a:cs typeface="Assistant"/>
                <a:sym typeface="Assistant"/>
              </a:rPr>
              <a:t>לערך החיפוש</a:t>
            </a:r>
            <a:endParaRPr/>
          </a:p>
          <a:p>
            <a:pPr indent="0" lvl="0" marL="0" marR="0" rtl="1" algn="r">
              <a:lnSpc>
                <a:spcPct val="114000"/>
              </a:lnSpc>
              <a:spcBef>
                <a:spcPts val="1000"/>
              </a:spcBef>
              <a:spcAft>
                <a:spcPts val="100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החיפוש לא מוגבל בעמודות! ניתן למצוא ערכים שמפוזרים על פני יותר מעמודה אחת.</a:t>
            </a:r>
            <a:endParaRPr/>
          </a:p>
        </p:txBody>
      </p:sp>
      <p:pic>
        <p:nvPicPr>
          <p:cNvPr descr="Image" id="66" name="Google Shape;66;p4"/>
          <p:cNvPicPr preferRelativeResize="0"/>
          <p:nvPr/>
        </p:nvPicPr>
        <p:blipFill rotWithShape="1">
          <a:blip r:embed="rId5">
            <a:alphaModFix/>
          </a:blip>
          <a:srcRect b="0" l="0" r="0" t="0"/>
          <a:stretch/>
        </p:blipFill>
        <p:spPr>
          <a:xfrm>
            <a:off x="7769127" y="2490083"/>
            <a:ext cx="201121" cy="199503"/>
          </a:xfrm>
          <a:prstGeom prst="rect">
            <a:avLst/>
          </a:prstGeom>
          <a:noFill/>
          <a:ln>
            <a:noFill/>
          </a:ln>
        </p:spPr>
      </p:pic>
      <p:pic>
        <p:nvPicPr>
          <p:cNvPr descr="Image" id="67" name="Google Shape;67;p4"/>
          <p:cNvPicPr preferRelativeResize="0"/>
          <p:nvPr/>
        </p:nvPicPr>
        <p:blipFill rotWithShape="1">
          <a:blip r:embed="rId5">
            <a:alphaModFix/>
          </a:blip>
          <a:srcRect b="0" l="0" r="0" t="0"/>
          <a:stretch/>
        </p:blipFill>
        <p:spPr>
          <a:xfrm>
            <a:off x="7769127" y="2889326"/>
            <a:ext cx="201121" cy="199503"/>
          </a:xfrm>
          <a:prstGeom prst="rect">
            <a:avLst/>
          </a:prstGeom>
          <a:noFill/>
          <a:ln>
            <a:noFill/>
          </a:ln>
        </p:spPr>
      </p:pic>
      <p:pic>
        <p:nvPicPr>
          <p:cNvPr descr="Image" id="68" name="Google Shape;68;p4"/>
          <p:cNvPicPr preferRelativeResize="0"/>
          <p:nvPr/>
        </p:nvPicPr>
        <p:blipFill rotWithShape="1">
          <a:blip r:embed="rId5">
            <a:alphaModFix/>
          </a:blip>
          <a:srcRect b="0" l="0" r="0" t="0"/>
          <a:stretch/>
        </p:blipFill>
        <p:spPr>
          <a:xfrm>
            <a:off x="7769127" y="3583593"/>
            <a:ext cx="201121" cy="1995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5"/>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74" name="Google Shape;74;p5"/>
          <p:cNvSpPr txBox="1"/>
          <p:nvPr/>
        </p:nvSpPr>
        <p:spPr>
          <a:xfrm>
            <a:off x="6095999" y="508132"/>
            <a:ext cx="2617963"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INDEX + MATCH</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75" name="Google Shape;75;p5"/>
          <p:cNvPicPr preferRelativeResize="0"/>
          <p:nvPr/>
        </p:nvPicPr>
        <p:blipFill rotWithShape="1">
          <a:blip r:embed="rId3">
            <a:alphaModFix/>
          </a:blip>
          <a:srcRect b="0" l="0" r="0" t="0"/>
          <a:stretch/>
        </p:blipFill>
        <p:spPr>
          <a:xfrm rot="3173668">
            <a:off x="5494551" y="259839"/>
            <a:ext cx="271944" cy="600133"/>
          </a:xfrm>
          <a:prstGeom prst="rect">
            <a:avLst/>
          </a:prstGeom>
          <a:noFill/>
          <a:ln>
            <a:noFill/>
          </a:ln>
        </p:spPr>
      </p:pic>
      <p:sp>
        <p:nvSpPr>
          <p:cNvPr id="76" name="Google Shape;76;p5"/>
          <p:cNvSpPr txBox="1"/>
          <p:nvPr/>
        </p:nvSpPr>
        <p:spPr>
          <a:xfrm>
            <a:off x="2421275" y="2963409"/>
            <a:ext cx="1468053" cy="584735"/>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232752"/>
              </a:buClr>
              <a:buSzPts val="1600"/>
              <a:buFont typeface="Assistant SemiBold"/>
              <a:buNone/>
            </a:pPr>
            <a:r>
              <a:rPr b="0" i="0" lang="iw-IL" sz="1600" u="none" cap="none" strike="noStrike">
                <a:solidFill>
                  <a:srgbClr val="232752"/>
                </a:solidFill>
                <a:latin typeface="Assistant SemiBold"/>
                <a:ea typeface="Assistant SemiBold"/>
                <a:cs typeface="Assistant SemiBold"/>
                <a:sym typeface="Assistant SemiBold"/>
              </a:rPr>
              <a:t>הערך שלפיו רוצים לחפש</a:t>
            </a:r>
            <a:endParaRPr b="0" i="0" sz="1600" u="none" cap="none" strike="noStrike">
              <a:solidFill>
                <a:srgbClr val="232752"/>
              </a:solidFill>
              <a:latin typeface="Assistant SemiBold"/>
              <a:ea typeface="Assistant SemiBold"/>
              <a:cs typeface="Assistant SemiBold"/>
              <a:sym typeface="Assistant SemiBold"/>
            </a:endParaRPr>
          </a:p>
        </p:txBody>
      </p:sp>
      <p:sp>
        <p:nvSpPr>
          <p:cNvPr id="77" name="Google Shape;77;p5"/>
          <p:cNvSpPr txBox="1"/>
          <p:nvPr/>
        </p:nvSpPr>
        <p:spPr>
          <a:xfrm>
            <a:off x="6095999" y="2963409"/>
            <a:ext cx="2130946" cy="1323399"/>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FEC224"/>
              </a:buClr>
              <a:buSzPts val="1600"/>
              <a:buFont typeface="Assistant SemiBold"/>
              <a:buNone/>
            </a:pPr>
            <a:r>
              <a:rPr b="0" i="0" lang="iw-IL" sz="1600" u="none" cap="none" strike="noStrike">
                <a:solidFill>
                  <a:srgbClr val="FEC224"/>
                </a:solidFill>
                <a:latin typeface="Assistant SemiBold"/>
                <a:ea typeface="Assistant SemiBold"/>
                <a:cs typeface="Assistant SemiBold"/>
                <a:sym typeface="Assistant SemiBold"/>
              </a:rPr>
              <a:t>התאמה מדויקת / בקירוב.</a:t>
            </a:r>
            <a:endParaRPr/>
          </a:p>
          <a:p>
            <a:pPr indent="0" lvl="0" marL="0" marR="0" rtl="1" algn="ctr">
              <a:lnSpc>
                <a:spcPct val="100000"/>
              </a:lnSpc>
              <a:spcBef>
                <a:spcPts val="0"/>
              </a:spcBef>
              <a:spcAft>
                <a:spcPts val="0"/>
              </a:spcAft>
              <a:buClr>
                <a:srgbClr val="FEC224"/>
              </a:buClr>
              <a:buSzPts val="1600"/>
              <a:buFont typeface="Assistant SemiBold"/>
              <a:buNone/>
            </a:pPr>
            <a:r>
              <a:rPr b="0" i="0" lang="iw-IL" sz="1600" u="none" cap="none" strike="noStrike">
                <a:solidFill>
                  <a:srgbClr val="FEC224"/>
                </a:solidFill>
                <a:latin typeface="Assistant SemiBold"/>
                <a:ea typeface="Assistant SemiBold"/>
                <a:cs typeface="Assistant SemiBold"/>
                <a:sym typeface="Assistant SemiBold"/>
              </a:rPr>
              <a:t>לרוב נכתוב בארגומנט זה את הספרה 0 כדי לקבל התרמה מדויקת לערך החיפוש שצוין</a:t>
            </a:r>
            <a:endParaRPr b="0" i="0" sz="1600" u="none" cap="none" strike="noStrike">
              <a:solidFill>
                <a:srgbClr val="FEC224"/>
              </a:solidFill>
              <a:latin typeface="Assistant ExtraBold"/>
              <a:ea typeface="Assistant ExtraBold"/>
              <a:cs typeface="Assistant ExtraBold"/>
              <a:sym typeface="Assistant ExtraBold"/>
            </a:endParaRPr>
          </a:p>
        </p:txBody>
      </p:sp>
      <p:sp>
        <p:nvSpPr>
          <p:cNvPr id="78" name="Google Shape;78;p5"/>
          <p:cNvSpPr/>
          <p:nvPr/>
        </p:nvSpPr>
        <p:spPr>
          <a:xfrm flipH="1" rot="-3869899">
            <a:off x="3165685" y="2629059"/>
            <a:ext cx="350504" cy="263899"/>
          </a:xfrm>
          <a:custGeom>
            <a:rect b="b" l="l" r="r" t="t"/>
            <a:pathLst>
              <a:path extrusionOk="0" h="21600" w="2160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232752"/>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baseline="-25000" i="0" sz="1200" u="none" cap="none" strike="noStrike">
              <a:solidFill>
                <a:srgbClr val="FEC224"/>
              </a:solidFill>
              <a:latin typeface="Calibri"/>
              <a:ea typeface="Calibri"/>
              <a:cs typeface="Calibri"/>
              <a:sym typeface="Calibri"/>
            </a:endParaRPr>
          </a:p>
        </p:txBody>
      </p:sp>
      <p:sp>
        <p:nvSpPr>
          <p:cNvPr id="79" name="Google Shape;79;p5"/>
          <p:cNvSpPr txBox="1"/>
          <p:nvPr/>
        </p:nvSpPr>
        <p:spPr>
          <a:xfrm>
            <a:off x="268576" y="2081637"/>
            <a:ext cx="8445386"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ssistant"/>
              <a:buNone/>
            </a:pPr>
            <a:r>
              <a:rPr b="0" i="0" lang="iw-IL" sz="2400" u="none" cap="none" strike="noStrike">
                <a:solidFill>
                  <a:schemeClr val="dk1"/>
                </a:solidFill>
                <a:latin typeface="Assistant"/>
                <a:ea typeface="Assistant"/>
                <a:cs typeface="Assistant"/>
                <a:sym typeface="Assistant"/>
              </a:rPr>
              <a:t>=MATCH(</a:t>
            </a:r>
            <a:r>
              <a:rPr b="1" i="0" lang="iw-IL" sz="2000" u="none" cap="none" strike="noStrike">
                <a:solidFill>
                  <a:srgbClr val="232752"/>
                </a:solidFill>
                <a:latin typeface="Assistant"/>
                <a:ea typeface="Assistant"/>
                <a:cs typeface="Assistant"/>
                <a:sym typeface="Assistant"/>
              </a:rPr>
              <a:t>lookup_value</a:t>
            </a:r>
            <a:r>
              <a:rPr b="0" i="0" lang="iw-IL" sz="2400" u="none" cap="none" strike="noStrike">
                <a:solidFill>
                  <a:schemeClr val="dk1"/>
                </a:solidFill>
                <a:latin typeface="Assistant"/>
                <a:ea typeface="Assistant"/>
                <a:cs typeface="Assistant"/>
                <a:sym typeface="Assistant"/>
              </a:rPr>
              <a:t>, </a:t>
            </a:r>
            <a:r>
              <a:rPr b="1" i="0" lang="iw-IL" sz="2000" u="none" cap="none" strike="noStrike">
                <a:solidFill>
                  <a:srgbClr val="00B0F0"/>
                </a:solidFill>
                <a:latin typeface="Assistant"/>
                <a:ea typeface="Assistant"/>
                <a:cs typeface="Assistant"/>
                <a:sym typeface="Assistant"/>
              </a:rPr>
              <a:t>table_array</a:t>
            </a:r>
            <a:r>
              <a:rPr b="0" i="0" lang="iw-IL" sz="2400" u="none" cap="none" strike="noStrike">
                <a:solidFill>
                  <a:schemeClr val="dk1"/>
                </a:solidFill>
                <a:latin typeface="Assistant"/>
                <a:ea typeface="Assistant"/>
                <a:cs typeface="Assistant"/>
                <a:sym typeface="Assistant"/>
              </a:rPr>
              <a:t>, </a:t>
            </a:r>
            <a:r>
              <a:rPr b="1" i="0" lang="iw-IL" sz="2400" u="none" cap="none" strike="noStrike">
                <a:solidFill>
                  <a:srgbClr val="232752"/>
                </a:solidFill>
                <a:latin typeface="Assistant"/>
                <a:ea typeface="Assistant"/>
                <a:cs typeface="Assistant"/>
                <a:sym typeface="Assistant"/>
              </a:rPr>
              <a:t>[</a:t>
            </a:r>
            <a:r>
              <a:rPr b="1" i="0" lang="iw-IL" sz="2000" u="none" cap="none" strike="noStrike">
                <a:solidFill>
                  <a:srgbClr val="FEC224"/>
                </a:solidFill>
                <a:latin typeface="Assistant"/>
                <a:ea typeface="Assistant"/>
                <a:cs typeface="Assistant"/>
                <a:sym typeface="Assistant"/>
              </a:rPr>
              <a:t>match_type</a:t>
            </a:r>
            <a:r>
              <a:rPr b="1" i="0" lang="iw-IL" sz="2400" u="none" cap="none" strike="noStrike">
                <a:solidFill>
                  <a:schemeClr val="dk1"/>
                </a:solidFill>
                <a:latin typeface="Assistant"/>
                <a:ea typeface="Assistant"/>
                <a:cs typeface="Assistant"/>
                <a:sym typeface="Assistant"/>
              </a:rPr>
              <a:t>]</a:t>
            </a:r>
            <a:r>
              <a:rPr b="0" i="0" lang="iw-IL" sz="2400" u="none" cap="none" strike="noStrike">
                <a:solidFill>
                  <a:schemeClr val="dk1"/>
                </a:solidFill>
                <a:latin typeface="Assistant"/>
                <a:ea typeface="Assistant"/>
                <a:cs typeface="Assistant"/>
                <a:sym typeface="Assistant"/>
              </a:rPr>
              <a:t>)</a:t>
            </a:r>
            <a:endParaRPr b="0" i="0" sz="2400" u="none" cap="none" strike="noStrike">
              <a:solidFill>
                <a:schemeClr val="dk1"/>
              </a:solidFill>
              <a:latin typeface="Assistant"/>
              <a:ea typeface="Assistant"/>
              <a:cs typeface="Assistant"/>
              <a:sym typeface="Assistant"/>
            </a:endParaRPr>
          </a:p>
        </p:txBody>
      </p:sp>
      <p:sp>
        <p:nvSpPr>
          <p:cNvPr id="80" name="Google Shape;80;p5"/>
          <p:cNvSpPr/>
          <p:nvPr/>
        </p:nvSpPr>
        <p:spPr>
          <a:xfrm flipH="1" rot="-7031912">
            <a:off x="6591888" y="2628598"/>
            <a:ext cx="350504" cy="263899"/>
          </a:xfrm>
          <a:custGeom>
            <a:rect b="b" l="l" r="r" t="t"/>
            <a:pathLst>
              <a:path extrusionOk="0" h="21600" w="2160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FEC224"/>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baseline="-25000" i="0" sz="1200" u="none" cap="none" strike="noStrike">
              <a:solidFill>
                <a:srgbClr val="000000"/>
              </a:solidFill>
              <a:latin typeface="Calibri"/>
              <a:ea typeface="Calibri"/>
              <a:cs typeface="Calibri"/>
              <a:sym typeface="Calibri"/>
            </a:endParaRPr>
          </a:p>
        </p:txBody>
      </p:sp>
      <p:sp>
        <p:nvSpPr>
          <p:cNvPr id="81" name="Google Shape;81;p5"/>
          <p:cNvSpPr/>
          <p:nvPr/>
        </p:nvSpPr>
        <p:spPr>
          <a:xfrm flipH="1" rot="-5400000">
            <a:off x="4796921" y="2629060"/>
            <a:ext cx="350504" cy="263899"/>
          </a:xfrm>
          <a:custGeom>
            <a:rect b="b" l="l" r="r" t="t"/>
            <a:pathLst>
              <a:path extrusionOk="0" h="21600" w="2160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00B0F0"/>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baseline="-25000" i="0" sz="1200" u="none" cap="none" strike="noStrike">
              <a:solidFill>
                <a:srgbClr val="000000"/>
              </a:solidFill>
              <a:latin typeface="Calibri"/>
              <a:ea typeface="Calibri"/>
              <a:cs typeface="Calibri"/>
              <a:sym typeface="Calibri"/>
            </a:endParaRPr>
          </a:p>
        </p:txBody>
      </p:sp>
      <p:sp>
        <p:nvSpPr>
          <p:cNvPr id="82" name="Google Shape;82;p5"/>
          <p:cNvSpPr txBox="1"/>
          <p:nvPr/>
        </p:nvSpPr>
        <p:spPr>
          <a:xfrm>
            <a:off x="4000046" y="2967765"/>
            <a:ext cx="1985235" cy="830956"/>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B0F0"/>
              </a:buClr>
              <a:buSzPts val="1600"/>
              <a:buFont typeface="Assistant SemiBold"/>
              <a:buNone/>
            </a:pPr>
            <a:r>
              <a:rPr b="0" i="0" lang="iw-IL" sz="1600" u="none" cap="none" strike="noStrike">
                <a:solidFill>
                  <a:srgbClr val="00B0F0"/>
                </a:solidFill>
                <a:latin typeface="Assistant SemiBold"/>
                <a:ea typeface="Assistant SemiBold"/>
                <a:cs typeface="Assistant SemiBold"/>
                <a:sym typeface="Assistant SemiBold"/>
              </a:rPr>
              <a:t>הטווח (העמודה) שבו נמצא ערך החיפוש שצוין ב-lookup_array</a:t>
            </a:r>
            <a:endParaRPr b="0" i="0" sz="1600" u="none" cap="none" strike="noStrike">
              <a:solidFill>
                <a:srgbClr val="00B0F0"/>
              </a:solidFill>
              <a:latin typeface="Assistant SemiBold"/>
              <a:ea typeface="Assistant SemiBold"/>
              <a:cs typeface="Assistant SemiBold"/>
              <a:sym typeface="Assistant SemiBold"/>
            </a:endParaRPr>
          </a:p>
        </p:txBody>
      </p:sp>
      <p:sp>
        <p:nvSpPr>
          <p:cNvPr id="83" name="Google Shape;83;p5"/>
          <p:cNvSpPr txBox="1"/>
          <p:nvPr/>
        </p:nvSpPr>
        <p:spPr>
          <a:xfrm>
            <a:off x="609443" y="1322493"/>
            <a:ext cx="8104519" cy="373010"/>
          </a:xfrm>
          <a:prstGeom prst="rect">
            <a:avLst/>
          </a:prstGeom>
          <a:noFill/>
          <a:ln>
            <a:noFill/>
          </a:ln>
        </p:spPr>
        <p:txBody>
          <a:bodyPr anchorCtr="0" anchor="t" bIns="45700" lIns="91425" spcFirstLastPara="1" rIns="91425" wrap="square" tIns="45700">
            <a:spAutoFit/>
          </a:bodyPr>
          <a:lstStyle/>
          <a:p>
            <a:pPr indent="0" lvl="0" marL="0" marR="0" rtl="1" algn="r">
              <a:lnSpc>
                <a:spcPct val="114000"/>
              </a:lnSpc>
              <a:spcBef>
                <a:spcPts val="0"/>
              </a:spcBef>
              <a:spcAft>
                <a:spcPts val="0"/>
              </a:spcAft>
              <a:buClr>
                <a:srgbClr val="232752"/>
              </a:buClr>
              <a:buSzPts val="1600"/>
              <a:buFont typeface="Assistant ExtraBold"/>
              <a:buNone/>
            </a:pPr>
            <a:r>
              <a:rPr b="0" i="0" lang="iw-IL" sz="1600" u="none" cap="none" strike="noStrike">
                <a:solidFill>
                  <a:srgbClr val="232752"/>
                </a:solidFill>
                <a:latin typeface="Assistant ExtraBold"/>
                <a:ea typeface="Assistant ExtraBold"/>
                <a:cs typeface="Assistant ExtraBold"/>
                <a:sym typeface="Assistant ExtraBold"/>
              </a:rPr>
              <a:t>MATCH</a:t>
            </a:r>
            <a:r>
              <a:rPr b="1" i="0" lang="iw-IL" sz="1600" u="none" cap="none" strike="noStrike">
                <a:solidFill>
                  <a:srgbClr val="232752"/>
                </a:solidFill>
                <a:latin typeface="Assistant"/>
                <a:ea typeface="Assistant"/>
                <a:cs typeface="Assistant"/>
                <a:sym typeface="Assistant"/>
              </a:rPr>
              <a:t> – פונקציה שמקבלת טווח ערכים וערך לחיפוש ומחזירה את השורה היחסית* שבה נמצא הערך:</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6"/>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89" name="Google Shape;89;p6"/>
          <p:cNvSpPr txBox="1"/>
          <p:nvPr/>
        </p:nvSpPr>
        <p:spPr>
          <a:xfrm>
            <a:off x="6095999" y="508132"/>
            <a:ext cx="2617963"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INDEX + MATCH</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90" name="Google Shape;90;p6"/>
          <p:cNvPicPr preferRelativeResize="0"/>
          <p:nvPr/>
        </p:nvPicPr>
        <p:blipFill rotWithShape="1">
          <a:blip r:embed="rId3">
            <a:alphaModFix/>
          </a:blip>
          <a:srcRect b="0" l="0" r="0" t="0"/>
          <a:stretch/>
        </p:blipFill>
        <p:spPr>
          <a:xfrm rot="3173668">
            <a:off x="5629781" y="259840"/>
            <a:ext cx="271944" cy="600133"/>
          </a:xfrm>
          <a:prstGeom prst="rect">
            <a:avLst/>
          </a:prstGeom>
          <a:noFill/>
          <a:ln>
            <a:noFill/>
          </a:ln>
        </p:spPr>
      </p:pic>
      <p:sp>
        <p:nvSpPr>
          <p:cNvPr id="91" name="Google Shape;91;p6"/>
          <p:cNvSpPr txBox="1"/>
          <p:nvPr/>
        </p:nvSpPr>
        <p:spPr>
          <a:xfrm>
            <a:off x="1889041" y="2963409"/>
            <a:ext cx="1468053" cy="1077178"/>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232752"/>
              </a:buClr>
              <a:buSzPts val="1600"/>
              <a:buFont typeface="Assistant SemiBold"/>
              <a:buNone/>
            </a:pPr>
            <a:r>
              <a:rPr b="0" i="0" lang="iw-IL" sz="1600" u="none" cap="none" strike="noStrike">
                <a:solidFill>
                  <a:srgbClr val="232752"/>
                </a:solidFill>
                <a:latin typeface="Assistant SemiBold"/>
                <a:ea typeface="Assistant SemiBold"/>
                <a:cs typeface="Assistant SemiBold"/>
                <a:sym typeface="Assistant SemiBold"/>
              </a:rPr>
              <a:t>טווח הערכים** שבו נמצאים הערכים שאנחנו רוצים </a:t>
            </a:r>
            <a:r>
              <a:rPr b="0" i="0" lang="iw-IL" sz="1600" u="none" cap="none" strike="noStrike">
                <a:solidFill>
                  <a:srgbClr val="232752"/>
                </a:solidFill>
                <a:latin typeface="Assistant ExtraBold"/>
                <a:ea typeface="Assistant ExtraBold"/>
                <a:cs typeface="Assistant ExtraBold"/>
                <a:sym typeface="Assistant ExtraBold"/>
              </a:rPr>
              <a:t>למצוא</a:t>
            </a:r>
            <a:endParaRPr b="0" i="0" sz="1600" u="none" cap="none" strike="noStrike">
              <a:solidFill>
                <a:srgbClr val="232752"/>
              </a:solidFill>
              <a:latin typeface="Assistant ExtraBold"/>
              <a:ea typeface="Assistant ExtraBold"/>
              <a:cs typeface="Assistant ExtraBold"/>
              <a:sym typeface="Assistant ExtraBold"/>
            </a:endParaRPr>
          </a:p>
        </p:txBody>
      </p:sp>
      <p:sp>
        <p:nvSpPr>
          <p:cNvPr id="92" name="Google Shape;92;p6"/>
          <p:cNvSpPr txBox="1"/>
          <p:nvPr/>
        </p:nvSpPr>
        <p:spPr>
          <a:xfrm>
            <a:off x="5951864" y="2963409"/>
            <a:ext cx="2222009" cy="1323399"/>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FEC224"/>
              </a:buClr>
              <a:buSzPts val="1600"/>
              <a:buFont typeface="Assistant SemiBold"/>
              <a:buNone/>
            </a:pPr>
            <a:r>
              <a:rPr b="0" i="0" lang="iw-IL" sz="1600" u="none" cap="none" strike="noStrike">
                <a:solidFill>
                  <a:srgbClr val="FEC224"/>
                </a:solidFill>
                <a:latin typeface="Assistant SemiBold"/>
                <a:ea typeface="Assistant SemiBold"/>
                <a:cs typeface="Assistant SemiBold"/>
                <a:sym typeface="Assistant SemiBold"/>
              </a:rPr>
              <a:t>מספר העמודה שבה נמצא הערך הרצוי. ארגומנט זה אינו הכרחי, ונוסיף אותו רק אם נציב ב-array טווח הכולל יותר מעמודה אחת</a:t>
            </a:r>
            <a:endParaRPr b="0" i="0" sz="1600" u="none" cap="none" strike="noStrike">
              <a:solidFill>
                <a:srgbClr val="FEC224"/>
              </a:solidFill>
              <a:latin typeface="Assistant SemiBold"/>
              <a:ea typeface="Assistant SemiBold"/>
              <a:cs typeface="Assistant SemiBold"/>
              <a:sym typeface="Assistant SemiBold"/>
            </a:endParaRPr>
          </a:p>
        </p:txBody>
      </p:sp>
      <p:sp>
        <p:nvSpPr>
          <p:cNvPr id="93" name="Google Shape;93;p6"/>
          <p:cNvSpPr/>
          <p:nvPr/>
        </p:nvSpPr>
        <p:spPr>
          <a:xfrm flipH="1" rot="-3869899">
            <a:off x="3000330" y="2629059"/>
            <a:ext cx="350504" cy="263899"/>
          </a:xfrm>
          <a:custGeom>
            <a:rect b="b" l="l" r="r" t="t"/>
            <a:pathLst>
              <a:path extrusionOk="0" h="21600" w="2160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232752"/>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baseline="-25000" i="0" sz="1200" u="none" cap="none" strike="noStrike">
              <a:solidFill>
                <a:srgbClr val="FEC224"/>
              </a:solidFill>
              <a:latin typeface="Calibri"/>
              <a:ea typeface="Calibri"/>
              <a:cs typeface="Calibri"/>
              <a:sym typeface="Calibri"/>
            </a:endParaRPr>
          </a:p>
        </p:txBody>
      </p:sp>
      <p:sp>
        <p:nvSpPr>
          <p:cNvPr id="94" name="Google Shape;94;p6"/>
          <p:cNvSpPr txBox="1"/>
          <p:nvPr/>
        </p:nvSpPr>
        <p:spPr>
          <a:xfrm>
            <a:off x="268576" y="2081637"/>
            <a:ext cx="8445386"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ssistant"/>
              <a:buNone/>
            </a:pPr>
            <a:r>
              <a:rPr b="0" i="0" lang="iw-IL" sz="2400" u="none" cap="none" strike="noStrike">
                <a:solidFill>
                  <a:schemeClr val="dk1"/>
                </a:solidFill>
                <a:latin typeface="Assistant"/>
                <a:ea typeface="Assistant"/>
                <a:cs typeface="Assistant"/>
                <a:sym typeface="Assistant"/>
              </a:rPr>
              <a:t>=INDEX(</a:t>
            </a:r>
            <a:r>
              <a:rPr b="1" i="0" lang="iw-IL" sz="2000" u="none" cap="none" strike="noStrike">
                <a:solidFill>
                  <a:srgbClr val="232752"/>
                </a:solidFill>
                <a:latin typeface="Assistant"/>
                <a:ea typeface="Assistant"/>
                <a:cs typeface="Assistant"/>
                <a:sym typeface="Assistant"/>
              </a:rPr>
              <a:t>array</a:t>
            </a:r>
            <a:r>
              <a:rPr b="0" i="0" lang="iw-IL" sz="2400" u="none" cap="none" strike="noStrike">
                <a:solidFill>
                  <a:schemeClr val="dk1"/>
                </a:solidFill>
                <a:latin typeface="Assistant"/>
                <a:ea typeface="Assistant"/>
                <a:cs typeface="Assistant"/>
                <a:sym typeface="Assistant"/>
              </a:rPr>
              <a:t>,   </a:t>
            </a:r>
            <a:r>
              <a:rPr b="1" i="0" lang="iw-IL" sz="2000" u="none" cap="none" strike="noStrike">
                <a:solidFill>
                  <a:srgbClr val="00B0F0"/>
                </a:solidFill>
                <a:latin typeface="Assistant"/>
                <a:ea typeface="Assistant"/>
                <a:cs typeface="Assistant"/>
                <a:sym typeface="Assistant"/>
              </a:rPr>
              <a:t>row_num</a:t>
            </a:r>
            <a:r>
              <a:rPr b="0" i="0" lang="iw-IL" sz="2400" u="none" cap="none" strike="noStrike">
                <a:solidFill>
                  <a:schemeClr val="dk1"/>
                </a:solidFill>
                <a:latin typeface="Assistant"/>
                <a:ea typeface="Assistant"/>
                <a:cs typeface="Assistant"/>
                <a:sym typeface="Assistant"/>
              </a:rPr>
              <a:t>,   </a:t>
            </a:r>
            <a:r>
              <a:rPr b="1" i="0" lang="iw-IL" sz="2400" u="none" cap="none" strike="noStrike">
                <a:solidFill>
                  <a:srgbClr val="232752"/>
                </a:solidFill>
                <a:latin typeface="Assistant"/>
                <a:ea typeface="Assistant"/>
                <a:cs typeface="Assistant"/>
                <a:sym typeface="Assistant"/>
              </a:rPr>
              <a:t>[</a:t>
            </a:r>
            <a:r>
              <a:rPr b="1" i="0" lang="iw-IL" sz="2000" u="none" cap="none" strike="noStrike">
                <a:solidFill>
                  <a:srgbClr val="FEC224"/>
                </a:solidFill>
                <a:latin typeface="Assistant"/>
                <a:ea typeface="Assistant"/>
                <a:cs typeface="Assistant"/>
                <a:sym typeface="Assistant"/>
              </a:rPr>
              <a:t>column_num</a:t>
            </a:r>
            <a:r>
              <a:rPr b="1" i="0" lang="iw-IL" sz="2400" u="none" cap="none" strike="noStrike">
                <a:solidFill>
                  <a:schemeClr val="dk1"/>
                </a:solidFill>
                <a:latin typeface="Assistant"/>
                <a:ea typeface="Assistant"/>
                <a:cs typeface="Assistant"/>
                <a:sym typeface="Assistant"/>
              </a:rPr>
              <a:t>]</a:t>
            </a:r>
            <a:r>
              <a:rPr b="0" i="0" lang="iw-IL" sz="2400" u="none" cap="none" strike="noStrike">
                <a:solidFill>
                  <a:schemeClr val="dk1"/>
                </a:solidFill>
                <a:latin typeface="Assistant"/>
                <a:ea typeface="Assistant"/>
                <a:cs typeface="Assistant"/>
                <a:sym typeface="Assistant"/>
              </a:rPr>
              <a:t>)</a:t>
            </a:r>
            <a:endParaRPr b="0" i="0" sz="2400" u="none" cap="none" strike="noStrike">
              <a:solidFill>
                <a:schemeClr val="dk1"/>
              </a:solidFill>
              <a:latin typeface="Assistant"/>
              <a:ea typeface="Assistant"/>
              <a:cs typeface="Assistant"/>
              <a:sym typeface="Assistant"/>
            </a:endParaRPr>
          </a:p>
        </p:txBody>
      </p:sp>
      <p:sp>
        <p:nvSpPr>
          <p:cNvPr id="95" name="Google Shape;95;p6"/>
          <p:cNvSpPr/>
          <p:nvPr/>
        </p:nvSpPr>
        <p:spPr>
          <a:xfrm flipH="1" rot="-7031912">
            <a:off x="6118210" y="2628597"/>
            <a:ext cx="350504" cy="263899"/>
          </a:xfrm>
          <a:custGeom>
            <a:rect b="b" l="l" r="r" t="t"/>
            <a:pathLst>
              <a:path extrusionOk="0" h="21600" w="2160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FEC224"/>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baseline="-25000" i="0" sz="1200" u="none" cap="none" strike="noStrike">
              <a:solidFill>
                <a:srgbClr val="000000"/>
              </a:solidFill>
              <a:latin typeface="Calibri"/>
              <a:ea typeface="Calibri"/>
              <a:cs typeface="Calibri"/>
              <a:sym typeface="Calibri"/>
            </a:endParaRPr>
          </a:p>
        </p:txBody>
      </p:sp>
      <p:sp>
        <p:nvSpPr>
          <p:cNvPr id="96" name="Google Shape;96;p6"/>
          <p:cNvSpPr/>
          <p:nvPr/>
        </p:nvSpPr>
        <p:spPr>
          <a:xfrm flipH="1" rot="-5400000">
            <a:off x="4316017" y="2629061"/>
            <a:ext cx="350504" cy="263899"/>
          </a:xfrm>
          <a:custGeom>
            <a:rect b="b" l="l" r="r" t="t"/>
            <a:pathLst>
              <a:path extrusionOk="0" h="21600" w="2160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00B0F0"/>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baseline="-25000" i="0" sz="1200" u="none" cap="none" strike="noStrike">
              <a:solidFill>
                <a:srgbClr val="000000"/>
              </a:solidFill>
              <a:latin typeface="Calibri"/>
              <a:ea typeface="Calibri"/>
              <a:cs typeface="Calibri"/>
              <a:sym typeface="Calibri"/>
            </a:endParaRPr>
          </a:p>
        </p:txBody>
      </p:sp>
      <p:sp>
        <p:nvSpPr>
          <p:cNvPr id="97" name="Google Shape;97;p6"/>
          <p:cNvSpPr txBox="1"/>
          <p:nvPr/>
        </p:nvSpPr>
        <p:spPr>
          <a:xfrm>
            <a:off x="3459948" y="2967765"/>
            <a:ext cx="2305806" cy="156962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B0F0"/>
              </a:buClr>
              <a:buSzPts val="1600"/>
              <a:buFont typeface="Assistant SemiBold"/>
              <a:buNone/>
            </a:pPr>
            <a:r>
              <a:rPr b="0" i="0" lang="iw-IL" sz="1600" u="none" cap="none" strike="noStrike">
                <a:solidFill>
                  <a:srgbClr val="00B0F0"/>
                </a:solidFill>
                <a:latin typeface="Assistant SemiBold"/>
                <a:ea typeface="Assistant SemiBold"/>
                <a:cs typeface="Assistant SemiBold"/>
                <a:sym typeface="Assistant SemiBold"/>
              </a:rPr>
              <a:t>מספר השורה שבה נמצא הערך הרצוי. לרוב לא נוכל לדעת מראש מהו מספר השורה, ולכן נציב בארגומנט זה פונקציית MATCH למציאת מספר השורה</a:t>
            </a:r>
            <a:endParaRPr b="0" i="0" sz="1600" u="none" cap="none" strike="noStrike">
              <a:solidFill>
                <a:srgbClr val="00B0F0"/>
              </a:solidFill>
              <a:latin typeface="Assistant SemiBold"/>
              <a:ea typeface="Assistant SemiBold"/>
              <a:cs typeface="Assistant SemiBold"/>
              <a:sym typeface="Assistant SemiBold"/>
            </a:endParaRPr>
          </a:p>
        </p:txBody>
      </p:sp>
      <p:sp>
        <p:nvSpPr>
          <p:cNvPr id="98" name="Google Shape;98;p6"/>
          <p:cNvSpPr txBox="1"/>
          <p:nvPr/>
        </p:nvSpPr>
        <p:spPr>
          <a:xfrm>
            <a:off x="778933" y="1322493"/>
            <a:ext cx="7935029" cy="408085"/>
          </a:xfrm>
          <a:prstGeom prst="rect">
            <a:avLst/>
          </a:prstGeom>
          <a:noFill/>
          <a:ln>
            <a:noFill/>
          </a:ln>
        </p:spPr>
        <p:txBody>
          <a:bodyPr anchorCtr="0" anchor="t" bIns="45700" lIns="91425" spcFirstLastPara="1" rIns="91425" wrap="square" tIns="45700">
            <a:spAutoFit/>
          </a:bodyPr>
          <a:lstStyle/>
          <a:p>
            <a:pPr indent="0" lvl="0" marL="0" marR="0" rtl="1" algn="r">
              <a:lnSpc>
                <a:spcPct val="114000"/>
              </a:lnSpc>
              <a:spcBef>
                <a:spcPts val="0"/>
              </a:spcBef>
              <a:spcAft>
                <a:spcPts val="0"/>
              </a:spcAft>
              <a:buClr>
                <a:srgbClr val="232752"/>
              </a:buClr>
              <a:buSzPts val="1800"/>
              <a:buFont typeface="Assistant ExtraBold"/>
              <a:buNone/>
            </a:pPr>
            <a:r>
              <a:rPr b="0" i="0" lang="iw-IL" sz="1800" u="none" cap="none" strike="noStrike">
                <a:solidFill>
                  <a:srgbClr val="232752"/>
                </a:solidFill>
                <a:latin typeface="Assistant ExtraBold"/>
                <a:ea typeface="Assistant ExtraBold"/>
                <a:cs typeface="Assistant ExtraBold"/>
                <a:sym typeface="Assistant ExtraBold"/>
              </a:rPr>
              <a:t>INDEX</a:t>
            </a:r>
            <a:r>
              <a:rPr b="1" i="0" lang="iw-IL" sz="1600" u="none" cap="none" strike="noStrike">
                <a:solidFill>
                  <a:srgbClr val="232752"/>
                </a:solidFill>
                <a:latin typeface="Assistant"/>
                <a:ea typeface="Assistant"/>
                <a:cs typeface="Assistant"/>
                <a:sym typeface="Assistant"/>
              </a:rPr>
              <a:t> – פונקציה שמקבלת טווח ערכים ומספר שורה יחסי* ומחזירה את הערך המוצב בשורה זו:</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7"/>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04" name="Google Shape;104;p7"/>
          <p:cNvSpPr txBox="1"/>
          <p:nvPr/>
        </p:nvSpPr>
        <p:spPr>
          <a:xfrm>
            <a:off x="6095999" y="508132"/>
            <a:ext cx="2617963"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INDEX + MATCH</a:t>
            </a:r>
            <a:endParaRPr/>
          </a:p>
        </p:txBody>
      </p:sp>
      <p:pic>
        <p:nvPicPr>
          <p:cNvPr descr="Google Shape;60;p13" id="105" name="Google Shape;105;p7"/>
          <p:cNvPicPr preferRelativeResize="0"/>
          <p:nvPr/>
        </p:nvPicPr>
        <p:blipFill rotWithShape="1">
          <a:blip r:embed="rId3">
            <a:alphaModFix/>
          </a:blip>
          <a:srcRect b="0" l="0" r="0" t="0"/>
          <a:stretch/>
        </p:blipFill>
        <p:spPr>
          <a:xfrm rot="3173668">
            <a:off x="1143118" y="764858"/>
            <a:ext cx="271944" cy="600133"/>
          </a:xfrm>
          <a:prstGeom prst="rect">
            <a:avLst/>
          </a:prstGeom>
          <a:noFill/>
          <a:ln>
            <a:noFill/>
          </a:ln>
        </p:spPr>
      </p:pic>
      <p:pic>
        <p:nvPicPr>
          <p:cNvPr id="106" name="Google Shape;106;p7"/>
          <p:cNvPicPr preferRelativeResize="0"/>
          <p:nvPr/>
        </p:nvPicPr>
        <p:blipFill rotWithShape="1">
          <a:blip r:embed="rId4">
            <a:alphaModFix/>
          </a:blip>
          <a:srcRect b="0" l="0" r="0" t="0"/>
          <a:stretch/>
        </p:blipFill>
        <p:spPr>
          <a:xfrm>
            <a:off x="1727431" y="1215316"/>
            <a:ext cx="5149977" cy="3625841"/>
          </a:xfrm>
          <a:prstGeom prst="rect">
            <a:avLst/>
          </a:prstGeom>
          <a:noFill/>
          <a:ln>
            <a:noFill/>
          </a:ln>
          <a:effectLst>
            <a:outerShdw blurRad="127000" rotWithShape="0" algn="tr" dir="8100000" dist="76200">
              <a:srgbClr val="000000">
                <a:alpha val="16862"/>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8"/>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pic>
        <p:nvPicPr>
          <p:cNvPr descr="Google Shape;60;p13" id="112" name="Google Shape;112;p8"/>
          <p:cNvPicPr preferRelativeResize="0"/>
          <p:nvPr/>
        </p:nvPicPr>
        <p:blipFill rotWithShape="1">
          <a:blip r:embed="rId3">
            <a:alphaModFix/>
          </a:blip>
          <a:srcRect b="0" l="0" r="0" t="0"/>
          <a:stretch/>
        </p:blipFill>
        <p:spPr>
          <a:xfrm rot="3173668">
            <a:off x="577090" y="1361621"/>
            <a:ext cx="271944" cy="600133"/>
          </a:xfrm>
          <a:prstGeom prst="rect">
            <a:avLst/>
          </a:prstGeom>
          <a:noFill/>
          <a:ln>
            <a:noFill/>
          </a:ln>
        </p:spPr>
      </p:pic>
      <p:pic>
        <p:nvPicPr>
          <p:cNvPr id="113" name="Google Shape;113;p8">
            <a:hlinkClick r:id="rId4"/>
          </p:cNvPr>
          <p:cNvPicPr preferRelativeResize="0"/>
          <p:nvPr/>
        </p:nvPicPr>
        <p:blipFill rotWithShape="1">
          <a:blip r:embed="rId5">
            <a:alphaModFix/>
          </a:blip>
          <a:srcRect b="0" l="0" r="0" t="0"/>
          <a:stretch/>
        </p:blipFill>
        <p:spPr>
          <a:xfrm>
            <a:off x="1258314" y="776687"/>
            <a:ext cx="6448424" cy="3813464"/>
          </a:xfrm>
          <a:prstGeom prst="rect">
            <a:avLst/>
          </a:prstGeom>
          <a:noFill/>
          <a:ln>
            <a:noFill/>
          </a:ln>
        </p:spPr>
      </p:pic>
      <p:sp>
        <p:nvSpPr>
          <p:cNvPr id="114" name="Google Shape;114;p8"/>
          <p:cNvSpPr/>
          <p:nvPr/>
        </p:nvSpPr>
        <p:spPr>
          <a:xfrm>
            <a:off x="5960533" y="553349"/>
            <a:ext cx="1970116" cy="661967"/>
          </a:xfrm>
          <a:prstGeom prst="rect">
            <a:avLst/>
          </a:prstGeom>
          <a:solidFill>
            <a:schemeClr val="lt1"/>
          </a:solidFill>
          <a:ln>
            <a:noFill/>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5" name="Google Shape;115;p8"/>
          <p:cNvSpPr txBox="1"/>
          <p:nvPr/>
        </p:nvSpPr>
        <p:spPr>
          <a:xfrm>
            <a:off x="6095999" y="508132"/>
            <a:ext cx="2617963"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INDEX + MATCH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9"/>
          <p:cNvSpPr txBox="1"/>
          <p:nvPr/>
        </p:nvSpPr>
        <p:spPr>
          <a:xfrm>
            <a:off x="-628652" y="955187"/>
            <a:ext cx="10322723" cy="2087849"/>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2F2F2"/>
              </a:buClr>
              <a:buSzPts val="11500"/>
              <a:buFont typeface="Assistant ExtraBold"/>
              <a:buNone/>
            </a:pPr>
            <a:r>
              <a:rPr b="0" i="0" lang="iw-IL" sz="11500" u="none" cap="none" strike="noStrike">
                <a:solidFill>
                  <a:srgbClr val="F2F2F2"/>
                </a:solidFill>
                <a:latin typeface="Assistant ExtraBold"/>
                <a:ea typeface="Assistant ExtraBold"/>
                <a:cs typeface="Assistant ExtraBold"/>
                <a:sym typeface="Assistant ExtraBold"/>
              </a:rPr>
              <a:t>HANDS-ON</a:t>
            </a:r>
            <a:endParaRPr/>
          </a:p>
        </p:txBody>
      </p:sp>
      <p:sp>
        <p:nvSpPr>
          <p:cNvPr id="121" name="Google Shape;121;p9"/>
          <p:cNvSpPr txBox="1"/>
          <p:nvPr/>
        </p:nvSpPr>
        <p:spPr>
          <a:xfrm>
            <a:off x="1023610" y="2629764"/>
            <a:ext cx="7096780" cy="697593"/>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0ACE6"/>
              </a:buClr>
              <a:buSzPts val="4000"/>
              <a:buFont typeface="Assistant ExtraBold"/>
              <a:buNone/>
            </a:pPr>
            <a:r>
              <a:rPr b="0" i="0" lang="iw-IL" sz="4000" u="none" cap="none" strike="noStrike">
                <a:solidFill>
                  <a:srgbClr val="00ACE6"/>
                </a:solidFill>
                <a:latin typeface="Assistant ExtraBold"/>
                <a:ea typeface="Assistant ExtraBold"/>
                <a:cs typeface="Assistant ExtraBold"/>
                <a:sym typeface="Assistant ExtraBold"/>
              </a:rPr>
              <a:t>ניתוח נתונים לומדים דרך הידיים</a:t>
            </a:r>
            <a:endParaRPr b="0" i="0" sz="4000" u="none" cap="none" strike="noStrike">
              <a:solidFill>
                <a:srgbClr val="00ACE6"/>
              </a:solidFill>
              <a:latin typeface="Assistant ExtraBold"/>
              <a:ea typeface="Assistant ExtraBold"/>
              <a:cs typeface="Assistant ExtraBold"/>
              <a:sym typeface="Assistant ExtraBold"/>
            </a:endParaRPr>
          </a:p>
        </p:txBody>
      </p:sp>
      <p:sp>
        <p:nvSpPr>
          <p:cNvPr id="122" name="Google Shape;122;p9"/>
          <p:cNvSpPr/>
          <p:nvPr/>
        </p:nvSpPr>
        <p:spPr>
          <a:xfrm>
            <a:off x="-5125" y="5051375"/>
            <a:ext cx="9144001"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pic>
        <p:nvPicPr>
          <p:cNvPr descr="Google Shape;439;p23" id="123" name="Google Shape;123;p9"/>
          <p:cNvPicPr preferRelativeResize="0"/>
          <p:nvPr/>
        </p:nvPicPr>
        <p:blipFill rotWithShape="1">
          <a:blip r:embed="rId3">
            <a:alphaModFix/>
          </a:blip>
          <a:srcRect b="0" l="0" r="0" t="0"/>
          <a:stretch/>
        </p:blipFill>
        <p:spPr>
          <a:xfrm rot="2843806">
            <a:off x="677122" y="482124"/>
            <a:ext cx="428727" cy="946126"/>
          </a:xfrm>
          <a:prstGeom prst="rect">
            <a:avLst/>
          </a:prstGeom>
          <a:noFill/>
          <a:ln>
            <a:noFill/>
          </a:ln>
        </p:spPr>
      </p:pic>
      <p:pic>
        <p:nvPicPr>
          <p:cNvPr descr="Google Shape;440;p23" id="124" name="Google Shape;124;p9"/>
          <p:cNvPicPr preferRelativeResize="0"/>
          <p:nvPr/>
        </p:nvPicPr>
        <p:blipFill rotWithShape="1">
          <a:blip r:embed="rId4">
            <a:alphaModFix/>
          </a:blip>
          <a:srcRect b="0" l="0" r="0" t="0"/>
          <a:stretch/>
        </p:blipFill>
        <p:spPr>
          <a:xfrm rot="-2133876">
            <a:off x="7538791" y="537309"/>
            <a:ext cx="1117045" cy="667702"/>
          </a:xfrm>
          <a:prstGeom prst="rect">
            <a:avLst/>
          </a:prstGeom>
          <a:noFill/>
          <a:ln>
            <a:noFill/>
          </a:ln>
        </p:spPr>
      </p:pic>
      <p:sp>
        <p:nvSpPr>
          <p:cNvPr id="125" name="Google Shape;125;p9"/>
          <p:cNvSpPr txBox="1"/>
          <p:nvPr/>
        </p:nvSpPr>
        <p:spPr>
          <a:xfrm>
            <a:off x="1090225" y="3041269"/>
            <a:ext cx="6873300" cy="1071849"/>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232752"/>
              </a:buClr>
              <a:buSzPts val="5400"/>
              <a:buFont typeface="Assistant ExtraBold"/>
              <a:buNone/>
            </a:pPr>
            <a:r>
              <a:rPr b="0" i="0" lang="iw-IL" sz="5400" u="none" cap="none" strike="noStrike">
                <a:solidFill>
                  <a:srgbClr val="232752"/>
                </a:solidFill>
                <a:latin typeface="Assistant ExtraBold"/>
                <a:ea typeface="Assistant ExtraBold"/>
                <a:cs typeface="Assistant ExtraBold"/>
                <a:sym typeface="Assistant ExtraBold"/>
              </a:rPr>
              <a:t>HANDS-ON</a:t>
            </a:r>
            <a:endParaRPr/>
          </a:p>
        </p:txBody>
      </p:sp>
      <p:pic>
        <p:nvPicPr>
          <p:cNvPr descr="Google Shape;442;p23" id="126" name="Google Shape;126;p9"/>
          <p:cNvPicPr preferRelativeResize="0"/>
          <p:nvPr/>
        </p:nvPicPr>
        <p:blipFill rotWithShape="1">
          <a:blip r:embed="rId5">
            <a:alphaModFix/>
          </a:blip>
          <a:srcRect b="0" l="0" r="0" t="0"/>
          <a:stretch/>
        </p:blipFill>
        <p:spPr>
          <a:xfrm>
            <a:off x="3562250" y="862573"/>
            <a:ext cx="1929253" cy="1553428"/>
          </a:xfrm>
          <a:prstGeom prst="rect">
            <a:avLst/>
          </a:prstGeom>
          <a:noFill/>
          <a:ln>
            <a:noFill/>
          </a:ln>
        </p:spPr>
      </p:pic>
      <p:pic>
        <p:nvPicPr>
          <p:cNvPr descr="G-STAT | LinkedIn" id="127" name="Google Shape;127;p9"/>
          <p:cNvPicPr preferRelativeResize="0"/>
          <p:nvPr/>
        </p:nvPicPr>
        <p:blipFill rotWithShape="1">
          <a:blip r:embed="rId6">
            <a:alphaModFix/>
          </a:blip>
          <a:srcRect b="17014" l="0" r="0" t="13054"/>
          <a:stretch/>
        </p:blipFill>
        <p:spPr>
          <a:xfrm>
            <a:off x="7225555" y="4511839"/>
            <a:ext cx="737969" cy="516075"/>
          </a:xfrm>
          <a:prstGeom prst="rect">
            <a:avLst/>
          </a:prstGeom>
          <a:noFill/>
          <a:ln>
            <a:noFill/>
          </a:ln>
        </p:spPr>
      </p:pic>
      <p:cxnSp>
        <p:nvCxnSpPr>
          <p:cNvPr id="128" name="Google Shape;128;p9"/>
          <p:cNvCxnSpPr/>
          <p:nvPr/>
        </p:nvCxnSpPr>
        <p:spPr>
          <a:xfrm>
            <a:off x="3923450" y="4537270"/>
            <a:ext cx="1217102" cy="3"/>
          </a:xfrm>
          <a:prstGeom prst="straightConnector1">
            <a:avLst/>
          </a:prstGeom>
          <a:noFill/>
          <a:ln cap="flat" cmpd="sng" w="28575">
            <a:solidFill>
              <a:srgbClr val="918D8E"/>
            </a:solidFill>
            <a:prstDash val="dot"/>
            <a:round/>
            <a:headEnd len="sm" w="sm" type="none"/>
            <a:tailEnd len="sm" w="sm" type="none"/>
          </a:ln>
        </p:spPr>
      </p:cxnSp>
      <p:sp>
        <p:nvSpPr>
          <p:cNvPr id="129" name="Google Shape;129;p9"/>
          <p:cNvSpPr txBox="1"/>
          <p:nvPr/>
        </p:nvSpPr>
        <p:spPr>
          <a:xfrm>
            <a:off x="1246909" y="4569999"/>
            <a:ext cx="6616931" cy="500135"/>
          </a:xfrm>
          <a:prstGeom prst="rect">
            <a:avLst/>
          </a:prstGeom>
          <a:noFill/>
          <a:ln>
            <a:noFill/>
          </a:ln>
        </p:spPr>
        <p:txBody>
          <a:bodyPr anchorCtr="0" anchor="t" bIns="34275" lIns="34275" spcFirstLastPara="1" rIns="34275" wrap="square" tIns="34275">
            <a:spAutoFit/>
          </a:bodyPr>
          <a:lstStyle/>
          <a:p>
            <a:pPr indent="0" lvl="0" marL="0" marR="0" rtl="1" algn="ctr">
              <a:lnSpc>
                <a:spcPct val="100000"/>
              </a:lnSpc>
              <a:spcBef>
                <a:spcPts val="0"/>
              </a:spcBef>
              <a:spcAft>
                <a:spcPts val="0"/>
              </a:spcAft>
              <a:buClr>
                <a:srgbClr val="918D8E"/>
              </a:buClr>
              <a:buSzPts val="1200"/>
              <a:buFont typeface="Assistant"/>
              <a:buNone/>
            </a:pPr>
            <a:r>
              <a:rPr b="0" i="0" lang="iw-IL" sz="1200" u="none" cap="none" strike="noStrike">
                <a:solidFill>
                  <a:srgbClr val="918D8E"/>
                </a:solidFill>
                <a:latin typeface="Assistant"/>
                <a:ea typeface="Assistant"/>
                <a:cs typeface="Assistant"/>
                <a:sym typeface="Assistant"/>
              </a:rPr>
              <a:t>התמונות במצגת נלקחו מאתר Shutterstock.com </a:t>
            </a:r>
            <a:endParaRPr/>
          </a:p>
          <a:p>
            <a:pPr indent="0" lvl="0" marL="0" marR="0" rtl="1" algn="ctr">
              <a:lnSpc>
                <a:spcPct val="100000"/>
              </a:lnSpc>
              <a:spcBef>
                <a:spcPts val="0"/>
              </a:spcBef>
              <a:spcAft>
                <a:spcPts val="0"/>
              </a:spcAft>
              <a:buClr>
                <a:srgbClr val="918D8E"/>
              </a:buClr>
              <a:buSzPts val="1200"/>
              <a:buFont typeface="Assistant"/>
              <a:buNone/>
            </a:pPr>
            <a:r>
              <a:rPr b="0" i="0" lang="iw-IL" sz="1200" u="none" cap="none" strike="noStrike">
                <a:solidFill>
                  <a:srgbClr val="918D8E"/>
                </a:solidFill>
                <a:latin typeface="Assistant"/>
                <a:ea typeface="Assistant"/>
                <a:cs typeface="Assistant"/>
                <a:sym typeface="Assistant"/>
              </a:rPr>
              <a:t>כלל דמויות המדענים במצגת נלקחו מחברת G-STAT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Shiran Waldman</dc:creator>
</cp:coreProperties>
</file>