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ubik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ubik-boldItalic.fntdata"/><Relationship Id="rId9" Type="http://schemas.openxmlformats.org/officeDocument/2006/relationships/font" Target="fonts/Rubik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ubik-regular.fntdata"/><Relationship Id="rId8" Type="http://schemas.openxmlformats.org/officeDocument/2006/relationships/font" Target="fonts/Rubik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0eccb763e4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0eccb763e4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 amt="24000"/>
          </a:blip>
          <a:stretch>
            <a:fillRect/>
          </a:stretch>
        </p:blipFill>
        <p:spPr>
          <a:xfrm flipH="1">
            <a:off x="-1" y="0"/>
            <a:ext cx="9144003" cy="51435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 amt="12000"/>
          </a:blip>
          <a:stretch>
            <a:fillRect/>
          </a:stretch>
        </p:blipFill>
        <p:spPr>
          <a:xfrm>
            <a:off x="-416200" y="3450350"/>
            <a:ext cx="9900923" cy="33696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/>
          <p:nvPr/>
        </p:nvSpPr>
        <p:spPr>
          <a:xfrm>
            <a:off x="345400" y="235275"/>
            <a:ext cx="8430300" cy="600300"/>
          </a:xfrm>
          <a:prstGeom prst="round2SameRect">
            <a:avLst>
              <a:gd fmla="val 16667" name="adj1"/>
              <a:gd fmla="val 0" name="adj2"/>
            </a:avLst>
          </a:prstGeom>
          <a:gradFill>
            <a:gsLst>
              <a:gs pos="0">
                <a:srgbClr val="B7DEED"/>
              </a:gs>
              <a:gs pos="100000">
                <a:srgbClr val="EBFAFF"/>
              </a:gs>
            </a:gsLst>
            <a:lin ang="2700006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106401" y="319875"/>
            <a:ext cx="83985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סיכום שיעור מס' 5 - </a:t>
            </a:r>
            <a:r>
              <a:rPr b="1" lang="iw" sz="16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ממפים את המידע - חיפוש מבוסס מיקום</a:t>
            </a:r>
            <a:endParaRPr sz="1600">
              <a:solidFill>
                <a:srgbClr val="073763"/>
              </a:solidFill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63225" y="332200"/>
            <a:ext cx="406450" cy="4064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/>
          <p:nvPr/>
        </p:nvSpPr>
        <p:spPr>
          <a:xfrm>
            <a:off x="345400" y="835575"/>
            <a:ext cx="8398500" cy="3584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rgbClr val="E8F3F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76550" y="935550"/>
            <a:ext cx="8315400" cy="341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ראינו כיצד מידע מבוסס מיקום עוזר לנו להבין טוב יותר היכן נמצאים הדברים בשטח באמת.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למדנו ש: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בגוגל מפות, ניתן לאתר בקלות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מקומות שקרובים אלינו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(חנויות, פארקים, מסעדות וכו').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לחיצה על מקום מסוים פותחת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כרטיסייה עם מידע מפורט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(מידע כללי, שעות פתיחה, מסלול, דרכי הגעה, קישור לאתר הרשמי, דירוג של מבקרים, ביקורות, תמונות ועוד).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באמצעות "מסלול", ניתן לאתר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דרכי הגעה ליעד</a:t>
            </a:r>
            <a:r>
              <a:rPr b="1"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המבוקש (ברכב, בתחבורה ציבורית, ברגל) ו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זמני הגעה משוערים </a:t>
            </a:r>
            <a:b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עבור כל אחת מהאפשרויות.</a:t>
            </a:r>
            <a:endParaRPr sz="1200">
              <a:latin typeface="Rubik"/>
              <a:ea typeface="Rubik"/>
              <a:cs typeface="Rubik"/>
              <a:sym typeface="Rubik"/>
            </a:endParaRPr>
          </a:p>
          <a:p>
            <a:pPr indent="-3048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7DA9"/>
              </a:buClr>
              <a:buSzPts val="1200"/>
              <a:buFont typeface="Rubik"/>
              <a:buChar char="★"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לחיצה על סמליל האיש הצהוב פותחת </a:t>
            </a:r>
            <a:r>
              <a:rPr b="1" lang="iw" sz="1200">
                <a:solidFill>
                  <a:srgbClr val="007DA9"/>
                </a:solidFill>
                <a:latin typeface="Rubik"/>
                <a:ea typeface="Rubik"/>
                <a:cs typeface="Rubik"/>
                <a:sym typeface="Rubik"/>
              </a:rPr>
              <a:t>תצוגת רחוב</a:t>
            </a: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(תמונה פנורמית) שניתן "לשוטט" בה</a:t>
            </a:r>
            <a:b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 באמצעות החיצים. ניתן גם לראות מתי התמונה צולמה והאם היא עדכנית.</a:t>
            </a:r>
            <a:endParaRPr b="1" sz="1200">
              <a:solidFill>
                <a:srgbClr val="073763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במבט קדימה</a:t>
            </a:r>
            <a:br>
              <a:rPr lang="iw" sz="1200">
                <a:latin typeface="Rubik"/>
                <a:ea typeface="Rubik"/>
                <a:cs typeface="Rubik"/>
                <a:sym typeface="Rubik"/>
              </a:rPr>
            </a:b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ביחידה הבאה נגלה שבאינטרנט "לא כל הנוצץ זהב" ושיש בו גם מידע שאינו אמין או מדויק, </a:t>
            </a:r>
            <a:endParaRPr sz="1200">
              <a:solidFill>
                <a:schemeClr val="dk1"/>
              </a:solidFill>
              <a:latin typeface="Rubik"/>
              <a:ea typeface="Rubik"/>
              <a:cs typeface="Rubik"/>
              <a:sym typeface="Rubik"/>
            </a:endParaRPr>
          </a:p>
          <a:p>
            <a:pPr indent="0" lvl="0" marL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w" sz="1200">
                <a:solidFill>
                  <a:schemeClr val="dk1"/>
                </a:solidFill>
                <a:latin typeface="Rubik"/>
                <a:ea typeface="Rubik"/>
                <a:cs typeface="Rubik"/>
                <a:sym typeface="Rubik"/>
              </a:rPr>
              <a:t>ונלמד כיצד להתמודד איתו.</a:t>
            </a:r>
            <a:endParaRPr sz="1200">
              <a:latin typeface="Rubik"/>
              <a:ea typeface="Rubik"/>
              <a:cs typeface="Rubik"/>
              <a:sym typeface="Rubik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3416175" y="4640525"/>
            <a:ext cx="3106500" cy="369300"/>
          </a:xfrm>
          <a:prstGeom prst="roundRect">
            <a:avLst>
              <a:gd fmla="val 16667" name="adj"/>
            </a:avLst>
          </a:prstGeom>
          <a:solidFill>
            <a:schemeClr val="lt1"/>
          </a:solidFill>
          <a:ln cap="flat" cmpd="sng" w="95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 txBox="1"/>
          <p:nvPr/>
        </p:nvSpPr>
        <p:spPr>
          <a:xfrm>
            <a:off x="3339975" y="4640525"/>
            <a:ext cx="3106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סגרו את הלשונית ו</a:t>
            </a:r>
            <a:r>
              <a:rPr b="1" lang="iw" sz="1200">
                <a:solidFill>
                  <a:srgbClr val="073763"/>
                </a:solidFill>
                <a:latin typeface="Rubik"/>
                <a:ea typeface="Rubik"/>
                <a:cs typeface="Rubik"/>
                <a:sym typeface="Rubik"/>
              </a:rPr>
              <a:t>חזרו למרחב הלמידה</a:t>
            </a:r>
            <a:endParaRPr b="1" sz="1200">
              <a:solidFill>
                <a:srgbClr val="073763"/>
              </a:solidFill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32225" y="2290100"/>
            <a:ext cx="3190774" cy="276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