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7" r:id="rId13"/>
    <p:sldId id="276" r:id="rId14"/>
    <p:sldId id="295" r:id="rId15"/>
    <p:sldId id="296" r:id="rId16"/>
    <p:sldId id="267" r:id="rId17"/>
  </p:sldIdLst>
  <p:sldSz cx="9144000" cy="5143500" type="screen16x9"/>
  <p:notesSz cx="6858000" cy="9144000"/>
  <p:embeddedFontLst>
    <p:embeddedFont>
      <p:font typeface="Assistant" pitchFamily="2" charset="-79"/>
      <p:regular r:id="rId19"/>
      <p:bold r:id="rId20"/>
    </p:embeddedFont>
    <p:embeddedFont>
      <p:font typeface="Assistant ExtraBold" pitchFamily="2" charset="-79"/>
      <p:bold r:id="rId21"/>
    </p:embeddedFont>
    <p:embeddedFont>
      <p:font typeface="Assistant SemiBold" pitchFamily="2" charset="-79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Quattrocento Sans" panose="020B060402020202020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2698D"/>
    <a:srgbClr val="00B0F0"/>
    <a:srgbClr val="232752"/>
    <a:srgbClr val="BCE3F6"/>
    <a:srgbClr val="FEC224"/>
    <a:srgbClr val="412FC3"/>
    <a:srgbClr val="4350AF"/>
    <a:srgbClr val="918D8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24" autoAdjust="0"/>
  </p:normalViewPr>
  <p:slideViewPr>
    <p:cSldViewPr snapToGrid="0">
      <p:cViewPr varScale="1">
        <p:scale>
          <a:sx n="113" d="100"/>
          <a:sy n="113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תרגול על טבלה יתבצע בשילוב עם תרגול על פונקציות חיפוש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729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נסו לחשוב על דרך בה תוכלו למצוא בדיוק רשומה אחת.</a:t>
            </a:r>
          </a:p>
        </p:txBody>
      </p:sp>
    </p:spTree>
    <p:extLst>
      <p:ext uri="{BB962C8B-B14F-4D97-AF65-F5344CB8AC3E}">
        <p14:creationId xmlns:p14="http://schemas.microsoft.com/office/powerpoint/2010/main" val="169106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כפי שניתן לראות בשקף, מציאת רשומה ספציפית עשויה להיות פעולה מאתגרת, מאחר שיש ערכים שעשויים לחזור על עצמם מס' פעמים. ערכים אלה סומנו בצבעים זהים בטבלה, לדוגמה: ישנם שני תלמידים ששמם הפרטי הוא "דני", ישנם שני תלמידים ששם המשפחה שלהם הוא "מזרחי", וכמובן – המקצועות וערכי הציונים חוזרים על עצמם מספר רב של פעמים.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על מנת למצוא רשומה אחת ספציפית, נצטרך להשתמש במס' ת.ז של התלמיד ששמו דני, שאותו אנו מחפשים. ת.ז הוא הערך היחיד בטבלה שאינו יכול לחזור על עצמו יותר מפעם אחת.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פעילות זו מובילה אותנו להבנת הצורך במזהה ייחודי.</a:t>
            </a:r>
          </a:p>
        </p:txBody>
      </p:sp>
    </p:spTree>
    <p:extLst>
      <p:ext uri="{BB962C8B-B14F-4D97-AF65-F5344CB8AC3E}">
        <p14:creationId xmlns:p14="http://schemas.microsoft.com/office/powerpoint/2010/main" val="3490358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ישנם סוגים שונים של מסדי נתונים. הנפוץ </a:t>
            </a:r>
            <a:r>
              <a:rPr lang="he-IL" dirty="0" err="1"/>
              <a:t>מביניהם</a:t>
            </a:r>
            <a:r>
              <a:rPr lang="he-IL" dirty="0"/>
              <a:t>, </a:t>
            </a:r>
            <a:r>
              <a:rPr lang="he-IL" dirty="0" err="1"/>
              <a:t>איתו</a:t>
            </a:r>
            <a:r>
              <a:rPr lang="he-IL" dirty="0"/>
              <a:t> אתם לומדים לעבוד כעת, נקרא "בסיס נתונים יחסי" (קרוי גם "</a:t>
            </a:r>
            <a:r>
              <a:rPr lang="he-IL" dirty="0" err="1"/>
              <a:t>רלציוני</a:t>
            </a:r>
            <a:r>
              <a:rPr lang="he-IL" dirty="0"/>
              <a:t>" או "טבלאי"). סוג זה של מסד נתונים מורכב מטבלאות, המקושרות ביניהם באמצעות שדות מפתח – לכל טבלה ישנה עמודה אחת שתיקרא "מפתח" או "מזהה ייחודי".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התרשים בשקף מדמה בסיס נתונים המורכב מטבלאות. המלבנים מייצגים טבלאות (טבלת "תלמידים", טבלת "שיעורים" וטבלת "מורים"), </a:t>
            </a:r>
            <a:r>
              <a:rPr lang="he-IL" dirty="0" err="1"/>
              <a:t>והמעויינים</a:t>
            </a:r>
            <a:r>
              <a:rPr lang="he-IL" dirty="0"/>
              <a:t> מייצגים את הקשרים בין הטבלאות. האליפסות מייצגות מאפיינים (עמודות) של הטבלאות. האליפסה המודגשת בכל טבלה מייצגת את המפתח הייחודי של הטבלה.</a:t>
            </a:r>
          </a:p>
        </p:txBody>
      </p:sp>
    </p:spTree>
    <p:extLst>
      <p:ext uri="{BB962C8B-B14F-4D97-AF65-F5344CB8AC3E}">
        <p14:creationId xmlns:p14="http://schemas.microsoft.com/office/powerpoint/2010/main" val="2554761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r>
              <a:rPr lang="he-IL" dirty="0"/>
              <a:t>אנו נלמד כי עבודת מנתח הנתונים קלה ויעילה הרבה יותר כאשר בסיס הנתונים שלנו מתוכנן כראוי ולכל טבלה בו קיים מפתח ייחודי.</a:t>
            </a:r>
          </a:p>
        </p:txBody>
      </p:sp>
    </p:spTree>
    <p:extLst>
      <p:ext uri="{BB962C8B-B14F-4D97-AF65-F5344CB8AC3E}">
        <p14:creationId xmlns:p14="http://schemas.microsoft.com/office/powerpoint/2010/main" val="177504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*שדה ריק – נקרא גם </a:t>
            </a:r>
            <a:r>
              <a:rPr lang="en-US" dirty="0"/>
              <a:t>NULL</a:t>
            </a:r>
            <a:r>
              <a:rPr lang="he-IL" dirty="0"/>
              <a:t>. שימו לב שרוב השדות </a:t>
            </a:r>
            <a:r>
              <a:rPr lang="he-IL" b="1" dirty="0"/>
              <a:t>כן</a:t>
            </a:r>
            <a:r>
              <a:rPr lang="he-IL" b="0" dirty="0"/>
              <a:t> יכולים להיות ריקים, למשל שדה הציון עשוי להיות ריק עבור תלמיד שנבחן במקצוע מסוים אך טרם קיבל את הציון.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/>
              <a:t>רוב השדות גם עשויים להכיל ערכים כפולים, כפי שראינו בדוגמה של התלמיד דני.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9948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966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866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נכיר כעת את אחד הכלים השימושיים ביותר בעבודה עם אקסל – כלי הטבלה.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בלחיצת כפתור אחת, ניתן להמיר טווח של נתונים לטבלה מעוצבת ונוחה לשימוש.</a:t>
            </a:r>
          </a:p>
        </p:txBody>
      </p:sp>
    </p:spTree>
    <p:extLst>
      <p:ext uri="{BB962C8B-B14F-4D97-AF65-F5344CB8AC3E}">
        <p14:creationId xmlns:p14="http://schemas.microsoft.com/office/powerpoint/2010/main" val="126331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170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r>
              <a:rPr lang="he-IL" dirty="0"/>
              <a:t>הכפתור "עצב כטבלה" נמצא בלשונית "בית".</a:t>
            </a:r>
          </a:p>
        </p:txBody>
      </p:sp>
    </p:spTree>
    <p:extLst>
      <p:ext uri="{BB962C8B-B14F-4D97-AF65-F5344CB8AC3E}">
        <p14:creationId xmlns:p14="http://schemas.microsoft.com/office/powerpoint/2010/main" val="443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419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tabLst/>
              <a:defRPr/>
            </a:pPr>
            <a:r>
              <a:rPr lang="he-IL" dirty="0"/>
              <a:t>אותו הדבר קורה גם אם אנחנו רוצים להזין *עמודה* חדשה לטבלה.</a:t>
            </a:r>
          </a:p>
        </p:txBody>
      </p:sp>
    </p:spTree>
    <p:extLst>
      <p:ext uri="{BB962C8B-B14F-4D97-AF65-F5344CB8AC3E}">
        <p14:creationId xmlns:p14="http://schemas.microsoft.com/office/powerpoint/2010/main" val="313745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באקסל קיימת אפשרות להוסיף עבורנו שורת סיכום בתחתית הטבלה, שתסכם לנו את הנתונים שבעמודות.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כברירת מחדל, בשורת הסכום מופיע </a:t>
            </a:r>
            <a:r>
              <a:rPr kumimoji="0" lang="he-IL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סכום</a:t>
            </a: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 הנתונים בכל עמודה. ניתן לשנות זאת ע"י לחיצה על החץ הקטן המופיע לצד כל תא בשורת הסכום. ניתן להחליף את הסכום בספירה, בממוצע, או בכל פונקציה אחרת שנרצה.</a:t>
            </a:r>
          </a:p>
        </p:txBody>
      </p:sp>
    </p:spTree>
    <p:extLst>
      <p:ext uri="{BB962C8B-B14F-4D97-AF65-F5344CB8AC3E}">
        <p14:creationId xmlns:p14="http://schemas.microsoft.com/office/powerpoint/2010/main" val="303841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הסתכלו בטבלה שבשקף.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נניח שאתם רוצים לאתר את הציון של תלמיד בשם דני בשיעור אנגלית.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האם תוכלו למצוא אותו?</a:t>
            </a:r>
          </a:p>
        </p:txBody>
      </p:sp>
    </p:spTree>
    <p:extLst>
      <p:ext uri="{BB962C8B-B14F-4D97-AF65-F5344CB8AC3E}">
        <p14:creationId xmlns:p14="http://schemas.microsoft.com/office/powerpoint/2010/main" val="197701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אם ננסה לבצע סינון לפי השם "דני", נקבל שתי רשומות ששייכות לשני תלמידים שונים. לשניהם קוראים דני, ושניהם קיבלו ציונים בשיעור אנגלית.</a:t>
            </a:r>
          </a:p>
        </p:txBody>
      </p:sp>
    </p:spTree>
    <p:extLst>
      <p:ext uri="{BB962C8B-B14F-4D97-AF65-F5344CB8AC3E}">
        <p14:creationId xmlns:p14="http://schemas.microsoft.com/office/powerpoint/2010/main" val="3238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6297038" y="56674"/>
            <a:ext cx="2720018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אקסל מתקדם לניתוח נתונים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044538" y="445209"/>
            <a:ext cx="1904087" cy="0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5649963" y="1530371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001491" y="2053027"/>
            <a:ext cx="3444581" cy="1246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אקסל מתקדם</a:t>
            </a:r>
          </a:p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00B0F0"/>
                </a:solidFill>
              </a:rPr>
              <a:t>לניתוח נתונים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3217334" y="4153755"/>
            <a:ext cx="5284726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מזהה ייחודי ושימוש בטבלה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E25BC8F-06C2-4FF1-8B3F-2CF6109A9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" y="1111487"/>
            <a:ext cx="4460261" cy="31295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26332" flipH="1">
            <a:off x="7222834" y="2317400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46332" y="508132"/>
            <a:ext cx="20676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6" name="Google Shape;115;p4">
            <a:extLst>
              <a:ext uri="{FF2B5EF4-FFF2-40B4-BE49-F238E27FC236}">
                <a16:creationId xmlns:a16="http://schemas.microsoft.com/office/drawing/2014/main" id="{8AE1995C-F8C4-4C8E-87DC-02E9DC49B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192760"/>
              </p:ext>
            </p:extLst>
          </p:nvPr>
        </p:nvGraphicFramePr>
        <p:xfrm>
          <a:off x="1328046" y="740463"/>
          <a:ext cx="5040000" cy="414785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00" scaled="0"/>
                </a:gradFill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000">
                <a:tc gridSpan="5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ציוני תלמידים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89451" marR="89451" marT="44725" marB="44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ציון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מקצוע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משפחה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ת.ז.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הלוי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112233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נחום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124535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פרץ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863950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שימי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374583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938465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862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רותי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284759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924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אברהם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לילי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724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043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אליהו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784239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448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דמרי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רינת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789750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216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כהן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928047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428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ויינברג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אילן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163957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390257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בן טוב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נועם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326739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853038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נוסבוים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178392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75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מאיר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732920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85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26332" flipH="1">
            <a:off x="7222834" y="2317400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46332" y="508132"/>
            <a:ext cx="20676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6" name="Google Shape;115;p4">
            <a:extLst>
              <a:ext uri="{FF2B5EF4-FFF2-40B4-BE49-F238E27FC236}">
                <a16:creationId xmlns:a16="http://schemas.microsoft.com/office/drawing/2014/main" id="{881E4297-9A1F-4F73-AFC4-9E223A536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649549"/>
              </p:ext>
            </p:extLst>
          </p:nvPr>
        </p:nvGraphicFramePr>
        <p:xfrm>
          <a:off x="1328046" y="740463"/>
          <a:ext cx="5040000" cy="414785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00" scaled="0"/>
                </a:gradFill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000">
                <a:tc gridSpan="5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ציוני תלמידים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89451" marR="89451" marT="44725" marB="44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ציון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מקצוע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משפחה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ת.ז.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הלוי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9999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112233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412FC3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נחום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124535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2698D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פרץ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863950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שימי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374583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412FC3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  <a:endParaRPr lang="he-IL" sz="1000" b="0" i="0" u="none" strike="noStrike" cap="none" spc="0" baseline="0" dirty="0">
                        <a:solidFill>
                          <a:srgbClr val="918D8E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938465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862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00" b="1" i="0" u="none" strike="noStrike" cap="none" spc="0" baseline="0" dirty="0">
                          <a:solidFill>
                            <a:srgbClr val="02698D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רותי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284759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924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אברהם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לילי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724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412FC3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  <a:endParaRPr lang="he-IL" sz="1000" b="0" i="0" u="none" strike="noStrike" cap="none" spc="0" baseline="0" dirty="0">
                        <a:solidFill>
                          <a:srgbClr val="918D8E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043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אליהו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784239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448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דמרי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רינת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789750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216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כהן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9999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  <a:endParaRPr lang="he-IL" sz="1000" b="0" i="0" u="none" strike="noStrike" cap="none" spc="0" baseline="0" dirty="0">
                        <a:solidFill>
                          <a:srgbClr val="00B0F0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928047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428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ויינברג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אילן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163957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412FC3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  <a:endParaRPr lang="he-IL" sz="1000" b="0" i="0" u="none" strike="noStrike" cap="none" spc="0" baseline="0" dirty="0">
                        <a:solidFill>
                          <a:srgbClr val="918D8E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390257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00" b="1" i="0" u="none" strike="noStrike" cap="none" spc="0" baseline="0" dirty="0">
                          <a:solidFill>
                            <a:srgbClr val="02698D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בן טוב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נועם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326739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853038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412FC3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  <a:endParaRPr lang="he-IL" sz="1000" b="0" i="0" u="none" strike="noStrike" cap="none" spc="0" baseline="0" dirty="0">
                        <a:solidFill>
                          <a:srgbClr val="918D8E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נוסבוים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178392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75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 cap="none" spc="0" baseline="0" dirty="0">
                          <a:solidFill>
                            <a:srgbClr val="00B0F0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מאיר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732920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8719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3E85E974-2E84-43D5-A2D0-214514B9EB69}"/>
              </a:ext>
            </a:extLst>
          </p:cNvPr>
          <p:cNvGrpSpPr/>
          <p:nvPr/>
        </p:nvGrpSpPr>
        <p:grpSpPr>
          <a:xfrm>
            <a:off x="6216405" y="1531247"/>
            <a:ext cx="1184845" cy="1116476"/>
            <a:chOff x="6216405" y="1531247"/>
            <a:chExt cx="1184845" cy="1116476"/>
          </a:xfrm>
        </p:grpSpPr>
        <p:cxnSp>
          <p:nvCxnSpPr>
            <p:cNvPr id="73" name="Google Shape;262;g19a9836952c_0_102">
              <a:extLst>
                <a:ext uri="{FF2B5EF4-FFF2-40B4-BE49-F238E27FC236}">
                  <a16:creationId xmlns:a16="http://schemas.microsoft.com/office/drawing/2014/main" id="{ABFEE73F-2DA3-4E19-85D4-2E556E10AC93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89" y="2193108"/>
              <a:ext cx="373573" cy="321795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262;g19a9836952c_0_102">
              <a:extLst>
                <a:ext uri="{FF2B5EF4-FFF2-40B4-BE49-F238E27FC236}">
                  <a16:creationId xmlns:a16="http://schemas.microsoft.com/office/drawing/2014/main" id="{A2DAEA4E-F360-4681-9EA8-02E3538E2DC0}"/>
                </a:ext>
              </a:extLst>
            </p:cNvPr>
            <p:cNvCxnSpPr>
              <a:cxnSpLocks/>
            </p:cNvCxnSpPr>
            <p:nvPr/>
          </p:nvCxnSpPr>
          <p:spPr>
            <a:xfrm>
              <a:off x="6865289" y="1963188"/>
              <a:ext cx="535961" cy="83611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262;g19a9836952c_0_102">
              <a:extLst>
                <a:ext uri="{FF2B5EF4-FFF2-40B4-BE49-F238E27FC236}">
                  <a16:creationId xmlns:a16="http://schemas.microsoft.com/office/drawing/2014/main" id="{83C4D004-5D36-462B-B5E3-1BB6ABCC736D}"/>
                </a:ext>
              </a:extLst>
            </p:cNvPr>
            <p:cNvCxnSpPr>
              <a:cxnSpLocks/>
            </p:cNvCxnSpPr>
            <p:nvPr/>
          </p:nvCxnSpPr>
          <p:spPr>
            <a:xfrm>
              <a:off x="6216405" y="2184150"/>
              <a:ext cx="162387" cy="463573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262;g19a9836952c_0_102">
              <a:extLst>
                <a:ext uri="{FF2B5EF4-FFF2-40B4-BE49-F238E27FC236}">
                  <a16:creationId xmlns:a16="http://schemas.microsoft.com/office/drawing/2014/main" id="{510FC99C-0C0C-45CB-BD01-9B936CB10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7007" y="1531247"/>
              <a:ext cx="463193" cy="210888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" name="קבוצה 83">
            <a:extLst>
              <a:ext uri="{FF2B5EF4-FFF2-40B4-BE49-F238E27FC236}">
                <a16:creationId xmlns:a16="http://schemas.microsoft.com/office/drawing/2014/main" id="{10F070E4-818D-4DF6-93DC-9B122FECAC27}"/>
              </a:ext>
            </a:extLst>
          </p:cNvPr>
          <p:cNvGrpSpPr/>
          <p:nvPr/>
        </p:nvGrpSpPr>
        <p:grpSpPr>
          <a:xfrm>
            <a:off x="4691333" y="3523288"/>
            <a:ext cx="583416" cy="1004518"/>
            <a:chOff x="4691333" y="3523288"/>
            <a:chExt cx="583416" cy="1004518"/>
          </a:xfrm>
        </p:grpSpPr>
        <p:cxnSp>
          <p:nvCxnSpPr>
            <p:cNvPr id="61" name="Google Shape;262;g19a9836952c_0_102">
              <a:extLst>
                <a:ext uri="{FF2B5EF4-FFF2-40B4-BE49-F238E27FC236}">
                  <a16:creationId xmlns:a16="http://schemas.microsoft.com/office/drawing/2014/main" id="{2AEE8CEF-290C-48A9-A931-E95C68986B81}"/>
                </a:ext>
              </a:extLst>
            </p:cNvPr>
            <p:cNvCxnSpPr>
              <a:cxnSpLocks/>
            </p:cNvCxnSpPr>
            <p:nvPr/>
          </p:nvCxnSpPr>
          <p:spPr>
            <a:xfrm>
              <a:off x="4691333" y="4206011"/>
              <a:ext cx="373573" cy="321795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262;g19a9836952c_0_102">
              <a:extLst>
                <a:ext uri="{FF2B5EF4-FFF2-40B4-BE49-F238E27FC236}">
                  <a16:creationId xmlns:a16="http://schemas.microsoft.com/office/drawing/2014/main" id="{FBF9AEF0-1076-44A7-AE6A-B407E0D95975}"/>
                </a:ext>
              </a:extLst>
            </p:cNvPr>
            <p:cNvCxnSpPr>
              <a:cxnSpLocks/>
            </p:cNvCxnSpPr>
            <p:nvPr/>
          </p:nvCxnSpPr>
          <p:spPr>
            <a:xfrm>
              <a:off x="4908469" y="3915081"/>
              <a:ext cx="366280" cy="91306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262;g19a9836952c_0_102">
              <a:extLst>
                <a:ext uri="{FF2B5EF4-FFF2-40B4-BE49-F238E27FC236}">
                  <a16:creationId xmlns:a16="http://schemas.microsoft.com/office/drawing/2014/main" id="{BA4B8B06-ADFB-4B52-BDA6-0D22EC179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3476" y="3523288"/>
              <a:ext cx="375057" cy="314344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0" name="Google Shape;262;g19a9836952c_0_102">
            <a:extLst>
              <a:ext uri="{FF2B5EF4-FFF2-40B4-BE49-F238E27FC236}">
                <a16:creationId xmlns:a16="http://schemas.microsoft.com/office/drawing/2014/main" id="{F1050A9D-D4FC-49C7-A71F-B4711712E992}"/>
              </a:ext>
            </a:extLst>
          </p:cNvPr>
          <p:cNvCxnSpPr>
            <a:cxnSpLocks/>
          </p:cNvCxnSpPr>
          <p:nvPr/>
        </p:nvCxnSpPr>
        <p:spPr>
          <a:xfrm>
            <a:off x="2831455" y="3939507"/>
            <a:ext cx="1177131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8" name="Google Shape;262;g19a9836952c_0_102">
            <a:extLst>
              <a:ext uri="{FF2B5EF4-FFF2-40B4-BE49-F238E27FC236}">
                <a16:creationId xmlns:a16="http://schemas.microsoft.com/office/drawing/2014/main" id="{2787C6B3-FB8C-4467-B768-142BAC895EAD}"/>
              </a:ext>
            </a:extLst>
          </p:cNvPr>
          <p:cNvCxnSpPr>
            <a:cxnSpLocks/>
          </p:cNvCxnSpPr>
          <p:nvPr/>
        </p:nvCxnSpPr>
        <p:spPr>
          <a:xfrm flipV="1">
            <a:off x="2439822" y="2175818"/>
            <a:ext cx="0" cy="1566124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85" name="קבוצה 84">
            <a:extLst>
              <a:ext uri="{FF2B5EF4-FFF2-40B4-BE49-F238E27FC236}">
                <a16:creationId xmlns:a16="http://schemas.microsoft.com/office/drawing/2014/main" id="{096574B8-DEF8-473E-BC01-899AE89ADB5F}"/>
              </a:ext>
            </a:extLst>
          </p:cNvPr>
          <p:cNvGrpSpPr/>
          <p:nvPr/>
        </p:nvGrpSpPr>
        <p:grpSpPr>
          <a:xfrm>
            <a:off x="1340893" y="1376249"/>
            <a:ext cx="698439" cy="1121418"/>
            <a:chOff x="1340893" y="1376249"/>
            <a:chExt cx="698439" cy="1121418"/>
          </a:xfrm>
        </p:grpSpPr>
        <p:cxnSp>
          <p:nvCxnSpPr>
            <p:cNvPr id="64" name="Google Shape;262;g19a9836952c_0_102">
              <a:extLst>
                <a:ext uri="{FF2B5EF4-FFF2-40B4-BE49-F238E27FC236}">
                  <a16:creationId xmlns:a16="http://schemas.microsoft.com/office/drawing/2014/main" id="{A33B9D81-44B6-4253-8E40-DDFFF3257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667" y="2175818"/>
              <a:ext cx="348555" cy="321849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262;g19a9836952c_0_102">
              <a:extLst>
                <a:ext uri="{FF2B5EF4-FFF2-40B4-BE49-F238E27FC236}">
                  <a16:creationId xmlns:a16="http://schemas.microsoft.com/office/drawing/2014/main" id="{A249DEAF-C04E-48B8-A4BE-3082C892B403}"/>
                </a:ext>
              </a:extLst>
            </p:cNvPr>
            <p:cNvCxnSpPr>
              <a:cxnSpLocks/>
            </p:cNvCxnSpPr>
            <p:nvPr/>
          </p:nvCxnSpPr>
          <p:spPr>
            <a:xfrm>
              <a:off x="1340893" y="1899941"/>
              <a:ext cx="593777" cy="1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262;g19a9836952c_0_102">
              <a:extLst>
                <a:ext uri="{FF2B5EF4-FFF2-40B4-BE49-F238E27FC236}">
                  <a16:creationId xmlns:a16="http://schemas.microsoft.com/office/drawing/2014/main" id="{F4829066-36B9-4C74-B8F2-223A97F86D1B}"/>
                </a:ext>
              </a:extLst>
            </p:cNvPr>
            <p:cNvCxnSpPr>
              <a:cxnSpLocks/>
            </p:cNvCxnSpPr>
            <p:nvPr/>
          </p:nvCxnSpPr>
          <p:spPr>
            <a:xfrm>
              <a:off x="1637781" y="1376249"/>
              <a:ext cx="401551" cy="385755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" name="Google Shape;262;g19a9836952c_0_102">
            <a:extLst>
              <a:ext uri="{FF2B5EF4-FFF2-40B4-BE49-F238E27FC236}">
                <a16:creationId xmlns:a16="http://schemas.microsoft.com/office/drawing/2014/main" id="{52E331E8-FEC5-44F4-8220-211267837A1A}"/>
              </a:ext>
            </a:extLst>
          </p:cNvPr>
          <p:cNvCxnSpPr>
            <a:cxnSpLocks/>
          </p:cNvCxnSpPr>
          <p:nvPr/>
        </p:nvCxnSpPr>
        <p:spPr>
          <a:xfrm flipH="1">
            <a:off x="2950192" y="1967187"/>
            <a:ext cx="2908742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46332" y="508132"/>
            <a:ext cx="20676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" name="Google Shape;253;g19a9836952c_0_102">
            <a:extLst>
              <a:ext uri="{FF2B5EF4-FFF2-40B4-BE49-F238E27FC236}">
                <a16:creationId xmlns:a16="http://schemas.microsoft.com/office/drawing/2014/main" id="{22DE91CB-EE10-4933-8903-382D3ED5381F}"/>
              </a:ext>
            </a:extLst>
          </p:cNvPr>
          <p:cNvSpPr/>
          <p:nvPr/>
        </p:nvSpPr>
        <p:spPr>
          <a:xfrm>
            <a:off x="3670918" y="1514851"/>
            <a:ext cx="1442596" cy="908793"/>
          </a:xfrm>
          <a:prstGeom prst="diamond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54;g19a9836952c_0_102">
            <a:extLst>
              <a:ext uri="{FF2B5EF4-FFF2-40B4-BE49-F238E27FC236}">
                <a16:creationId xmlns:a16="http://schemas.microsoft.com/office/drawing/2014/main" id="{AA90F845-FE8D-4CD7-95EA-EFB7D0735D78}"/>
              </a:ext>
            </a:extLst>
          </p:cNvPr>
          <p:cNvSpPr txBox="1"/>
          <p:nvPr/>
        </p:nvSpPr>
        <p:spPr>
          <a:xfrm>
            <a:off x="4000966" y="1756390"/>
            <a:ext cx="800980" cy="42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לומדים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" name="Google Shape;255;g19a9836952c_0_102">
            <a:extLst>
              <a:ext uri="{FF2B5EF4-FFF2-40B4-BE49-F238E27FC236}">
                <a16:creationId xmlns:a16="http://schemas.microsoft.com/office/drawing/2014/main" id="{CD8E97CB-33AB-4F55-8EDB-E9B728515CC9}"/>
              </a:ext>
            </a:extLst>
          </p:cNvPr>
          <p:cNvSpPr/>
          <p:nvPr/>
        </p:nvSpPr>
        <p:spPr>
          <a:xfrm>
            <a:off x="6962817" y="1182113"/>
            <a:ext cx="972993" cy="561833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u="sng" dirty="0">
                <a:solidFill>
                  <a:schemeClr val="bg1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ת.ז.</a:t>
            </a:r>
            <a:endParaRPr sz="1600" u="sng" dirty="0">
              <a:solidFill>
                <a:schemeClr val="bg1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10" name="Google Shape;256;g19a9836952c_0_102">
            <a:extLst>
              <a:ext uri="{FF2B5EF4-FFF2-40B4-BE49-F238E27FC236}">
                <a16:creationId xmlns:a16="http://schemas.microsoft.com/office/drawing/2014/main" id="{09993C10-3598-44D6-98D3-18F3DC272D7D}"/>
              </a:ext>
            </a:extLst>
          </p:cNvPr>
          <p:cNvSpPr/>
          <p:nvPr/>
        </p:nvSpPr>
        <p:spPr>
          <a:xfrm>
            <a:off x="5749889" y="1670577"/>
            <a:ext cx="1212928" cy="597184"/>
          </a:xfrm>
          <a:prstGeom prst="roundRect">
            <a:avLst>
              <a:gd name="adj" fmla="val 16667"/>
            </a:avLst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תלמידים</a:t>
            </a:r>
            <a:endParaRPr sz="1600" b="1" dirty="0">
              <a:solidFill>
                <a:srgbClr val="FEC224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3" name="Google Shape;255;g19a9836952c_0_102">
            <a:extLst>
              <a:ext uri="{FF2B5EF4-FFF2-40B4-BE49-F238E27FC236}">
                <a16:creationId xmlns:a16="http://schemas.microsoft.com/office/drawing/2014/main" id="{2D2F8B82-D925-4960-8230-E21B9BECB9EF}"/>
              </a:ext>
            </a:extLst>
          </p:cNvPr>
          <p:cNvSpPr/>
          <p:nvPr/>
        </p:nvSpPr>
        <p:spPr>
          <a:xfrm>
            <a:off x="7238862" y="1774460"/>
            <a:ext cx="972993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שם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4" name="Google Shape;255;g19a9836952c_0_102">
            <a:extLst>
              <a:ext uri="{FF2B5EF4-FFF2-40B4-BE49-F238E27FC236}">
                <a16:creationId xmlns:a16="http://schemas.microsoft.com/office/drawing/2014/main" id="{AB8AF164-3C16-4A86-9147-CFBB9BF35967}"/>
              </a:ext>
            </a:extLst>
          </p:cNvPr>
          <p:cNvSpPr/>
          <p:nvPr/>
        </p:nvSpPr>
        <p:spPr>
          <a:xfrm>
            <a:off x="6914754" y="2366807"/>
            <a:ext cx="972992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ת. לידה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5" name="Google Shape;255;g19a9836952c_0_102">
            <a:extLst>
              <a:ext uri="{FF2B5EF4-FFF2-40B4-BE49-F238E27FC236}">
                <a16:creationId xmlns:a16="http://schemas.microsoft.com/office/drawing/2014/main" id="{C6D35702-29F9-4A82-B1B2-367C2DB57D7B}"/>
              </a:ext>
            </a:extLst>
          </p:cNvPr>
          <p:cNvSpPr/>
          <p:nvPr/>
        </p:nvSpPr>
        <p:spPr>
          <a:xfrm>
            <a:off x="5892296" y="2487003"/>
            <a:ext cx="972992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כיתה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6" name="Google Shape;255;g19a9836952c_0_102">
            <a:extLst>
              <a:ext uri="{FF2B5EF4-FFF2-40B4-BE49-F238E27FC236}">
                <a16:creationId xmlns:a16="http://schemas.microsoft.com/office/drawing/2014/main" id="{94047A0D-6027-4694-9CD0-F44376CEA78C}"/>
              </a:ext>
            </a:extLst>
          </p:cNvPr>
          <p:cNvSpPr/>
          <p:nvPr/>
        </p:nvSpPr>
        <p:spPr>
          <a:xfrm>
            <a:off x="4823476" y="3006247"/>
            <a:ext cx="972993" cy="561833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u="sng" dirty="0">
                <a:solidFill>
                  <a:schemeClr val="bg1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ת.ז.</a:t>
            </a:r>
            <a:endParaRPr sz="1600" u="sng" dirty="0">
              <a:solidFill>
                <a:schemeClr val="bg1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7" name="Google Shape;255;g19a9836952c_0_102">
            <a:extLst>
              <a:ext uri="{FF2B5EF4-FFF2-40B4-BE49-F238E27FC236}">
                <a16:creationId xmlns:a16="http://schemas.microsoft.com/office/drawing/2014/main" id="{70ED2FA3-3A45-49CF-8D24-AD791A3BAD3E}"/>
              </a:ext>
            </a:extLst>
          </p:cNvPr>
          <p:cNvSpPr/>
          <p:nvPr/>
        </p:nvSpPr>
        <p:spPr>
          <a:xfrm>
            <a:off x="5184840" y="3725471"/>
            <a:ext cx="972993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שם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8" name="Google Shape;255;g19a9836952c_0_102">
            <a:extLst>
              <a:ext uri="{FF2B5EF4-FFF2-40B4-BE49-F238E27FC236}">
                <a16:creationId xmlns:a16="http://schemas.microsoft.com/office/drawing/2014/main" id="{66704459-46F9-4E0A-95AB-ACFBEB30528F}"/>
              </a:ext>
            </a:extLst>
          </p:cNvPr>
          <p:cNvSpPr/>
          <p:nvPr/>
        </p:nvSpPr>
        <p:spPr>
          <a:xfrm>
            <a:off x="4627018" y="4373482"/>
            <a:ext cx="972992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טלפון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49" name="Google Shape;256;g19a9836952c_0_102">
            <a:extLst>
              <a:ext uri="{FF2B5EF4-FFF2-40B4-BE49-F238E27FC236}">
                <a16:creationId xmlns:a16="http://schemas.microsoft.com/office/drawing/2014/main" id="{E1085146-61E5-44B3-A4D9-F0980EAE0648}"/>
              </a:ext>
            </a:extLst>
          </p:cNvPr>
          <p:cNvSpPr/>
          <p:nvPr/>
        </p:nvSpPr>
        <p:spPr>
          <a:xfrm>
            <a:off x="3793688" y="3641154"/>
            <a:ext cx="1212928" cy="597184"/>
          </a:xfrm>
          <a:prstGeom prst="roundRect">
            <a:avLst>
              <a:gd name="adj" fmla="val 16667"/>
            </a:avLst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מורים</a:t>
            </a:r>
            <a:endParaRPr sz="1600" b="1" dirty="0">
              <a:solidFill>
                <a:srgbClr val="FEC224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253;g19a9836952c_0_102">
            <a:extLst>
              <a:ext uri="{FF2B5EF4-FFF2-40B4-BE49-F238E27FC236}">
                <a16:creationId xmlns:a16="http://schemas.microsoft.com/office/drawing/2014/main" id="{BA7B5825-097F-4B88-A964-C99B44D37BAF}"/>
              </a:ext>
            </a:extLst>
          </p:cNvPr>
          <p:cNvSpPr/>
          <p:nvPr/>
        </p:nvSpPr>
        <p:spPr>
          <a:xfrm>
            <a:off x="1718920" y="3483582"/>
            <a:ext cx="1441805" cy="908294"/>
          </a:xfrm>
          <a:prstGeom prst="diamond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54;g19a9836952c_0_102">
            <a:extLst>
              <a:ext uri="{FF2B5EF4-FFF2-40B4-BE49-F238E27FC236}">
                <a16:creationId xmlns:a16="http://schemas.microsoft.com/office/drawing/2014/main" id="{43DC6647-0F43-4C4F-97DD-D7E7BA9B7239}"/>
              </a:ext>
            </a:extLst>
          </p:cNvPr>
          <p:cNvSpPr txBox="1"/>
          <p:nvPr/>
        </p:nvSpPr>
        <p:spPr>
          <a:xfrm>
            <a:off x="2039332" y="3726933"/>
            <a:ext cx="800980" cy="42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מלמדים</a:t>
            </a:r>
            <a:endParaRPr sz="1600"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" name="Google Shape;256;g19a9836952c_0_102">
            <a:extLst>
              <a:ext uri="{FF2B5EF4-FFF2-40B4-BE49-F238E27FC236}">
                <a16:creationId xmlns:a16="http://schemas.microsoft.com/office/drawing/2014/main" id="{AA3F6DC8-8136-48EB-BDB2-3B34F6B37ECD}"/>
              </a:ext>
            </a:extLst>
          </p:cNvPr>
          <p:cNvSpPr/>
          <p:nvPr/>
        </p:nvSpPr>
        <p:spPr>
          <a:xfrm>
            <a:off x="1833358" y="1670577"/>
            <a:ext cx="1212928" cy="597184"/>
          </a:xfrm>
          <a:prstGeom prst="roundRect">
            <a:avLst>
              <a:gd name="adj" fmla="val 16667"/>
            </a:avLst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rgbClr val="FEC224"/>
                </a:solidFill>
                <a:latin typeface="Assistant"/>
                <a:ea typeface="Assistant"/>
                <a:cs typeface="Assistant"/>
                <a:sym typeface="Assistant"/>
              </a:rPr>
              <a:t>שיעורים</a:t>
            </a:r>
            <a:endParaRPr sz="1600" b="1" dirty="0">
              <a:solidFill>
                <a:srgbClr val="FEC224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255;g19a9836952c_0_102">
            <a:extLst>
              <a:ext uri="{FF2B5EF4-FFF2-40B4-BE49-F238E27FC236}">
                <a16:creationId xmlns:a16="http://schemas.microsoft.com/office/drawing/2014/main" id="{B43532D0-756B-4130-9D04-662ACEE72273}"/>
              </a:ext>
            </a:extLst>
          </p:cNvPr>
          <p:cNvSpPr/>
          <p:nvPr/>
        </p:nvSpPr>
        <p:spPr>
          <a:xfrm>
            <a:off x="1122170" y="963262"/>
            <a:ext cx="972993" cy="561833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u="sng" dirty="0">
                <a:solidFill>
                  <a:schemeClr val="bg1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מ. מזהה</a:t>
            </a:r>
            <a:endParaRPr sz="1600" u="sng" dirty="0">
              <a:solidFill>
                <a:schemeClr val="bg1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54" name="Google Shape;255;g19a9836952c_0_102">
            <a:extLst>
              <a:ext uri="{FF2B5EF4-FFF2-40B4-BE49-F238E27FC236}">
                <a16:creationId xmlns:a16="http://schemas.microsoft.com/office/drawing/2014/main" id="{D189033A-7D23-47F5-9CC0-56D8F43D674A}"/>
              </a:ext>
            </a:extLst>
          </p:cNvPr>
          <p:cNvSpPr/>
          <p:nvPr/>
        </p:nvSpPr>
        <p:spPr>
          <a:xfrm>
            <a:off x="549179" y="1613156"/>
            <a:ext cx="972993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שם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sp>
        <p:nvSpPr>
          <p:cNvPr id="55" name="Google Shape;255;g19a9836952c_0_102">
            <a:extLst>
              <a:ext uri="{FF2B5EF4-FFF2-40B4-BE49-F238E27FC236}">
                <a16:creationId xmlns:a16="http://schemas.microsoft.com/office/drawing/2014/main" id="{45186028-7D25-4B8B-9BDE-CFCC5D7491B6}"/>
              </a:ext>
            </a:extLst>
          </p:cNvPr>
          <p:cNvSpPr/>
          <p:nvPr/>
        </p:nvSpPr>
        <p:spPr>
          <a:xfrm>
            <a:off x="787401" y="2257565"/>
            <a:ext cx="972992" cy="561833"/>
          </a:xfrm>
          <a:prstGeom prst="ellipse">
            <a:avLst/>
          </a:prstGeom>
          <a:solidFill>
            <a:srgbClr val="BCE3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Assistant"/>
                <a:cs typeface="Assistant SemiBold" pitchFamily="2" charset="-79"/>
                <a:sym typeface="Assistant"/>
              </a:rPr>
              <a:t>כיתה</a:t>
            </a:r>
            <a:endParaRPr sz="1600" dirty="0">
              <a:solidFill>
                <a:srgbClr val="232752"/>
              </a:solidFill>
              <a:latin typeface="Assistant SemiBold" pitchFamily="2" charset="-79"/>
              <a:ea typeface="Assistant"/>
              <a:cs typeface="Assistant SemiBold" pitchFamily="2" charset="-79"/>
              <a:sym typeface="Assistant"/>
            </a:endParaRPr>
          </a:p>
        </p:txBody>
      </p:sp>
      <p:pic>
        <p:nvPicPr>
          <p:cNvPr id="88" name="Google Shape;60;p13" descr="Google Shape;60;p13">
            <a:extLst>
              <a:ext uri="{FF2B5EF4-FFF2-40B4-BE49-F238E27FC236}">
                <a16:creationId xmlns:a16="http://schemas.microsoft.com/office/drawing/2014/main" id="{82045627-F08D-40AC-9831-9DE9DCCB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213636" y="34292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72708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20932" y="508132"/>
            <a:ext cx="20930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>
              <a:lnSpc>
                <a:spcPct val="132142"/>
              </a:lnSpc>
              <a:buClr>
                <a:srgbClr val="00B0F0"/>
              </a:buClr>
              <a:buSzPts val="2800"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</a:p>
        </p:txBody>
      </p:sp>
      <p:sp>
        <p:nvSpPr>
          <p:cNvPr id="7" name="Google Shape;192;p11">
            <a:extLst>
              <a:ext uri="{FF2B5EF4-FFF2-40B4-BE49-F238E27FC236}">
                <a16:creationId xmlns:a16="http://schemas.microsoft.com/office/drawing/2014/main" id="{0A86078E-6665-4225-B6C4-A9F418C7E95E}"/>
              </a:ext>
            </a:extLst>
          </p:cNvPr>
          <p:cNvSpPr txBox="1"/>
          <p:nvPr/>
        </p:nvSpPr>
        <p:spPr>
          <a:xfrm>
            <a:off x="6028266" y="1229690"/>
            <a:ext cx="2685698" cy="40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תפקידיו של המפתח הייחודי:</a:t>
            </a:r>
            <a:endParaRPr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9" name="Google Shape;42;p2" descr="Image">
            <a:extLst>
              <a:ext uri="{FF2B5EF4-FFF2-40B4-BE49-F238E27FC236}">
                <a16:creationId xmlns:a16="http://schemas.microsoft.com/office/drawing/2014/main" id="{C3A4A10E-4005-48E1-9404-25FB1CF6C2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183854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;p2" descr="Image">
            <a:extLst>
              <a:ext uri="{FF2B5EF4-FFF2-40B4-BE49-F238E27FC236}">
                <a16:creationId xmlns:a16="http://schemas.microsoft.com/office/drawing/2014/main" id="{308F3360-088C-41F2-8F47-3AFABB06D5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225472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92;p11">
            <a:extLst>
              <a:ext uri="{FF2B5EF4-FFF2-40B4-BE49-F238E27FC236}">
                <a16:creationId xmlns:a16="http://schemas.microsoft.com/office/drawing/2014/main" id="{90AB92AB-C8A4-47E3-8A5D-E838DAA501D2}"/>
              </a:ext>
            </a:extLst>
          </p:cNvPr>
          <p:cNvSpPr txBox="1"/>
          <p:nvPr/>
        </p:nvSpPr>
        <p:spPr>
          <a:xfrm>
            <a:off x="3683000" y="1653298"/>
            <a:ext cx="402846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להקל ולהאיץ את עבודת ניתוח הנתונים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למנוע הזנת ערכים כפולים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להקל על מיון, סינון ושליפה של ערכים</a:t>
            </a:r>
            <a:endParaRPr lang="en-US"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Google Shape;42;p2" descr="Image">
            <a:extLst>
              <a:ext uri="{FF2B5EF4-FFF2-40B4-BE49-F238E27FC236}">
                <a16:creationId xmlns:a16="http://schemas.microsoft.com/office/drawing/2014/main" id="{57060B13-3275-46C4-B5DA-6C679BFF67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2670897"/>
            <a:ext cx="201121" cy="1995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4524736"/>
                  </p:ext>
                </p:extLst>
              </p:nvPr>
            </p:nvGraphicFramePr>
            <p:xfrm rot="1743857">
              <a:off x="690035" y="2217694"/>
              <a:ext cx="4076609" cy="1587563"/>
            </p:xfrm>
            <a:graphic>
              <a:graphicData uri="http://schemas.microsoft.com/office/drawing/2017/model3d">
                <am3d:model3d r:embed="rId4">
                  <am3d:spPr>
                    <a:xfrm rot="1743857">
                      <a:off x="0" y="0"/>
                      <a:ext cx="4076609" cy="1587563"/>
                    </a:xfrm>
                    <a:prstGeom prst="rect">
                      <a:avLst/>
                    </a:prstGeom>
                  </am3d:spPr>
                  <am3d:camera>
                    <am3d:pos x="0" y="0" z="518954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26" d="1000000"/>
                    <am3d:preTrans dx="3254261" dy="12319" dz="433113"/>
                    <am3d:scale>
                      <am3d:sx n="1000000" d="1000000"/>
                      <am3d:sy n="1000000" d="1000000"/>
                      <am3d:sz n="1000000" d="1000000"/>
                    </am3d:scale>
                    <am3d:rot ax="-3038678" ay="-173892" az="2401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5074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43857">
                <a:off x="690035" y="2217694"/>
                <a:ext cx="4076609" cy="1587563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5DDD0842-8CFB-4D9D-8C33-E97001270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73668">
            <a:off x="6213636" y="34292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97920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213636" y="342928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20932" y="508132"/>
            <a:ext cx="20930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>
              <a:lnSpc>
                <a:spcPct val="132142"/>
              </a:lnSpc>
              <a:buClr>
                <a:srgbClr val="00B0F0"/>
              </a:buClr>
              <a:buSzPts val="2800"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</a:p>
        </p:txBody>
      </p:sp>
      <p:sp>
        <p:nvSpPr>
          <p:cNvPr id="7" name="Google Shape;192;p11">
            <a:extLst>
              <a:ext uri="{FF2B5EF4-FFF2-40B4-BE49-F238E27FC236}">
                <a16:creationId xmlns:a16="http://schemas.microsoft.com/office/drawing/2014/main" id="{0A86078E-6665-4225-B6C4-A9F418C7E95E}"/>
              </a:ext>
            </a:extLst>
          </p:cNvPr>
          <p:cNvSpPr txBox="1"/>
          <p:nvPr/>
        </p:nvSpPr>
        <p:spPr>
          <a:xfrm>
            <a:off x="6028266" y="1229690"/>
            <a:ext cx="2685698" cy="40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תכונותיו של המפתח הייחודי:</a:t>
            </a:r>
            <a:endParaRPr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9" name="Google Shape;42;p2" descr="Image">
            <a:extLst>
              <a:ext uri="{FF2B5EF4-FFF2-40B4-BE49-F238E27FC236}">
                <a16:creationId xmlns:a16="http://schemas.microsoft.com/office/drawing/2014/main" id="{C3A4A10E-4005-48E1-9404-25FB1CF6C2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49" y="1838543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92;p11">
            <a:extLst>
              <a:ext uri="{FF2B5EF4-FFF2-40B4-BE49-F238E27FC236}">
                <a16:creationId xmlns:a16="http://schemas.microsoft.com/office/drawing/2014/main" id="{90AB92AB-C8A4-47E3-8A5D-E838DAA501D2}"/>
              </a:ext>
            </a:extLst>
          </p:cNvPr>
          <p:cNvSpPr txBox="1"/>
          <p:nvPr/>
        </p:nvSpPr>
        <p:spPr>
          <a:xfrm>
            <a:off x="4690534" y="1653298"/>
            <a:ext cx="3020932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אינו יכול להופיע יותר מפעם אחת (אין ערכים כפולים)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אינו יכול להיות שדה ריק*</a:t>
            </a:r>
            <a:endParaRPr lang="en-US"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Google Shape;42;p2" descr="Image">
            <a:extLst>
              <a:ext uri="{FF2B5EF4-FFF2-40B4-BE49-F238E27FC236}">
                <a16:creationId xmlns:a16="http://schemas.microsoft.com/office/drawing/2014/main" id="{57060B13-3275-46C4-B5DA-6C679BFF67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49" y="2670897"/>
            <a:ext cx="201121" cy="1995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743857">
              <a:off x="690035" y="2217694"/>
              <a:ext cx="4076609" cy="1587563"/>
            </p:xfrm>
            <a:graphic>
              <a:graphicData uri="http://schemas.microsoft.com/office/drawing/2017/model3d">
                <am3d:model3d r:embed="rId5">
                  <am3d:spPr>
                    <a:xfrm rot="1743857">
                      <a:off x="0" y="0"/>
                      <a:ext cx="4076609" cy="1587563"/>
                    </a:xfrm>
                    <a:prstGeom prst="rect">
                      <a:avLst/>
                    </a:prstGeom>
                  </am3d:spPr>
                  <am3d:camera>
                    <am3d:pos x="0" y="0" z="518954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26" d="1000000"/>
                    <am3d:preTrans dx="3254261" dy="12319" dz="433113"/>
                    <am3d:scale>
                      <am3d:sx n="1000000" d="1000000"/>
                      <am3d:sy n="1000000" d="1000000"/>
                      <am3d:sz n="1000000" d="1000000"/>
                    </am3d:scale>
                    <am3d:rot ax="-3038678" ay="-173892" az="24019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5074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743857">
                <a:off x="690035" y="2217694"/>
                <a:ext cx="4076609" cy="1587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4113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20932" y="508132"/>
            <a:ext cx="20930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>
              <a:lnSpc>
                <a:spcPct val="132142"/>
              </a:lnSpc>
              <a:buClr>
                <a:srgbClr val="00B0F0"/>
              </a:buClr>
              <a:buSzPts val="2800"/>
            </a:pP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</a:p>
        </p:txBody>
      </p:sp>
      <p:sp>
        <p:nvSpPr>
          <p:cNvPr id="7" name="Google Shape;192;p11">
            <a:extLst>
              <a:ext uri="{FF2B5EF4-FFF2-40B4-BE49-F238E27FC236}">
                <a16:creationId xmlns:a16="http://schemas.microsoft.com/office/drawing/2014/main" id="{0A86078E-6665-4225-B6C4-A9F418C7E95E}"/>
              </a:ext>
            </a:extLst>
          </p:cNvPr>
          <p:cNvSpPr txBox="1"/>
          <p:nvPr/>
        </p:nvSpPr>
        <p:spPr>
          <a:xfrm>
            <a:off x="4685499" y="1229690"/>
            <a:ext cx="40284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914400" hangingPunct="1">
              <a:defRPr/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דוגמאות למזהה ייחודי נפוץ בעולמות </a:t>
            </a:r>
            <a:r>
              <a:rPr lang="he-IL" sz="1800" dirty="0" err="1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הדאטה</a:t>
            </a: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:</a:t>
            </a:r>
          </a:p>
        </p:txBody>
      </p:sp>
      <p:pic>
        <p:nvPicPr>
          <p:cNvPr id="9" name="Google Shape;42;p2" descr="Image">
            <a:extLst>
              <a:ext uri="{FF2B5EF4-FFF2-40B4-BE49-F238E27FC236}">
                <a16:creationId xmlns:a16="http://schemas.microsoft.com/office/drawing/2014/main" id="{C3A4A10E-4005-48E1-9404-25FB1CF6C2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183854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;p2" descr="Image">
            <a:extLst>
              <a:ext uri="{FF2B5EF4-FFF2-40B4-BE49-F238E27FC236}">
                <a16:creationId xmlns:a16="http://schemas.microsoft.com/office/drawing/2014/main" id="{308F3360-088C-41F2-8F47-3AFABB06D5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225472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92;p11">
            <a:extLst>
              <a:ext uri="{FF2B5EF4-FFF2-40B4-BE49-F238E27FC236}">
                <a16:creationId xmlns:a16="http://schemas.microsoft.com/office/drawing/2014/main" id="{90AB92AB-C8A4-47E3-8A5D-E838DAA501D2}"/>
              </a:ext>
            </a:extLst>
          </p:cNvPr>
          <p:cNvSpPr txBox="1"/>
          <p:nvPr/>
        </p:nvSpPr>
        <p:spPr>
          <a:xfrm>
            <a:off x="6172200" y="1653298"/>
            <a:ext cx="153926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מ.ז.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מ. סידורי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ח.פ.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קוד לקוח</a:t>
            </a:r>
            <a:endParaRPr lang="en-US"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Google Shape;42;p2" descr="Image">
            <a:extLst>
              <a:ext uri="{FF2B5EF4-FFF2-40B4-BE49-F238E27FC236}">
                <a16:creationId xmlns:a16="http://schemas.microsoft.com/office/drawing/2014/main" id="{57060B13-3275-46C4-B5DA-6C679BFF67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2670897"/>
            <a:ext cx="201121" cy="1995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743857">
              <a:off x="690035" y="2217694"/>
              <a:ext cx="4076609" cy="1587563"/>
            </p:xfrm>
            <a:graphic>
              <a:graphicData uri="http://schemas.microsoft.com/office/drawing/2017/model3d">
                <am3d:model3d r:embed="rId4">
                  <am3d:spPr>
                    <a:xfrm rot="1743857">
                      <a:off x="0" y="0"/>
                      <a:ext cx="4076609" cy="1587563"/>
                    </a:xfrm>
                    <a:prstGeom prst="rect">
                      <a:avLst/>
                    </a:prstGeom>
                  </am3d:spPr>
                  <am3d:camera>
                    <am3d:pos x="0" y="0" z="518954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26" d="1000000"/>
                    <am3d:preTrans dx="3254261" dy="12319" dz="433113"/>
                    <am3d:scale>
                      <am3d:sx n="1000000" d="1000000"/>
                      <am3d:sy n="1000000" d="1000000"/>
                      <am3d:sz n="1000000" d="1000000"/>
                    </am3d:scale>
                    <am3d:rot ax="-3038678" ay="-173892" az="2401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5074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5" name="3D Model 11" descr="Gold Key">
                <a:extLst>
                  <a:ext uri="{FF2B5EF4-FFF2-40B4-BE49-F238E27FC236}">
                    <a16:creationId xmlns:a16="http://schemas.microsoft.com/office/drawing/2014/main" id="{E8E2BC27-EB5C-4F1C-B9B0-07FAFAB38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43857">
                <a:off x="690035" y="2217694"/>
                <a:ext cx="4076609" cy="158756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oogle Shape;42;p2" descr="Image">
            <a:extLst>
              <a:ext uri="{FF2B5EF4-FFF2-40B4-BE49-F238E27FC236}">
                <a16:creationId xmlns:a16="http://schemas.microsoft.com/office/drawing/2014/main" id="{F2A2E05F-A3AA-44EB-816C-49453814A3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149" y="3094231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0;p13" descr="Google Shape;60;p13">
            <a:extLst>
              <a:ext uri="{FF2B5EF4-FFF2-40B4-BE49-F238E27FC236}">
                <a16:creationId xmlns:a16="http://schemas.microsoft.com/office/drawing/2014/main" id="{02F87686-05E3-4BA0-A46C-0DAE1CDF7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73668">
            <a:off x="6213636" y="342928"/>
            <a:ext cx="271944" cy="60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98457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</a:t>
            </a:r>
            <a:r>
              <a:rPr lang="he-IL"/>
              <a:t>דרך הידיים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77;p12">
            <a:extLst>
              <a:ext uri="{FF2B5EF4-FFF2-40B4-BE49-F238E27FC236}">
                <a16:creationId xmlns:a16="http://schemas.microsoft.com/office/drawing/2014/main" id="{80C09540-8ABE-45A2-A06B-2503C6C1DBF4}"/>
              </a:ext>
            </a:extLst>
          </p:cNvPr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478BE5-8E99-424D-844F-6A8E6E4F3151}"/>
              </a:ext>
            </a:extLst>
          </p:cNvPr>
          <p:cNvSpPr txBox="1"/>
          <p:nvPr/>
        </p:nvSpPr>
        <p:spPr>
          <a:xfrm>
            <a:off x="1246909" y="4569999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845866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028266" y="508132"/>
            <a:ext cx="2685697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עבודה עם טבלה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79FBEEC-96D5-4EB3-890A-0E426E12C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43" y="1215316"/>
            <a:ext cx="4286944" cy="3625841"/>
          </a:xfrm>
          <a:prstGeom prst="rect">
            <a:avLst/>
          </a:prstGeom>
          <a:noFill/>
          <a:ln>
            <a:noFill/>
          </a:ln>
          <a:effectLst>
            <a:outerShdw blurRad="127000" dist="76200" dir="81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2366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845866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028266" y="508132"/>
            <a:ext cx="2685697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עבודה עם טבלה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" name="Google Shape;192;p11">
            <a:extLst>
              <a:ext uri="{FF2B5EF4-FFF2-40B4-BE49-F238E27FC236}">
                <a16:creationId xmlns:a16="http://schemas.microsoft.com/office/drawing/2014/main" id="{FEF3062E-B4B8-4076-BA30-56B9C9CD6080}"/>
              </a:ext>
            </a:extLst>
          </p:cNvPr>
          <p:cNvSpPr txBox="1"/>
          <p:nvPr/>
        </p:nvSpPr>
        <p:spPr>
          <a:xfrm>
            <a:off x="6028266" y="1229690"/>
            <a:ext cx="2685698" cy="40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יתרונות השימוש בטבלה:</a:t>
            </a:r>
            <a:endParaRPr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7" name="Google Shape;42;p2" descr="Image">
            <a:extLst>
              <a:ext uri="{FF2B5EF4-FFF2-40B4-BE49-F238E27FC236}">
                <a16:creationId xmlns:a16="http://schemas.microsoft.com/office/drawing/2014/main" id="{1B4F55C8-62A9-41EE-8A5F-4C231DF6E4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49" y="183854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;p2" descr="Image">
            <a:extLst>
              <a:ext uri="{FF2B5EF4-FFF2-40B4-BE49-F238E27FC236}">
                <a16:creationId xmlns:a16="http://schemas.microsoft.com/office/drawing/2014/main" id="{88ED8485-E4C7-4835-891B-C70A4D24BD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49" y="225472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2;p11">
            <a:extLst>
              <a:ext uri="{FF2B5EF4-FFF2-40B4-BE49-F238E27FC236}">
                <a16:creationId xmlns:a16="http://schemas.microsoft.com/office/drawing/2014/main" id="{36C13E00-53A0-40F3-AE0F-5141EB9F4482}"/>
              </a:ext>
            </a:extLst>
          </p:cNvPr>
          <p:cNvSpPr txBox="1"/>
          <p:nvPr/>
        </p:nvSpPr>
        <p:spPr>
          <a:xfrm>
            <a:off x="4470400" y="1653298"/>
            <a:ext cx="324106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עיצוב מהיר, יפה ונוח לשימוש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הזנה מהירה של נתונים חדשים</a:t>
            </a:r>
          </a:p>
          <a:p>
            <a:pPr>
              <a:lnSpc>
                <a:spcPct val="150000"/>
              </a:lnSpc>
            </a:pPr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פונקציות סיכום אוטומטיות</a:t>
            </a:r>
            <a:endParaRPr lang="en-US"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1" name="Google Shape;42;p2" descr="Image">
            <a:extLst>
              <a:ext uri="{FF2B5EF4-FFF2-40B4-BE49-F238E27FC236}">
                <a16:creationId xmlns:a16="http://schemas.microsoft.com/office/drawing/2014/main" id="{1A113DBD-5546-41F7-BC45-3F92E8C514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49" y="2670897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6424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845866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896886" y="508132"/>
            <a:ext cx="2817077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עיצוב טבלה מהיר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5" name="Google Shape;173;p9">
            <a:extLst>
              <a:ext uri="{FF2B5EF4-FFF2-40B4-BE49-F238E27FC236}">
                <a16:creationId xmlns:a16="http://schemas.microsoft.com/office/drawing/2014/main" id="{6B5FD4FC-8C4C-4B4C-B2FF-D7259BBC9BDF}"/>
              </a:ext>
            </a:extLst>
          </p:cNvPr>
          <p:cNvSpPr txBox="1"/>
          <p:nvPr/>
        </p:nvSpPr>
        <p:spPr>
          <a:xfrm>
            <a:off x="5567421" y="1322493"/>
            <a:ext cx="3133588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914400" hangingPunct="1">
              <a:lnSpc>
                <a:spcPct val="130000"/>
              </a:lnSpc>
              <a:defRPr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על מנת ליצור טבלה עלינו לסמן את טווח הערכים שנרצה להפוך לטבלה, ולאחר מכן נלחץ על כפתור "עצב כטבלה" 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Wingdings" panose="05000000000000000000" pitchFamily="2" charset="2"/>
              </a:rPr>
              <a:t></a:t>
            </a:r>
            <a:endParaRPr lang="he-IL"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53B3B82-D8DA-4A87-B747-DA8D0016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734" y="1433140"/>
            <a:ext cx="2877596" cy="18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14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845866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5896886" y="508132"/>
            <a:ext cx="2817077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עיצוב טבלה מהיר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5" name="Google Shape;173;p9">
            <a:extLst>
              <a:ext uri="{FF2B5EF4-FFF2-40B4-BE49-F238E27FC236}">
                <a16:creationId xmlns:a16="http://schemas.microsoft.com/office/drawing/2014/main" id="{6B5FD4FC-8C4C-4B4C-B2FF-D7259BBC9BDF}"/>
              </a:ext>
            </a:extLst>
          </p:cNvPr>
          <p:cNvSpPr txBox="1"/>
          <p:nvPr/>
        </p:nvSpPr>
        <p:spPr>
          <a:xfrm>
            <a:off x="5580375" y="1322493"/>
            <a:ext cx="3133588" cy="216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914400" hangingPunct="1">
              <a:lnSpc>
                <a:spcPct val="130000"/>
              </a:lnSpc>
              <a:defRPr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לאחר הפיכת הטווח לטבלה, נשים לב כי בראש כל עמודה מופיע חץ קטן.          </a:t>
            </a:r>
          </a:p>
          <a:p>
            <a:pPr lvl="0" defTabSz="914400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אם נלחץ על החץ, ייפתח לנו חלון המאפשר לנו מיון וסינון מהירים של הטבלה שלנו, ללא צורך לגשת לסרגל הכלים.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5DEB6B8-31E7-44F3-8098-E09EFC112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091"/>
          <a:stretch/>
        </p:blipFill>
        <p:spPr>
          <a:xfrm>
            <a:off x="5935975" y="1714403"/>
            <a:ext cx="293520" cy="351465"/>
          </a:xfrm>
          <a:prstGeom prst="rect">
            <a:avLst/>
          </a:prstGeom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id="{6BAB6C6E-6CB6-4FB1-BB58-D5A992AE488E}"/>
              </a:ext>
            </a:extLst>
          </p:cNvPr>
          <p:cNvGrpSpPr/>
          <p:nvPr/>
        </p:nvGrpSpPr>
        <p:grpSpPr>
          <a:xfrm>
            <a:off x="818493" y="1043763"/>
            <a:ext cx="4444133" cy="3418170"/>
            <a:chOff x="281940" y="2083770"/>
            <a:chExt cx="5764850" cy="4433990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5C2FF102-D9C6-41F3-B17A-3FE5F6A94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44726" t="17843" r="98" b="6713"/>
            <a:stretch/>
          </p:blipFill>
          <p:spPr>
            <a:xfrm>
              <a:off x="281940" y="2083770"/>
              <a:ext cx="5764850" cy="443399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200" dir="8100000" algn="tr" rotWithShape="0">
                <a:prstClr val="black">
                  <a:alpha val="17000"/>
                </a:prstClr>
              </a:outerShdw>
            </a:effectLst>
          </p:spPr>
        </p:pic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46AAD3C-9BA9-4CA7-8918-51BA25678D66}"/>
                </a:ext>
              </a:extLst>
            </p:cNvPr>
            <p:cNvSpPr/>
            <p:nvPr/>
          </p:nvSpPr>
          <p:spPr>
            <a:xfrm>
              <a:off x="617220" y="2316480"/>
              <a:ext cx="2186940" cy="419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964240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503762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4639734" y="508132"/>
            <a:ext cx="407423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הזנת נתונים חדשים בטבלה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5" name="Google Shape;173;p9">
            <a:extLst>
              <a:ext uri="{FF2B5EF4-FFF2-40B4-BE49-F238E27FC236}">
                <a16:creationId xmlns:a16="http://schemas.microsoft.com/office/drawing/2014/main" id="{6B5FD4FC-8C4C-4B4C-B2FF-D7259BBC9BDF}"/>
              </a:ext>
            </a:extLst>
          </p:cNvPr>
          <p:cNvSpPr txBox="1"/>
          <p:nvPr/>
        </p:nvSpPr>
        <p:spPr>
          <a:xfrm>
            <a:off x="5580375" y="1322493"/>
            <a:ext cx="3133588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914400" hangingPunct="1">
              <a:lnSpc>
                <a:spcPct val="130000"/>
              </a:lnSpc>
              <a:defRPr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אם נרצה להזין רשומה (שורה) חדשה לטבלה, אקסל ידע לשייך אותה לטבלה הקיימת, ויצבע אותה בצבעי הטבלה.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BA18681-14B0-4EDF-9AD5-F2A64B033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/>
          <a:stretch/>
        </p:blipFill>
        <p:spPr>
          <a:xfrm>
            <a:off x="813348" y="1217198"/>
            <a:ext cx="4730437" cy="3335866"/>
          </a:xfrm>
          <a:prstGeom prst="rect">
            <a:avLst/>
          </a:prstGeom>
          <a:noFill/>
          <a:ln>
            <a:noFill/>
          </a:ln>
          <a:effectLst>
            <a:outerShdw blurRad="127000" dist="76200" dir="81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308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368294" y="291744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4639734" y="508132"/>
            <a:ext cx="407423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סיכום אוטומטיות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5" name="Google Shape;173;p9">
            <a:extLst>
              <a:ext uri="{FF2B5EF4-FFF2-40B4-BE49-F238E27FC236}">
                <a16:creationId xmlns:a16="http://schemas.microsoft.com/office/drawing/2014/main" id="{6B5FD4FC-8C4C-4B4C-B2FF-D7259BBC9BDF}"/>
              </a:ext>
            </a:extLst>
          </p:cNvPr>
          <p:cNvSpPr txBox="1"/>
          <p:nvPr/>
        </p:nvSpPr>
        <p:spPr>
          <a:xfrm>
            <a:off x="5748867" y="1322493"/>
            <a:ext cx="2965096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914400" hangingPunct="1">
              <a:lnSpc>
                <a:spcPct val="130000"/>
              </a:lnSpc>
              <a:defRPr/>
            </a:pP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כדי להוסיף שורת סיכום, יש לסמן תא כלשהו בטבלה. לאחר הסימון תופיע לנו לשונית "עיצוב טבלה", שם נלחץ על כפתור "שורת סכום" כפי שרואים ב-</a:t>
            </a:r>
            <a:r>
              <a:rPr lang="en-US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gif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 משמאל.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A841BA4-A512-4884-8FBD-9CACC4AC8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/>
          <a:stretch/>
        </p:blipFill>
        <p:spPr>
          <a:xfrm>
            <a:off x="813348" y="1215317"/>
            <a:ext cx="4766185" cy="3451610"/>
          </a:xfrm>
          <a:prstGeom prst="rect">
            <a:avLst/>
          </a:prstGeom>
          <a:noFill/>
          <a:ln>
            <a:noFill/>
          </a:ln>
          <a:effectLst>
            <a:outerShdw blurRad="127000" dist="76200" dir="8100000" algn="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057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26332" flipH="1">
            <a:off x="7222834" y="2317400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46332" y="508132"/>
            <a:ext cx="20676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9" name="Google Shape;115;p4">
            <a:extLst>
              <a:ext uri="{FF2B5EF4-FFF2-40B4-BE49-F238E27FC236}">
                <a16:creationId xmlns:a16="http://schemas.microsoft.com/office/drawing/2014/main" id="{8FFEDD9F-BF7A-4FD7-A686-A99CB3883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980246"/>
              </p:ext>
            </p:extLst>
          </p:nvPr>
        </p:nvGraphicFramePr>
        <p:xfrm>
          <a:off x="1328046" y="740463"/>
          <a:ext cx="5040000" cy="414785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00" scaled="0"/>
                </a:gradFill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000">
                <a:tc gridSpan="5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ציוני תלמידים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89451" marR="89451" marT="44725" marB="44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ציון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מקצוע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משפחה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0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ת.ז.</a:t>
                      </a:r>
                      <a:endParaRPr sz="10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הלוי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112233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נחום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124535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פרץ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863950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שימי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374583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938465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862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רותי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284759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924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אברהם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לילי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724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ברי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103847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043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אליהו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784239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448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דמרי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רינת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789750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216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כהן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928047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428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חנ"ג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ויינברג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אילן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163957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390257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שפה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בן טוב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נועם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326739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מזרחי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גל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853038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מתמטיקה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 err="1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נוסבוים</a:t>
                      </a:r>
                      <a:endParaRPr lang="he-IL" sz="1000" b="0" i="0" u="none" strike="noStrike" cap="none" spc="0" baseline="0" dirty="0">
                        <a:solidFill>
                          <a:srgbClr val="232752"/>
                        </a:solidFill>
                        <a:uFillTx/>
                        <a:latin typeface="Assistant"/>
                        <a:ea typeface="+mn-ea"/>
                        <a:cs typeface="Assistant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שירן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178392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75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שור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מאיר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0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732920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6797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62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26332" flipH="1">
            <a:off x="6985767" y="1466701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oogle Shape;39;p2">
            <a:extLst>
              <a:ext uri="{FF2B5EF4-FFF2-40B4-BE49-F238E27FC236}">
                <a16:creationId xmlns:a16="http://schemas.microsoft.com/office/drawing/2014/main" id="{13FB0A03-4421-4FAF-8D39-55D0C0D99074}"/>
              </a:ext>
            </a:extLst>
          </p:cNvPr>
          <p:cNvSpPr txBox="1"/>
          <p:nvPr/>
        </p:nvSpPr>
        <p:spPr>
          <a:xfrm>
            <a:off x="6646332" y="508132"/>
            <a:ext cx="2067631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מזהה ייחודי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6" name="Google Shape;115;p4">
            <a:extLst>
              <a:ext uri="{FF2B5EF4-FFF2-40B4-BE49-F238E27FC236}">
                <a16:creationId xmlns:a16="http://schemas.microsoft.com/office/drawing/2014/main" id="{84566BC2-39F8-49FD-886D-3F52B583F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525186"/>
              </p:ext>
            </p:extLst>
          </p:nvPr>
        </p:nvGraphicFramePr>
        <p:xfrm>
          <a:off x="1869912" y="2133934"/>
          <a:ext cx="5040000" cy="1152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00" scaled="0"/>
                </a:gradFill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 gridSpan="5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2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ציוני תלמידים</a:t>
                      </a: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89451" marR="89451" marT="44725" marB="44725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2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ציון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2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מקצוע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2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משפחה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2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12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ת.ז.</a:t>
                      </a:r>
                      <a:endParaRPr sz="1200" b="1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ea typeface="Arial"/>
                        <a:cs typeface="Assistant" pitchFamily="2" charset="-79"/>
                        <a:sym typeface="Arial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הלוי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112233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אנגלית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כהן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דני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0" i="0" u="none" strike="noStrike" cap="none" spc="0" baseline="0" dirty="0">
                          <a:solidFill>
                            <a:srgbClr val="232752"/>
                          </a:solidFill>
                          <a:uFillTx/>
                          <a:latin typeface="Assistant"/>
                          <a:ea typeface="+mn-ea"/>
                          <a:cs typeface="Assistant"/>
                          <a:sym typeface="Calibri"/>
                        </a:rPr>
                        <a:t>928047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4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023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1086</Words>
  <Application>Microsoft Office PowerPoint</Application>
  <PresentationFormat>‫הצגה על המסך (16:9)</PresentationFormat>
  <Paragraphs>383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6" baseType="lpstr">
      <vt:lpstr>Calibri</vt:lpstr>
      <vt:lpstr>Segoe UI</vt:lpstr>
      <vt:lpstr>Arial</vt:lpstr>
      <vt:lpstr>Quattrocento Sans</vt:lpstr>
      <vt:lpstr>Assistant SemiBold</vt:lpstr>
      <vt:lpstr>Assistant</vt:lpstr>
      <vt:lpstr>Wingdings</vt:lpstr>
      <vt:lpstr>Helvetica</vt:lpstr>
      <vt:lpstr>Assistant ExtraBold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81</cp:revision>
  <dcterms:modified xsi:type="dcterms:W3CDTF">2023-05-17T09:29:30Z</dcterms:modified>
</cp:coreProperties>
</file>