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embeddedFontLst>
    <p:embeddedFont>
      <p:font typeface="Rubik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Rubik-italic.fntdata"/><Relationship Id="rId10" Type="http://schemas.openxmlformats.org/officeDocument/2006/relationships/font" Target="fonts/Rubik-bold.fntdata"/><Relationship Id="rId12" Type="http://schemas.openxmlformats.org/officeDocument/2006/relationships/font" Target="fonts/Rubik-boldItalic.fntdata"/><Relationship Id="rId9" Type="http://schemas.openxmlformats.org/officeDocument/2006/relationships/font" Target="fonts/Rubik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310bebecc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310bebecc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310bebecc7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310bebecc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5b631037b5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5b631037b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2.png"/><Relationship Id="rId9" Type="http://schemas.openxmlformats.org/officeDocument/2006/relationships/image" Target="../media/image10.jpg"/><Relationship Id="rId5" Type="http://schemas.openxmlformats.org/officeDocument/2006/relationships/image" Target="../media/image4.png"/><Relationship Id="rId6" Type="http://schemas.openxmlformats.org/officeDocument/2006/relationships/image" Target="../media/image7.png"/><Relationship Id="rId7" Type="http://schemas.openxmlformats.org/officeDocument/2006/relationships/image" Target="../media/image6.png"/><Relationship Id="rId8" Type="http://schemas.openxmlformats.org/officeDocument/2006/relationships/hyperlink" Target="http://www.youtube.com/watch?v=q5NykKORlgo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 flipH="1">
            <a:off x="-1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 amt="12000"/>
          </a:blip>
          <a:stretch>
            <a:fillRect/>
          </a:stretch>
        </p:blipFill>
        <p:spPr>
          <a:xfrm>
            <a:off x="-416200" y="3450350"/>
            <a:ext cx="9900923" cy="3369626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/>
          <p:nvPr/>
        </p:nvSpPr>
        <p:spPr>
          <a:xfrm>
            <a:off x="345400" y="311475"/>
            <a:ext cx="8430000" cy="600300"/>
          </a:xfrm>
          <a:prstGeom prst="round2SameRect">
            <a:avLst>
              <a:gd fmla="val 16667" name="adj1"/>
              <a:gd fmla="val 0" name="adj2"/>
            </a:avLst>
          </a:prstGeom>
          <a:gradFill>
            <a:gsLst>
              <a:gs pos="0">
                <a:srgbClr val="B7DEED"/>
              </a:gs>
              <a:gs pos="100000">
                <a:srgbClr val="EBFAFF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377051" y="380775"/>
            <a:ext cx="8398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18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מבוא לשיעור 4: תמונה אחת שווה אלף מילות חיפוש</a:t>
            </a:r>
            <a:endParaRPr sz="1800">
              <a:solidFill>
                <a:srgbClr val="073763"/>
              </a:solidFill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345400" y="911775"/>
            <a:ext cx="8398500" cy="3081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E8F3F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 txBox="1"/>
          <p:nvPr/>
        </p:nvSpPr>
        <p:spPr>
          <a:xfrm>
            <a:off x="411975" y="1017125"/>
            <a:ext cx="8232000" cy="369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w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עד עכשיו למדנו לא מעט על חיפוש מידע טקסטואלי (מידע כתוב), בשיעור הזה נלמד </a:t>
            </a:r>
            <a:r>
              <a:rPr b="1" lang="iw" sz="12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איך לחפש מידע ויזואלי </a:t>
            </a:r>
            <a:r>
              <a:rPr lang="iw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(תמונות וסרטונים).</a:t>
            </a: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w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החיפוש הוויזואלי </a:t>
            </a:r>
            <a:r>
              <a:rPr b="1" lang="iw" sz="12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משלים</a:t>
            </a:r>
            <a:r>
              <a:rPr lang="iw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את החיפוש הטקסטואלי, ו</a:t>
            </a:r>
            <a:r>
              <a:rPr b="1" lang="iw" sz="12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מוסיף ממד שהטקסט אינו מציג - צבעוניות, תנועה</a:t>
            </a:r>
            <a:r>
              <a:rPr lang="iw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וכולי. </a:t>
            </a: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w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בעוד שטקסט יכול להיות ארוך, מייגע ומשעמם, </a:t>
            </a:r>
            <a:r>
              <a:rPr b="1" lang="iw" sz="12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תמונות וסרטונים מאפשרים לנו להבין בקלות את עיקרי הדברים</a:t>
            </a:r>
            <a:r>
              <a:rPr lang="iw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. </a:t>
            </a: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w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אין צורך לקרוא ולהתעמק, </a:t>
            </a:r>
            <a:r>
              <a:rPr b="1" lang="iw" sz="12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מבינים מייד</a:t>
            </a:r>
            <a:r>
              <a:rPr lang="iw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במה מדובר. לכן כולנו נמשכים אל </a:t>
            </a:r>
            <a:r>
              <a:rPr b="1" lang="iw" sz="12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המידע החזותי</a:t>
            </a:r>
            <a:r>
              <a:rPr lang="iw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ומשתפים אותו עם חברינו בתדירות גבוהה. </a:t>
            </a: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w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ביחידה זו נשתמש במידע חזותי כדי לקבל נקודות מבט אחרות על המידע הדרוש לנו.</a:t>
            </a: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iw" sz="1200">
                <a:latin typeface="Rubik"/>
                <a:ea typeface="Rubik"/>
                <a:cs typeface="Rubik"/>
                <a:sym typeface="Rubik"/>
              </a:rPr>
            </a:b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45325" y="397644"/>
            <a:ext cx="423000" cy="422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5396" y="3625204"/>
            <a:ext cx="1301196" cy="13808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" name="Google Shape;62;p13"/>
          <p:cNvGrpSpPr/>
          <p:nvPr/>
        </p:nvGrpSpPr>
        <p:grpSpPr>
          <a:xfrm>
            <a:off x="2393923" y="4204325"/>
            <a:ext cx="4688309" cy="369300"/>
            <a:chOff x="2621725" y="4347223"/>
            <a:chExt cx="5194802" cy="369300"/>
          </a:xfrm>
        </p:grpSpPr>
        <p:sp>
          <p:nvSpPr>
            <p:cNvPr id="63" name="Google Shape;63;p13"/>
            <p:cNvSpPr/>
            <p:nvPr/>
          </p:nvSpPr>
          <p:spPr>
            <a:xfrm>
              <a:off x="2621725" y="4347223"/>
              <a:ext cx="4836300" cy="3693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3"/>
            <p:cNvSpPr txBox="1"/>
            <p:nvPr/>
          </p:nvSpPr>
          <p:spPr>
            <a:xfrm>
              <a:off x="2621727" y="4347223"/>
              <a:ext cx="5194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1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w" sz="1200">
                  <a:solidFill>
                    <a:srgbClr val="073763"/>
                  </a:solidFill>
                  <a:latin typeface="Rubik"/>
                  <a:ea typeface="Rubik"/>
                  <a:cs typeface="Rubik"/>
                  <a:sym typeface="Rubik"/>
                </a:rPr>
                <a:t>התקדמו בלמידה בעזרת החצים במקלדת או באמצעות גלילה</a:t>
              </a:r>
              <a:endParaRPr b="1" sz="1200">
                <a:solidFill>
                  <a:srgbClr val="073763"/>
                </a:solidFill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4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 flipH="1">
            <a:off x="-1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4">
            <a:alphaModFix amt="12000"/>
          </a:blip>
          <a:stretch>
            <a:fillRect/>
          </a:stretch>
        </p:blipFill>
        <p:spPr>
          <a:xfrm>
            <a:off x="-416200" y="3450350"/>
            <a:ext cx="9900923" cy="3369626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/>
          <p:nvPr/>
        </p:nvSpPr>
        <p:spPr>
          <a:xfrm>
            <a:off x="345400" y="311475"/>
            <a:ext cx="8430000" cy="600300"/>
          </a:xfrm>
          <a:prstGeom prst="round2SameRect">
            <a:avLst>
              <a:gd fmla="val 16667" name="adj1"/>
              <a:gd fmla="val 0" name="adj2"/>
            </a:avLst>
          </a:prstGeom>
          <a:gradFill>
            <a:gsLst>
              <a:gs pos="0">
                <a:srgbClr val="B7DEED"/>
              </a:gs>
              <a:gs pos="100000">
                <a:srgbClr val="EBFAFF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4"/>
          <p:cNvSpPr txBox="1"/>
          <p:nvPr/>
        </p:nvSpPr>
        <p:spPr>
          <a:xfrm>
            <a:off x="377051" y="380775"/>
            <a:ext cx="8398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18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למידה</a:t>
            </a:r>
            <a:endParaRPr sz="1800">
              <a:solidFill>
                <a:srgbClr val="073763"/>
              </a:solidFill>
            </a:endParaRPr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5400" y="3993100"/>
            <a:ext cx="1290568" cy="1054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סרטון" id="74" name="Google Shape;74;p14" title="סרטון 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71825" y="400113"/>
            <a:ext cx="423000" cy="42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34086" y="4085574"/>
            <a:ext cx="1141315" cy="962401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4"/>
          <p:cNvSpPr/>
          <p:nvPr/>
        </p:nvSpPr>
        <p:spPr>
          <a:xfrm>
            <a:off x="2393948" y="4631275"/>
            <a:ext cx="4364700" cy="369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4"/>
          <p:cNvSpPr txBox="1"/>
          <p:nvPr/>
        </p:nvSpPr>
        <p:spPr>
          <a:xfrm>
            <a:off x="2532125" y="4604600"/>
            <a:ext cx="4156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12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התקדמו בלמידה בעזרת החצים במקלדת או באמצעות גלילה</a:t>
            </a:r>
            <a:endParaRPr b="1" sz="1200">
              <a:solidFill>
                <a:srgbClr val="073763"/>
              </a:solidFill>
            </a:endParaRPr>
          </a:p>
        </p:txBody>
      </p:sp>
      <p:sp>
        <p:nvSpPr>
          <p:cNvPr id="78" name="Google Shape;78;p14"/>
          <p:cNvSpPr/>
          <p:nvPr/>
        </p:nvSpPr>
        <p:spPr>
          <a:xfrm>
            <a:off x="2952685" y="4204975"/>
            <a:ext cx="3570900" cy="3309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4"/>
          <p:cNvSpPr txBox="1"/>
          <p:nvPr/>
        </p:nvSpPr>
        <p:spPr>
          <a:xfrm>
            <a:off x="3004737" y="4185775"/>
            <a:ext cx="3466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" sz="12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לצפייה מיטבית מומלץ לשנות את איכות הסרטון ל-HD.</a:t>
            </a:r>
            <a:endParaRPr b="1" sz="1200">
              <a:solidFill>
                <a:srgbClr val="073763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80" name="Google Shape;80;p14" title="שיעור 4 - תמונה אחת שווה אלף מילות חיפוש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778963" y="986375"/>
            <a:ext cx="5562870" cy="312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 flipH="1">
            <a:off x="-1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>
          <a:blip r:embed="rId4">
            <a:alphaModFix amt="12000"/>
          </a:blip>
          <a:stretch>
            <a:fillRect/>
          </a:stretch>
        </p:blipFill>
        <p:spPr>
          <a:xfrm>
            <a:off x="-416200" y="3450350"/>
            <a:ext cx="9900923" cy="3369626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5"/>
          <p:cNvSpPr/>
          <p:nvPr/>
        </p:nvSpPr>
        <p:spPr>
          <a:xfrm>
            <a:off x="345400" y="311475"/>
            <a:ext cx="8430000" cy="600300"/>
          </a:xfrm>
          <a:prstGeom prst="round2SameRect">
            <a:avLst>
              <a:gd fmla="val 16667" name="adj1"/>
              <a:gd fmla="val 0" name="adj2"/>
            </a:avLst>
          </a:prstGeom>
          <a:gradFill>
            <a:gsLst>
              <a:gs pos="0">
                <a:srgbClr val="B7DEED"/>
              </a:gs>
              <a:gs pos="100000">
                <a:srgbClr val="EBFAFF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5"/>
          <p:cNvSpPr/>
          <p:nvPr/>
        </p:nvSpPr>
        <p:spPr>
          <a:xfrm>
            <a:off x="345400" y="911775"/>
            <a:ext cx="8398500" cy="3081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E8F3F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5"/>
          <p:cNvSpPr txBox="1"/>
          <p:nvPr/>
        </p:nvSpPr>
        <p:spPr>
          <a:xfrm>
            <a:off x="411975" y="1017125"/>
            <a:ext cx="8232000" cy="286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w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זכרו, ניתן ומומלץ לבצע חיפוש ויזואלי במנועי חיפוש נוספים ולא רק בגוגל. </a:t>
            </a: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073763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w" sz="12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מדוע? </a:t>
            </a:r>
            <a:endParaRPr b="1"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w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מפני שכך תוכלו לאתר תמונות וסרטונים נוספים על אלו שגוגל מציג, או שהם יוצגו בסדר שונה. </a:t>
            </a: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w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נסו, למשל, לחפש מידע בתמונות וסרטונים במנוע החיפוש בינג. </a:t>
            </a: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w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כפתור "סנן" בבינג מחליף את כפתור "כלים". </a:t>
            </a: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w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אם תלחצו על "סנן" תוכלו להגיע למידע הרצוי לפי אפשרויות סינון דומות לאלו שבגוגל.</a:t>
            </a: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90" name="Google Shape;90;p15"/>
          <p:cNvSpPr/>
          <p:nvPr/>
        </p:nvSpPr>
        <p:spPr>
          <a:xfrm>
            <a:off x="2393923" y="4204325"/>
            <a:ext cx="4364761" cy="369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5"/>
          <p:cNvSpPr txBox="1"/>
          <p:nvPr/>
        </p:nvSpPr>
        <p:spPr>
          <a:xfrm>
            <a:off x="2393923" y="4204325"/>
            <a:ext cx="4364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12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סגרו את הלשונית וחזרו למרחב הלמידה</a:t>
            </a:r>
            <a:endParaRPr b="1" sz="1200">
              <a:solidFill>
                <a:srgbClr val="073763"/>
              </a:solidFill>
            </a:endParaRPr>
          </a:p>
        </p:txBody>
      </p:sp>
      <p:sp>
        <p:nvSpPr>
          <p:cNvPr id="92" name="Google Shape;92;p15"/>
          <p:cNvSpPr txBox="1"/>
          <p:nvPr/>
        </p:nvSpPr>
        <p:spPr>
          <a:xfrm>
            <a:off x="377051" y="380775"/>
            <a:ext cx="8398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18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העמקה</a:t>
            </a:r>
            <a:endParaRPr sz="1800">
              <a:solidFill>
                <a:srgbClr val="073763"/>
              </a:solidFill>
            </a:endParaRPr>
          </a:p>
        </p:txBody>
      </p:sp>
      <p:pic>
        <p:nvPicPr>
          <p:cNvPr id="93" name="Google Shape;9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38725" y="380775"/>
            <a:ext cx="461700" cy="46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101687" y="3619325"/>
            <a:ext cx="1825413" cy="1539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