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ssistant SemiBold"/>
      <p:regular r:id="rId15"/>
      <p:bold r:id="rId16"/>
    </p:embeddedFont>
    <p:embeddedFont>
      <p:font typeface="Assistant"/>
      <p:regular r:id="rId17"/>
      <p:bold r:id="rId18"/>
    </p:embeddedFont>
    <p:embeddedFont>
      <p:font typeface="Quattrocento Sans"/>
      <p:regular r:id="rId19"/>
      <p:bold r:id="rId20"/>
      <p:italic r:id="rId21"/>
      <p:boldItalic r:id="rId22"/>
    </p:embeddedFont>
    <p:embeddedFont>
      <p:font typeface="Assistant ExtraBold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hjITMGtKzqanUc4bDlVxDVnTKm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6B9461-5527-4F52-9B44-670011DB02A6}">
  <a:tblStyle styleId="{046B9461-5527-4F52-9B44-670011DB02A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.fntdata"/><Relationship Id="rId11" Type="http://schemas.openxmlformats.org/officeDocument/2006/relationships/slide" Target="slides/slide6.xml"/><Relationship Id="rId22" Type="http://schemas.openxmlformats.org/officeDocument/2006/relationships/font" Target="fonts/QuattrocentoSans-boldItalic.fntdata"/><Relationship Id="rId10" Type="http://schemas.openxmlformats.org/officeDocument/2006/relationships/slide" Target="slides/slide5.xml"/><Relationship Id="rId21" Type="http://schemas.openxmlformats.org/officeDocument/2006/relationships/font" Target="fonts/QuattrocentoSans-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AssistantExtra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ssistan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Assistant-regular.fntdata"/><Relationship Id="rId16" Type="http://schemas.openxmlformats.org/officeDocument/2006/relationships/font" Target="fonts/Assistant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regular.fntdata"/><Relationship Id="rId6" Type="http://schemas.openxmlformats.org/officeDocument/2006/relationships/slide" Target="slides/slide1.xml"/><Relationship Id="rId18" Type="http://schemas.openxmlformats.org/officeDocument/2006/relationships/font" Target="fonts/Assistan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פונקציות לוגיות הן פונקציות שמאפשרות לנו לבדוק אם טענה כלשהי היא אמת או שקר, TRUE או FALSE.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b="0" i="0" lang="iw-IL" sz="9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 הסימן "&lt;&gt;" משמעותו "לא שווה ל-", זהו הסימן שמחליף את ≠ בכתיבה באקסל.</a:t>
            </a:r>
            <a:endParaRPr b="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b="0" i="0" lang="iw-IL" sz="9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הסימן "/" משמעותו חלוקה, בדומה לקו שבר.</a:t>
            </a:r>
            <a:endParaRPr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בשיעור זה נתמקד בפונקציות AND ו-OR.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פונקציות AND ו-OR דומות מאוד לתרגיל שהיה לכם בתחילת המצגת – הן בודקות אם תנאי מסוים מתקיים, ומחזירות TRUE או FALSE, אך בניגוד לתרגיל הקודם, הן יכולות לבדוק קיום </a:t>
            </a:r>
            <a:r>
              <a:rPr b="1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מספר תנאים במקביל</a:t>
            </a:r>
            <a:r>
              <a:rPr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פונקציית AND מחזירה TRUE רק כאשר מתקיימים </a:t>
            </a:r>
            <a:r>
              <a:rPr b="1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כל</a:t>
            </a:r>
            <a:r>
              <a:rPr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התנאים, ומחזירה FALSE בכל מקרה אחר.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פונקציית OR מחזירה TRUE אם מתקיים אחד מהתנאים או יותר, ומחזירה FALSE רק כאשר אף אחד מהתנאים לא מתקיים.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Quattrocento Sans"/>
              <a:buNone/>
            </a:pP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דוגמ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</a:t>
            </a: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לשימוש בניתוח נתונים ב-AND:</a:t>
            </a:r>
            <a:endParaRPr b="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Quattrocento Sans"/>
              <a:buNone/>
            </a:pP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חברת קרן-סל 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בדק</a:t>
            </a: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 את הלקוחות שקנו גם משחת שיניים וגם מברשת שיניים כדי להציע להם מבצע על מארז חדש של מברשת שיניים + משחת שיניים.</a:t>
            </a:r>
            <a:endParaRPr b="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br>
              <a:rPr b="0" lang="iw-IL"/>
            </a:b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האם תוכלו לחשוב על דוגמ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</a:t>
            </a: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נוספת?</a:t>
            </a:r>
            <a:endParaRPr b="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br>
              <a:rPr b="0" lang="iw-IL"/>
            </a:b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דוגמ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</a:t>
            </a: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לשימוש ב-OR בניתוח נתונים:</a:t>
            </a:r>
            <a:endParaRPr b="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Quattrocento Sans"/>
              <a:buNone/>
            </a:pP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קופת חולים "תהיו בריאים" בדקה את השפעת חיסוני הקורונה על לקוחות שהם מעל גיל 60 או מתחת לגיל 10.</a:t>
            </a:r>
            <a:endParaRPr b="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br>
              <a:rPr b="0" lang="iw-IL"/>
            </a:b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האם תוכלו לחשוב על דוגמ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</a:t>
            </a:r>
            <a:r>
              <a:rPr b="0" i="0" lang="iw-IL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נוספת? 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דרך נוספת להבנת פונקציית AND: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נניח שבדרך לבית הספר יש שני כבישים בזה אחר זה. במקרה כזה, הילד יכול להגיע לבית הספר רק </a:t>
            </a:r>
            <a:r>
              <a:rPr b="1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אם שני הכבישים פתוחים</a:t>
            </a: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. אך אם כביש אחד או יותר חסום, לא יהיה אפשר להגיע לבי</a:t>
            </a: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ת ה</a:t>
            </a: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ספר.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הדרך לבי</a:t>
            </a: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ת הספר</a:t>
            </a: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 במקרה זה היא פונקציית AND, שתוצאתה TRUE רק אם שני הכבישים פתוחים.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דרך נוספת להבנת פונקציית OR: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נניח שיש שתי דרכים להגיע לבי</a:t>
            </a: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ת הספר</a:t>
            </a: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, כל אחת עוברת דרך כביש אחר. כל עוד </a:t>
            </a:r>
            <a:r>
              <a:rPr b="1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לפחות כביש אחד פתוח</a:t>
            </a: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, יהיה אפשר להגיע ל</a:t>
            </a: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בית הספר.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הדרך ל</a:t>
            </a: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בית הספר</a:t>
            </a:r>
            <a:r>
              <a:rPr b="0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 במקרה זה היא פונקציית OR, שתוצאתה TRUE כל עוד לפחות כביש אחד פתוח.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פונקציות AND ו-OR יכולות לבדוק גם יותר משני תנאים בו-זמנית.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/>
              <a:t>עוברים לתרגול באקסל, בהצלחה!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" name="Google Shape;10;p11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1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3" name="Google Shape;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/>
          </a:p>
        </p:txBody>
      </p:sp>
      <p:sp>
        <p:nvSpPr>
          <p:cNvPr id="15" name="Google Shape;15;p11"/>
          <p:cNvSpPr txBox="1"/>
          <p:nvPr/>
        </p:nvSpPr>
        <p:spPr>
          <a:xfrm>
            <a:off x="6297038" y="56674"/>
            <a:ext cx="2720018" cy="384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45720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פונקציות לוגיות - לוגיקה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1"/>
          <p:cNvCxnSpPr/>
          <p:nvPr/>
        </p:nvCxnSpPr>
        <p:spPr>
          <a:xfrm>
            <a:off x="7322288" y="445209"/>
            <a:ext cx="1626337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2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7;p1" id="21" name="Google Shape;21;p12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5;p15" id="22" name="Google Shape;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55600" lvl="0" marL="4572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6.jpg"/><Relationship Id="rId6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27" name="Google Shape;27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5001491" y="2053027"/>
            <a:ext cx="3444581" cy="124646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אקסל מתקדם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לניתוח נתונים</a:t>
            </a:r>
            <a:endParaRPr b="0" i="0" sz="1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31" name="Google Shape;3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 txBox="1"/>
          <p:nvPr/>
        </p:nvSpPr>
        <p:spPr>
          <a:xfrm>
            <a:off x="3217334" y="4153755"/>
            <a:ext cx="5284726" cy="57538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ssistant SemiBold"/>
              <a:buNone/>
            </a:pPr>
            <a:r>
              <a:rPr b="0" i="0" lang="iw-IL" sz="2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פונקציות לוגיות – </a:t>
            </a:r>
            <a:r>
              <a:rPr b="1" i="0" lang="iw-IL" sz="24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חלק 1 - לוגיקה</a:t>
            </a:r>
            <a:endParaRPr b="1" i="0" sz="2400" u="none" cap="none" strike="noStrike">
              <a:solidFill>
                <a:srgbClr val="00B0F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661" y="996950"/>
            <a:ext cx="4428066" cy="33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40" name="Google Shape;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004271" y="416394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"/>
          <p:cNvSpPr txBox="1"/>
          <p:nvPr/>
        </p:nvSpPr>
        <p:spPr>
          <a:xfrm>
            <a:off x="5130800" y="508132"/>
            <a:ext cx="3583164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 לפונקציות לוגיות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1709121" y="1215316"/>
            <a:ext cx="5044440" cy="2646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800"/>
              <a:buFont typeface="Assistant ExtraBold"/>
              <a:buNone/>
            </a:pPr>
            <a:r>
              <a:rPr b="1" i="0" lang="iw-IL" sz="8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8 &lt; 7   </a:t>
            </a:r>
            <a:r>
              <a:rPr b="1" i="0" lang="iw-IL" sz="166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?</a:t>
            </a:r>
            <a:endParaRPr b="1" i="0" sz="166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48" name="Google Shape;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004271" y="416394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"/>
          <p:cNvSpPr txBox="1"/>
          <p:nvPr/>
        </p:nvSpPr>
        <p:spPr>
          <a:xfrm>
            <a:off x="5130800" y="508132"/>
            <a:ext cx="3583164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 לפונקציות לוגיות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5046133" y="1322493"/>
            <a:ext cx="3294455" cy="239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4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האם הטענות הבאות הן אמת או שקר?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32752"/>
              </a:buClr>
              <a:buSzPts val="24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תוכלו לבדוק זאת באמצעות תוכנת אקסל!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32752"/>
              </a:buClr>
              <a:buSzPts val="24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בגיליון אקסל, כתבו את הסימן "=" ולאחריו כתבו את הביטויים הבאים (כל ביטוי בתא נפרד).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32752"/>
              </a:buClr>
              <a:buSzPts val="24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 התוצאות שקיבלתם?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4571999" y="4073397"/>
            <a:ext cx="4002555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"/>
              <a:buNone/>
            </a:pPr>
            <a:r>
              <a:rPr b="0" i="0" lang="iw-IL" sz="12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**הסבר לסימנים המתמטיים מובא בהערות לשקף זה</a:t>
            </a:r>
            <a:endParaRPr b="0" i="0" sz="12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aphicFrame>
        <p:nvGraphicFramePr>
          <p:cNvPr id="52" name="Google Shape;52;p3"/>
          <p:cNvGraphicFramePr/>
          <p:nvPr/>
        </p:nvGraphicFramePr>
        <p:xfrm>
          <a:off x="683999" y="1429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{046B9461-5527-4F52-9B44-670011DB02A6}</a:tableStyleId>
              </a:tblPr>
              <a:tblGrid>
                <a:gridCol w="1944000"/>
                <a:gridCol w="1944000"/>
              </a:tblGrid>
              <a:tr h="360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b="1" lang="iw-IL" sz="14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ביטוי מתמטי</a:t>
                      </a:r>
                      <a:endParaRPr b="1"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b="1" lang="iw-IL" sz="14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אמת / שקר</a:t>
                      </a:r>
                      <a:endParaRPr b="1"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F3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 &lt; 12</a:t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ssistant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 &gt; 10</a:t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ssistant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 =&lt;9</a:t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ssistant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 &lt;&gt; 6</a:t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ssistant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 =&lt;8</a:t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ssistant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12 = 9+3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ssistant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 &lt; 10/5</a:t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ssistant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58" name="Google Shape;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004271" y="416394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"/>
          <p:cNvSpPr txBox="1"/>
          <p:nvPr/>
        </p:nvSpPr>
        <p:spPr>
          <a:xfrm>
            <a:off x="5130800" y="508132"/>
            <a:ext cx="3583164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פונקציות לוגיות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3970638" y="1229690"/>
            <a:ext cx="4743326" cy="37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פונקציות לוגיות שימושיות באקסל: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61" name="Google Shape;6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2549" y="1777393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62" name="Google Shape;6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2549" y="2141365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"/>
          <p:cNvSpPr txBox="1"/>
          <p:nvPr/>
        </p:nvSpPr>
        <p:spPr>
          <a:xfrm>
            <a:off x="6070600" y="1626016"/>
            <a:ext cx="1539265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AND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OR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IF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COUNTIF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SUMIF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AVERAGEIF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64" name="Google Shape;6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2549" y="2505337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65" name="Google Shape;6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2549" y="2869309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66" name="Google Shape;6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2549" y="3233281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67" name="Google Shape;6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2549" y="3597255"/>
            <a:ext cx="201121" cy="19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73" name="Google Shape;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155842" y="416393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5"/>
          <p:cNvSpPr txBox="1"/>
          <p:nvPr/>
        </p:nvSpPr>
        <p:spPr>
          <a:xfrm>
            <a:off x="5765799" y="510897"/>
            <a:ext cx="295243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פונקציות AND / OR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2238658" y="2184427"/>
            <a:ext cx="602996" cy="1414464"/>
          </a:xfrm>
          <a:custGeom>
            <a:rect b="b" l="l" r="r" t="t"/>
            <a:pathLst>
              <a:path extrusionOk="0" h="21600" w="16386">
                <a:moveTo>
                  <a:pt x="8198" y="0"/>
                </a:moveTo>
                <a:cubicBezTo>
                  <a:pt x="8076" y="66"/>
                  <a:pt x="7941" y="120"/>
                  <a:pt x="7821" y="188"/>
                </a:cubicBezTo>
                <a:cubicBezTo>
                  <a:pt x="-2607" y="6048"/>
                  <a:pt x="-2607" y="15552"/>
                  <a:pt x="7821" y="21412"/>
                </a:cubicBezTo>
                <a:cubicBezTo>
                  <a:pt x="7941" y="21480"/>
                  <a:pt x="8076" y="21534"/>
                  <a:pt x="8198" y="21600"/>
                </a:cubicBezTo>
                <a:cubicBezTo>
                  <a:pt x="8318" y="21535"/>
                  <a:pt x="8447" y="21479"/>
                  <a:pt x="8565" y="21412"/>
                </a:cubicBezTo>
                <a:cubicBezTo>
                  <a:pt x="18993" y="15552"/>
                  <a:pt x="18993" y="6048"/>
                  <a:pt x="8565" y="188"/>
                </a:cubicBezTo>
                <a:cubicBezTo>
                  <a:pt x="8447" y="121"/>
                  <a:pt x="8318" y="65"/>
                  <a:pt x="8198" y="0"/>
                </a:cubicBezTo>
                <a:close/>
              </a:path>
            </a:pathLst>
          </a:custGeom>
          <a:solidFill>
            <a:srgbClr val="00B0F0"/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876555" y="1908996"/>
            <a:ext cx="1664168" cy="1965087"/>
          </a:xfrm>
          <a:custGeom>
            <a:rect b="b" l="l" r="r" t="t"/>
            <a:pathLst>
              <a:path extrusionOk="0" h="20598" w="20423">
                <a:moveTo>
                  <a:pt x="12060" y="0"/>
                </a:moveTo>
                <a:cubicBezTo>
                  <a:pt x="8974" y="0"/>
                  <a:pt x="5887" y="1005"/>
                  <a:pt x="3532" y="3016"/>
                </a:cubicBezTo>
                <a:cubicBezTo>
                  <a:pt x="-1177" y="7038"/>
                  <a:pt x="-1177" y="13562"/>
                  <a:pt x="3532" y="17585"/>
                </a:cubicBezTo>
                <a:cubicBezTo>
                  <a:pt x="8188" y="21561"/>
                  <a:pt x="15702" y="21600"/>
                  <a:pt x="20423" y="17713"/>
                </a:cubicBezTo>
                <a:cubicBezTo>
                  <a:pt x="20368" y="17668"/>
                  <a:pt x="20307" y="17631"/>
                  <a:pt x="20253" y="17585"/>
                </a:cubicBezTo>
                <a:cubicBezTo>
                  <a:pt x="15543" y="13562"/>
                  <a:pt x="15543" y="7038"/>
                  <a:pt x="20253" y="3016"/>
                </a:cubicBezTo>
                <a:cubicBezTo>
                  <a:pt x="20307" y="2970"/>
                  <a:pt x="20368" y="2932"/>
                  <a:pt x="20423" y="2887"/>
                </a:cubicBezTo>
                <a:cubicBezTo>
                  <a:pt x="18090" y="966"/>
                  <a:pt x="15077" y="0"/>
                  <a:pt x="12060" y="0"/>
                </a:cubicBezTo>
                <a:close/>
              </a:path>
            </a:pathLst>
          </a:custGeom>
          <a:solidFill>
            <a:srgbClr val="00B0F0">
              <a:alpha val="40000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2540495" y="1908996"/>
            <a:ext cx="1663771" cy="1965087"/>
          </a:xfrm>
          <a:custGeom>
            <a:rect b="b" l="l" r="r" t="t"/>
            <a:pathLst>
              <a:path extrusionOk="0" h="20598" w="20422">
                <a:moveTo>
                  <a:pt x="8360" y="0"/>
                </a:moveTo>
                <a:cubicBezTo>
                  <a:pt x="5343" y="0"/>
                  <a:pt x="2334" y="966"/>
                  <a:pt x="0" y="2887"/>
                </a:cubicBezTo>
                <a:cubicBezTo>
                  <a:pt x="54" y="2932"/>
                  <a:pt x="112" y="2970"/>
                  <a:pt x="166" y="3016"/>
                </a:cubicBezTo>
                <a:cubicBezTo>
                  <a:pt x="4876" y="7038"/>
                  <a:pt x="4876" y="13562"/>
                  <a:pt x="166" y="17585"/>
                </a:cubicBezTo>
                <a:cubicBezTo>
                  <a:pt x="112" y="17630"/>
                  <a:pt x="54" y="17669"/>
                  <a:pt x="0" y="17713"/>
                </a:cubicBezTo>
                <a:cubicBezTo>
                  <a:pt x="4722" y="21600"/>
                  <a:pt x="12233" y="21561"/>
                  <a:pt x="16890" y="17585"/>
                </a:cubicBezTo>
                <a:cubicBezTo>
                  <a:pt x="21600" y="13562"/>
                  <a:pt x="21600" y="7038"/>
                  <a:pt x="16890" y="3016"/>
                </a:cubicBezTo>
                <a:cubicBezTo>
                  <a:pt x="14535" y="1005"/>
                  <a:pt x="11446" y="0"/>
                  <a:pt x="8360" y="0"/>
                </a:cubicBezTo>
                <a:close/>
              </a:path>
            </a:pathLst>
          </a:custGeom>
          <a:solidFill>
            <a:srgbClr val="00B0F0">
              <a:alpha val="40000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6191884" y="2184427"/>
            <a:ext cx="602996" cy="1414464"/>
          </a:xfrm>
          <a:custGeom>
            <a:rect b="b" l="l" r="r" t="t"/>
            <a:pathLst>
              <a:path extrusionOk="0" h="21600" w="16386">
                <a:moveTo>
                  <a:pt x="8198" y="0"/>
                </a:moveTo>
                <a:cubicBezTo>
                  <a:pt x="8076" y="66"/>
                  <a:pt x="7941" y="120"/>
                  <a:pt x="7821" y="188"/>
                </a:cubicBezTo>
                <a:cubicBezTo>
                  <a:pt x="-2607" y="6048"/>
                  <a:pt x="-2607" y="15552"/>
                  <a:pt x="7821" y="21412"/>
                </a:cubicBezTo>
                <a:cubicBezTo>
                  <a:pt x="7941" y="21480"/>
                  <a:pt x="8076" y="21534"/>
                  <a:pt x="8198" y="21600"/>
                </a:cubicBezTo>
                <a:cubicBezTo>
                  <a:pt x="8318" y="21535"/>
                  <a:pt x="8447" y="21479"/>
                  <a:pt x="8565" y="21412"/>
                </a:cubicBezTo>
                <a:cubicBezTo>
                  <a:pt x="18993" y="15552"/>
                  <a:pt x="18993" y="6048"/>
                  <a:pt x="8565" y="188"/>
                </a:cubicBezTo>
                <a:cubicBezTo>
                  <a:pt x="8447" y="121"/>
                  <a:pt x="8318" y="65"/>
                  <a:pt x="8198" y="0"/>
                </a:cubicBezTo>
                <a:close/>
              </a:path>
            </a:pathLst>
          </a:custGeom>
          <a:solidFill>
            <a:srgbClr val="00B0F0"/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4829781" y="1908996"/>
            <a:ext cx="1664168" cy="1965087"/>
          </a:xfrm>
          <a:custGeom>
            <a:rect b="b" l="l" r="r" t="t"/>
            <a:pathLst>
              <a:path extrusionOk="0" h="20598" w="20423">
                <a:moveTo>
                  <a:pt x="12060" y="0"/>
                </a:moveTo>
                <a:cubicBezTo>
                  <a:pt x="8974" y="0"/>
                  <a:pt x="5887" y="1005"/>
                  <a:pt x="3532" y="3016"/>
                </a:cubicBezTo>
                <a:cubicBezTo>
                  <a:pt x="-1177" y="7038"/>
                  <a:pt x="-1177" y="13562"/>
                  <a:pt x="3532" y="17585"/>
                </a:cubicBezTo>
                <a:cubicBezTo>
                  <a:pt x="8188" y="21561"/>
                  <a:pt x="15702" y="21600"/>
                  <a:pt x="20423" y="17713"/>
                </a:cubicBezTo>
                <a:cubicBezTo>
                  <a:pt x="20368" y="17668"/>
                  <a:pt x="20307" y="17631"/>
                  <a:pt x="20253" y="17585"/>
                </a:cubicBezTo>
                <a:cubicBezTo>
                  <a:pt x="15543" y="13562"/>
                  <a:pt x="15543" y="7038"/>
                  <a:pt x="20253" y="3016"/>
                </a:cubicBezTo>
                <a:cubicBezTo>
                  <a:pt x="20307" y="2970"/>
                  <a:pt x="20368" y="2932"/>
                  <a:pt x="20423" y="2887"/>
                </a:cubicBezTo>
                <a:cubicBezTo>
                  <a:pt x="18090" y="966"/>
                  <a:pt x="15077" y="0"/>
                  <a:pt x="12060" y="0"/>
                </a:cubicBezTo>
                <a:close/>
              </a:path>
            </a:pathLst>
          </a:custGeom>
          <a:solidFill>
            <a:srgbClr val="00B0F0">
              <a:alpha val="19215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6493720" y="1908996"/>
            <a:ext cx="1663772" cy="1965087"/>
          </a:xfrm>
          <a:custGeom>
            <a:rect b="b" l="l" r="r" t="t"/>
            <a:pathLst>
              <a:path extrusionOk="0" h="20598" w="20422">
                <a:moveTo>
                  <a:pt x="8360" y="0"/>
                </a:moveTo>
                <a:cubicBezTo>
                  <a:pt x="5343" y="0"/>
                  <a:pt x="2334" y="966"/>
                  <a:pt x="0" y="2887"/>
                </a:cubicBezTo>
                <a:cubicBezTo>
                  <a:pt x="54" y="2932"/>
                  <a:pt x="112" y="2970"/>
                  <a:pt x="166" y="3016"/>
                </a:cubicBezTo>
                <a:cubicBezTo>
                  <a:pt x="4876" y="7038"/>
                  <a:pt x="4876" y="13562"/>
                  <a:pt x="166" y="17585"/>
                </a:cubicBezTo>
                <a:cubicBezTo>
                  <a:pt x="112" y="17630"/>
                  <a:pt x="54" y="17669"/>
                  <a:pt x="0" y="17713"/>
                </a:cubicBezTo>
                <a:cubicBezTo>
                  <a:pt x="4722" y="21600"/>
                  <a:pt x="12233" y="21561"/>
                  <a:pt x="16890" y="17585"/>
                </a:cubicBezTo>
                <a:cubicBezTo>
                  <a:pt x="21600" y="13562"/>
                  <a:pt x="21600" y="7038"/>
                  <a:pt x="16890" y="3016"/>
                </a:cubicBezTo>
                <a:cubicBezTo>
                  <a:pt x="14535" y="1005"/>
                  <a:pt x="11446" y="0"/>
                  <a:pt x="8360" y="0"/>
                </a:cubicBezTo>
                <a:close/>
              </a:path>
            </a:pathLst>
          </a:custGeom>
          <a:solidFill>
            <a:srgbClr val="00B0F0">
              <a:alpha val="19215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5169098" y="2702440"/>
            <a:ext cx="741093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ב'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7030404" y="2702440"/>
            <a:ext cx="741093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א'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1301468" y="2702440"/>
            <a:ext cx="741094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ב'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3037751" y="2702440"/>
            <a:ext cx="741093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א'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1734764" y="1366189"/>
            <a:ext cx="1610785" cy="48468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OR</a:t>
            </a:r>
            <a:endParaRPr b="0" i="0" sz="15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5687990" y="1366189"/>
            <a:ext cx="1610785" cy="48468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AND</a:t>
            </a:r>
            <a:endParaRPr b="0" i="0" sz="15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1707196" y="4279364"/>
            <a:ext cx="268931" cy="27847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1976127" y="4244321"/>
            <a:ext cx="844714" cy="3692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= TRUE</a:t>
            </a:r>
            <a:endParaRPr b="0" i="0" sz="15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3185302" y="4279364"/>
            <a:ext cx="268931" cy="27847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3516499" y="4244321"/>
            <a:ext cx="844714" cy="3692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= FALSE</a:t>
            </a:r>
            <a:endParaRPr b="0" i="0" sz="15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96" name="Google Shape;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155842" y="416393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5765799" y="510897"/>
            <a:ext cx="295243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פונקציות AND / OR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4">
            <a:alphaModFix/>
          </a:blip>
          <a:srcRect b="20477" l="41188" r="11124" t="8024"/>
          <a:stretch/>
        </p:blipFill>
        <p:spPr>
          <a:xfrm>
            <a:off x="4887040" y="1274248"/>
            <a:ext cx="3791416" cy="2310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6"/>
          <p:cNvGrpSpPr/>
          <p:nvPr/>
        </p:nvGrpSpPr>
        <p:grpSpPr>
          <a:xfrm>
            <a:off x="1287386" y="3345651"/>
            <a:ext cx="3449371" cy="136492"/>
            <a:chOff x="569451" y="1618451"/>
            <a:chExt cx="3449371" cy="136492"/>
          </a:xfrm>
        </p:grpSpPr>
        <p:sp>
          <p:nvSpPr>
            <p:cNvPr id="100" name="Google Shape;100;p6"/>
            <p:cNvSpPr/>
            <p:nvPr/>
          </p:nvSpPr>
          <p:spPr>
            <a:xfrm flipH="1" rot="10800000">
              <a:off x="1549878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 flipH="1" rot="10800000">
              <a:off x="1876687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 flipH="1" rot="10800000">
              <a:off x="2203496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 flipH="1" rot="10800000">
              <a:off x="2530305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 flipH="1" rot="10800000">
              <a:off x="2857114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 flipH="1" rot="10800000">
              <a:off x="3183923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 flipH="1" rot="10800000">
              <a:off x="3510732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 flipH="1" rot="10800000">
              <a:off x="3837538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 flipH="1" rot="10800000">
              <a:off x="569451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 flipH="1" rot="10800000">
              <a:off x="896260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 flipH="1" rot="10800000">
              <a:off x="1223069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1" name="Google Shape;11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1450215" y="3035774"/>
            <a:ext cx="1424667" cy="601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024145" y="3035774"/>
            <a:ext cx="1424667" cy="60128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/>
          <p:nvPr/>
        </p:nvSpPr>
        <p:spPr>
          <a:xfrm>
            <a:off x="3085694" y="2578523"/>
            <a:ext cx="1323861" cy="1550630"/>
          </a:xfrm>
          <a:prstGeom prst="mathMultiply">
            <a:avLst>
              <a:gd fmla="val 14261" name="adj1"/>
            </a:avLst>
          </a:prstGeom>
          <a:solidFill>
            <a:schemeClr val="accent2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6">
            <a:alphaModFix/>
          </a:blip>
          <a:srcRect b="0" l="24379" r="23580" t="0"/>
          <a:stretch/>
        </p:blipFill>
        <p:spPr>
          <a:xfrm flipH="1">
            <a:off x="448826" y="2104911"/>
            <a:ext cx="873221" cy="1719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155842" y="416393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5765799" y="510897"/>
            <a:ext cx="295243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פונקציות AND / OR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4">
            <a:alphaModFix/>
          </a:blip>
          <a:srcRect b="20477" l="41188" r="11124" t="8024"/>
          <a:stretch/>
        </p:blipFill>
        <p:spPr>
          <a:xfrm>
            <a:off x="4887040" y="1274248"/>
            <a:ext cx="3791416" cy="231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5">
            <a:alphaModFix/>
          </a:blip>
          <a:srcRect b="0" l="24379" r="23580" t="0"/>
          <a:stretch/>
        </p:blipFill>
        <p:spPr>
          <a:xfrm flipH="1">
            <a:off x="448826" y="2104911"/>
            <a:ext cx="873221" cy="1719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7"/>
          <p:cNvGrpSpPr/>
          <p:nvPr/>
        </p:nvGrpSpPr>
        <p:grpSpPr>
          <a:xfrm>
            <a:off x="1287386" y="3345651"/>
            <a:ext cx="3449371" cy="136492"/>
            <a:chOff x="569451" y="1618451"/>
            <a:chExt cx="3449371" cy="136492"/>
          </a:xfrm>
        </p:grpSpPr>
        <p:sp>
          <p:nvSpPr>
            <p:cNvPr id="125" name="Google Shape;125;p7"/>
            <p:cNvSpPr/>
            <p:nvPr/>
          </p:nvSpPr>
          <p:spPr>
            <a:xfrm flipH="1" rot="10800000">
              <a:off x="1549878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flipH="1" rot="10800000">
              <a:off x="1876687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 flipH="1" rot="10800000">
              <a:off x="2203496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 flipH="1" rot="10800000">
              <a:off x="2530305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 flipH="1" rot="10800000">
              <a:off x="2857114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 flipH="1" rot="10800000">
              <a:off x="3183923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 flipH="1" rot="10800000">
              <a:off x="3510732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 flipH="1" rot="10800000">
              <a:off x="3837538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 flipH="1" rot="10800000">
              <a:off x="569451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 flipH="1" rot="10800000">
              <a:off x="896260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 flipH="1" rot="10800000">
              <a:off x="1223069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6" name="Google Shape;13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024145" y="3035774"/>
            <a:ext cx="1424667" cy="601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/>
          <p:nvPr/>
        </p:nvSpPr>
        <p:spPr>
          <a:xfrm>
            <a:off x="3085694" y="2578523"/>
            <a:ext cx="1323861" cy="1550630"/>
          </a:xfrm>
          <a:prstGeom prst="mathMultiply">
            <a:avLst>
              <a:gd fmla="val 14261" name="adj1"/>
            </a:avLst>
          </a:prstGeom>
          <a:solidFill>
            <a:schemeClr val="accent2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7"/>
          <p:cNvGrpSpPr/>
          <p:nvPr/>
        </p:nvGrpSpPr>
        <p:grpSpPr>
          <a:xfrm>
            <a:off x="1287386" y="2107979"/>
            <a:ext cx="3449371" cy="136492"/>
            <a:chOff x="569451" y="1618451"/>
            <a:chExt cx="3449371" cy="136492"/>
          </a:xfrm>
        </p:grpSpPr>
        <p:sp>
          <p:nvSpPr>
            <p:cNvPr id="139" name="Google Shape;139;p7"/>
            <p:cNvSpPr/>
            <p:nvPr/>
          </p:nvSpPr>
          <p:spPr>
            <a:xfrm flipH="1" rot="10800000">
              <a:off x="1549878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 flipH="1" rot="10800000">
              <a:off x="1876687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 flipH="1" rot="10800000">
              <a:off x="2203496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 flipH="1" rot="10800000">
              <a:off x="2530305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 flipH="1" rot="10800000">
              <a:off x="2857114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 flipH="1" rot="10800000">
              <a:off x="3183923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 flipH="1" rot="10800000">
              <a:off x="3510732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 flipH="1" rot="10800000">
              <a:off x="3837538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 flipH="1" rot="10800000">
              <a:off x="569451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 flipH="1" rot="10800000">
              <a:off x="896260" y="1618452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 flipH="1" rot="10800000">
              <a:off x="1223069" y="1618451"/>
              <a:ext cx="181284" cy="136491"/>
            </a:xfrm>
            <a:custGeom>
              <a:rect b="b" l="l" r="r" t="t"/>
              <a:pathLst>
                <a:path extrusionOk="0" h="21600" w="21600">
                  <a:moveTo>
                    <a:pt x="13469" y="0"/>
                  </a:moveTo>
                  <a:cubicBezTo>
                    <a:pt x="13010" y="0"/>
                    <a:pt x="12551" y="232"/>
                    <a:pt x="12200" y="697"/>
                  </a:cubicBezTo>
                  <a:cubicBezTo>
                    <a:pt x="11500" y="1626"/>
                    <a:pt x="11500" y="3135"/>
                    <a:pt x="12200" y="4065"/>
                  </a:cubicBezTo>
                  <a:lnTo>
                    <a:pt x="15479" y="8419"/>
                  </a:lnTo>
                  <a:lnTo>
                    <a:pt x="1793" y="8419"/>
                  </a:lnTo>
                  <a:cubicBezTo>
                    <a:pt x="802" y="8419"/>
                    <a:pt x="0" y="9485"/>
                    <a:pt x="0" y="10800"/>
                  </a:cubicBezTo>
                  <a:cubicBezTo>
                    <a:pt x="0" y="12115"/>
                    <a:pt x="802" y="13181"/>
                    <a:pt x="1793" y="13181"/>
                  </a:cubicBezTo>
                  <a:lnTo>
                    <a:pt x="15479" y="13181"/>
                  </a:lnTo>
                  <a:lnTo>
                    <a:pt x="12200" y="17535"/>
                  </a:lnTo>
                  <a:cubicBezTo>
                    <a:pt x="11500" y="18465"/>
                    <a:pt x="11500" y="19974"/>
                    <a:pt x="12200" y="20903"/>
                  </a:cubicBezTo>
                  <a:cubicBezTo>
                    <a:pt x="12551" y="21368"/>
                    <a:pt x="13010" y="21600"/>
                    <a:pt x="13469" y="21600"/>
                  </a:cubicBezTo>
                  <a:cubicBezTo>
                    <a:pt x="13927" y="21600"/>
                    <a:pt x="14387" y="21368"/>
                    <a:pt x="14737" y="20903"/>
                  </a:cubicBezTo>
                  <a:lnTo>
                    <a:pt x="21074" y="12484"/>
                  </a:lnTo>
                  <a:cubicBezTo>
                    <a:pt x="21424" y="12019"/>
                    <a:pt x="21600" y="11409"/>
                    <a:pt x="21600" y="10800"/>
                  </a:cubicBezTo>
                  <a:cubicBezTo>
                    <a:pt x="21600" y="10191"/>
                    <a:pt x="21424" y="9581"/>
                    <a:pt x="21074" y="9116"/>
                  </a:cubicBezTo>
                  <a:lnTo>
                    <a:pt x="14737" y="697"/>
                  </a:lnTo>
                  <a:cubicBezTo>
                    <a:pt x="14387" y="232"/>
                    <a:pt x="13927" y="0"/>
                    <a:pt x="1346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1450215" y="1809795"/>
            <a:ext cx="1424667" cy="601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155842" y="416393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5765799" y="510897"/>
            <a:ext cx="295243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פונקציות AND / OR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5421228" y="2535938"/>
            <a:ext cx="1667067" cy="1667067"/>
          </a:xfrm>
          <a:prstGeom prst="ellipse">
            <a:avLst/>
          </a:prstGeom>
          <a:solidFill>
            <a:srgbClr val="00B0F0">
              <a:alpha val="19215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6115505" y="1443290"/>
            <a:ext cx="1667067" cy="1667067"/>
          </a:xfrm>
          <a:prstGeom prst="ellipse">
            <a:avLst/>
          </a:prstGeom>
          <a:solidFill>
            <a:srgbClr val="00B0F0">
              <a:alpha val="19215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6777602" y="2535938"/>
            <a:ext cx="1667067" cy="1667067"/>
          </a:xfrm>
          <a:prstGeom prst="ellipse">
            <a:avLst/>
          </a:prstGeom>
          <a:solidFill>
            <a:srgbClr val="00B0F0">
              <a:alpha val="19215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1919656" y="1804259"/>
            <a:ext cx="1667067" cy="1667067"/>
          </a:xfrm>
          <a:prstGeom prst="ellipse">
            <a:avLst/>
          </a:prstGeom>
          <a:solidFill>
            <a:srgbClr val="00B0F0">
              <a:alpha val="19215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2704938" y="1036767"/>
            <a:ext cx="1667067" cy="1667067"/>
          </a:xfrm>
          <a:prstGeom prst="ellipse">
            <a:avLst/>
          </a:prstGeom>
          <a:solidFill>
            <a:srgbClr val="00B0F0">
              <a:alpha val="19215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3458040" y="1804259"/>
            <a:ext cx="1667067" cy="1667067"/>
          </a:xfrm>
          <a:prstGeom prst="ellipse">
            <a:avLst/>
          </a:prstGeom>
          <a:solidFill>
            <a:srgbClr val="00B0F0">
              <a:alpha val="19215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2688848" y="2571750"/>
            <a:ext cx="1667067" cy="1667067"/>
          </a:xfrm>
          <a:prstGeom prst="ellipse">
            <a:avLst/>
          </a:prstGeom>
          <a:solidFill>
            <a:srgbClr val="00B0F0">
              <a:alpha val="19215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7403060" y="3191039"/>
            <a:ext cx="741093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ב'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6578491" y="1850029"/>
            <a:ext cx="741093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א'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5773693" y="3192889"/>
            <a:ext cx="741093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ג'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4196533" y="2422924"/>
            <a:ext cx="741093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ב'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3151834" y="1323761"/>
            <a:ext cx="741093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א'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2099066" y="2422924"/>
            <a:ext cx="741093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ג'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3151834" y="3536386"/>
            <a:ext cx="741093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 ד'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254821" y="2513372"/>
            <a:ext cx="1545614" cy="19159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2000"/>
              <a:buFont typeface="Assistant ExtraBold"/>
              <a:buNone/>
            </a:pPr>
            <a:r>
              <a:rPr b="0" i="0" lang="iw-IL" sz="120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b="0" i="0" lang="iw-IL" sz="11500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b="0" i="0" lang="iw-IL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 דרך הידיים</a:t>
            </a:r>
            <a:endParaRPr b="0" i="0" sz="4000" u="none" cap="none" strike="noStrik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439;p23"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181" name="Google Shape;1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descr="Google Shape;442;p23" id="183" name="Google Shape;18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-STAT | LinkedIn" id="184" name="Google Shape;184;p9"/>
          <p:cNvPicPr preferRelativeResize="0"/>
          <p:nvPr/>
        </p:nvPicPr>
        <p:blipFill rotWithShape="1">
          <a:blip r:embed="rId6">
            <a:alphaModFix/>
          </a:blip>
          <a:srcRect b="17014" l="0" r="0" t="1305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9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6" name="Google Shape;186;p9"/>
          <p:cNvSpPr txBox="1"/>
          <p:nvPr/>
        </p:nvSpPr>
        <p:spPr>
          <a:xfrm>
            <a:off x="1246909" y="4569999"/>
            <a:ext cx="6616931" cy="5001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1200"/>
              <a:buFont typeface="Assistant"/>
              <a:buNone/>
            </a:pPr>
            <a:r>
              <a:rPr b="0" i="0" lang="iw-IL" sz="12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התמונות במצגת נלקחו מאתר Shutterstock.com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1200"/>
              <a:buFont typeface="Assistant"/>
              <a:buNone/>
            </a:pPr>
            <a:r>
              <a:rPr b="0" i="0" lang="iw-IL" sz="12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כלל דמויות המדענים במצגת נלקחו מחברת G-STAT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</cp:coreProperties>
</file>