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ssistant SemiBold"/>
      <p:regular r:id="rId17"/>
      <p:bold r:id="rId18"/>
    </p:embeddedFont>
    <p:embeddedFont>
      <p:font typeface="Assistant"/>
      <p:regular r:id="rId19"/>
      <p:bold r:id="rId20"/>
    </p:embeddedFont>
    <p:embeddedFont>
      <p:font typeface="Quattrocento Sans"/>
      <p:regular r:id="rId21"/>
      <p:bold r:id="rId22"/>
      <p:italic r:id="rId23"/>
      <p:boldItalic r:id="rId24"/>
    </p:embeddedFont>
    <p:embeddedFont>
      <p:font typeface="Assistant ExtraBold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Zqv++iwoYXwy6B0rEktLZFIu1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51DE11-D444-405B-A92F-BE74D9139552}">
  <a:tblStyle styleId="{F151DE11-D444-405B-A92F-BE74D913955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-bold.fntdata"/><Relationship Id="rId22" Type="http://schemas.openxmlformats.org/officeDocument/2006/relationships/font" Target="fonts/QuattrocentoSans-bold.fntdata"/><Relationship Id="rId21" Type="http://schemas.openxmlformats.org/officeDocument/2006/relationships/font" Target="fonts/QuattrocentoSans-regular.fntdata"/><Relationship Id="rId24" Type="http://schemas.openxmlformats.org/officeDocument/2006/relationships/font" Target="fonts/QuattrocentoSans-boldItalic.fntdata"/><Relationship Id="rId23" Type="http://schemas.openxmlformats.org/officeDocument/2006/relationships/font" Target="fonts/Quattrocento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Assistant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ssistan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Assistant-regular.fntdata"/><Relationship Id="rId18" Type="http://schemas.openxmlformats.org/officeDocument/2006/relationships/font" Target="fonts/Assistan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/>
              <a:t>עוברים לתרגול באקסל, בהצלחה!</a:t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לעיתים הנתונים שלנו מגיעים ללא כל סדר. לפני שנתחיל לעבד אותם, נרצה לסדר אותם כדי להבין אותם טוב יותר.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כפתור ה"מיון" באקסל עוזר לנו לעשות את זה בקלות.</a:t>
            </a:r>
            <a:endParaRPr b="0" i="0" sz="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כפתור זה נמצא גם בלשונית "בית" וגם בלשונית "נתונים".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לדוגמה – נניח שיש לנו טבלה של תלמידים וציונים בכמה מקצועות. 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במצב </a:t>
            </a: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מסוי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ם</a:t>
            </a: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(למשל לבדיקת נוכחות בכיתה), נרצה למיין (=לסדר) את הטבלה בסדר הא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"ב</a:t>
            </a: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לפי שמות המשפחה של התלמידים, אבל 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במצב </a:t>
            </a: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אחר (למשל ניתוח ציוני התלמידים) נרצה למיין את הטבלה 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ל</a:t>
            </a: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פי עמודת הציונים – מהגבוה לנמוך.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בשק</a:t>
            </a:r>
            <a:r>
              <a:rPr lang="iw-IL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ופית</a:t>
            </a: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הבאה נראה איך עושים את זה &gt;&gt;</a:t>
            </a:r>
            <a:endParaRPr sz="9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כדי למיין את הטבלה לפי העמודה שנבחר, יש לסמן תא כלשהו בעמודה שלפיה רוצים למיין. </a:t>
            </a:r>
            <a:r>
              <a:rPr b="1" lang="iw-IL"/>
              <a:t>שימו לב!</a:t>
            </a:r>
            <a:r>
              <a:rPr b="0" lang="iw-IL"/>
              <a:t> יש לסמן תא אחד בלבד, ולא את כל העמודה.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iw-IL"/>
              <a:t>לאח</a:t>
            </a:r>
            <a:r>
              <a:rPr lang="iw-IL"/>
              <a:t>ר</a:t>
            </a:r>
            <a:r>
              <a:rPr b="0" lang="iw-IL"/>
              <a:t> מכן יש ללחוץ על כפתור המיון שבסרגל הכלים ולבחור "מיין מ-א' עד ת'" (באנגלית – Sort A to Z).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iw-IL"/>
              <a:t>תוכנת אקסל כבר מזהה שמדובר בטבלה שלמה של נתונים, וממיינת את </a:t>
            </a:r>
            <a:r>
              <a:rPr b="1" lang="iw-IL"/>
              <a:t>כל השורות בטבלה</a:t>
            </a:r>
            <a:r>
              <a:rPr b="0" lang="iw-IL"/>
              <a:t> </a:t>
            </a:r>
            <a:r>
              <a:rPr lang="iw-IL"/>
              <a:t>ל</a:t>
            </a:r>
            <a:r>
              <a:rPr b="0" lang="iw-IL"/>
              <a:t>פי העמודה שבחרנו.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iw-IL"/>
              <a:t>מה יקרה אם במקום לסמן תא אחד, נסמן את כל העמודה? במקרה כזה, המיון עלול להתבצע רק על העמודה שנבחרה, ולא על שאר הנתונים בטבלה.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ב-gif למעלה ניתן לראות כי המיון התבצע על עמודת הציונים בלבד, ולא על כל הטבלה. זה גרם לבלבול של כל הנתונים בטבלה. פתאום כל תלמיד קיבל ציון שאינו שייך לו.</a:t>
            </a:r>
            <a:br>
              <a:rPr lang="iw-IL"/>
            </a:b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יש להימנע ממיון עמודה באופן זה.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לא תמיד כל הנתונים רלוונטיים לבעיה שאנחנו חוקרים, ולכן נרצה להסתכל רק על חלק מהם, ולא על כולם.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כפתור ה"סינון" באקסל עוזר לנו לעשות את זה בקלות.</a:t>
            </a:r>
            <a:endParaRPr b="0" i="0" sz="9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כפתור זה נמצא גם בלשונית "בית" וגם בלשונית "נתונים".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לדוגמה – נרצה לנתח את הציונים של התלמידים בשיעור מתמטיקה בלבד.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נסמן תא מסוים בטבלת הנתונים שלנו, ולאחר מכן נלחץ על כפתור הסינון שבסרגל הכלים. לאחר הלחיצה יופיעו חצים קטנים ליד כותרות העמודות.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נלחץ על החץ שבראש העמודה שלפיה אנחנו רוצים לסנן ונבחר את הערכים שנרצה לראות ולנתח. במקרה זה נבחר רק את הערך "מתמטיקה", ונלחץ OK.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9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b="1"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שימו לב!</a:t>
            </a:r>
            <a:r>
              <a:rPr b="0" lang="iw-IL" sz="9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גם במקרה של סינון, כמו במיון, יש לסמן תא אחד בלבד ולא את כל העמודה.</a:t>
            </a:r>
            <a:endParaRPr b="1" sz="9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13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/>
          </a:p>
        </p:txBody>
      </p:sp>
      <p:sp>
        <p:nvSpPr>
          <p:cNvPr id="15" name="Google Shape;15;p13"/>
          <p:cNvSpPr txBox="1"/>
          <p:nvPr/>
        </p:nvSpPr>
        <p:spPr>
          <a:xfrm>
            <a:off x="6297038" y="56674"/>
            <a:ext cx="2720018" cy="384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45720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אקסל מתקדם לניתוח נתונים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3"/>
          <p:cNvCxnSpPr/>
          <p:nvPr/>
        </p:nvCxnSpPr>
        <p:spPr>
          <a:xfrm>
            <a:off x="7044538" y="445209"/>
            <a:ext cx="1904087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1" name="Google Shape;21;p14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2" name="Google Shape;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27" name="Google Shape;27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5001491" y="2053027"/>
            <a:ext cx="3444581" cy="124646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אקסל מתקדם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לניתוח נתונים</a:t>
            </a:r>
            <a:endParaRPr b="0" i="0" sz="1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1" name="Google Shape;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/>
        </p:nvSpPr>
        <p:spPr>
          <a:xfrm>
            <a:off x="3217334" y="4153755"/>
            <a:ext cx="5284726" cy="57538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ssistant SemiBold"/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סינון, מיון ואימות נתונים – </a:t>
            </a:r>
            <a:r>
              <a:rPr b="1" i="0" lang="iw-IL" sz="24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חלק 1</a:t>
            </a:r>
            <a:endParaRPr b="1" i="0" sz="2400" u="none" cap="none" strike="noStrike">
              <a:solidFill>
                <a:srgbClr val="00B0F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" y="1092200"/>
            <a:ext cx="4358298" cy="3114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982" y="1597559"/>
            <a:ext cx="7234605" cy="309262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0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40" name="Google Shape;14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593713" y="34685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 txBox="1"/>
          <p:nvPr/>
        </p:nvSpPr>
        <p:spPr>
          <a:xfrm>
            <a:off x="5668399" y="508132"/>
            <a:ext cx="3045566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סיכום – מיון וסינון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2689658" y="1118784"/>
            <a:ext cx="3436200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סדר פעולות לתהליך מיון מתקדם:</a:t>
            </a:r>
            <a:endParaRPr b="0" i="0" sz="18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6610991" y="1894704"/>
            <a:ext cx="1268912" cy="56932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נפתח חלון מיון מתקדם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6462548" y="3403540"/>
            <a:ext cx="1515067" cy="110793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1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בשורה הראשונה ניתן לבחור את העמודה שלפיה יתבצע המיון הראשוני, ואת שיטת המיון</a:t>
            </a:r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4735661" y="1894704"/>
            <a:ext cx="1286852" cy="78477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לחיצה על "מיון מותאם אישית" / “custom sort”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2943982" y="1894704"/>
            <a:ext cx="1187720" cy="78477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לחיצה על כפתור המיון בסרגל הכלים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826006" y="3403540"/>
            <a:ext cx="1550868" cy="13018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1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חזרה על פעולות 5-7 לבחירת העמודה והערכים למיון. ניתן להוסיף רמות נוספות למיון לפי הצורך, ובסיום ללחוץ "אישור"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1010889" y="1894704"/>
            <a:ext cx="1299707" cy="56932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סימון תא כלשהו בטבלה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4540290" y="3403540"/>
            <a:ext cx="1580796" cy="100021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 ExtraBold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(ניתן לבחור בשיטת מיון מותאמת אישית ולהזין רשימת ערכים שלפיה נרצה למיין)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2709585" y="3403540"/>
            <a:ext cx="1515067" cy="130183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1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כדי להוסיף מיון שניוני (מיון מסדר שני), יש ללחוץ על כפתור "הוסף רמה" שנמצא בצד ימין למעלה של חלון המיון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1067394" y="1501027"/>
            <a:ext cx="286635" cy="379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</a:t>
            </a:r>
            <a:endParaRPr b="0" i="0" sz="2800" u="none" cap="none" strike="noStrike">
              <a:solidFill>
                <a:srgbClr val="918D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2911929" y="1501027"/>
            <a:ext cx="286635" cy="379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2</a:t>
            </a:r>
            <a:endParaRPr b="0" i="0" sz="2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4756464" y="1501027"/>
            <a:ext cx="286635" cy="379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3</a:t>
            </a:r>
            <a:endParaRPr b="0" i="0" sz="2800" u="none" cap="none" strike="noStrike">
              <a:solidFill>
                <a:srgbClr val="FEC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6600998" y="1501027"/>
            <a:ext cx="286635" cy="379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5D92"/>
              </a:buClr>
              <a:buSzPts val="42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5D9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4</a:t>
            </a:r>
            <a:endParaRPr b="0" i="0" sz="2800" u="none" cap="none" strike="noStrike">
              <a:solidFill>
                <a:srgbClr val="005D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2037092" y="3083553"/>
            <a:ext cx="274553" cy="379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5D92"/>
              </a:buClr>
              <a:buSzPts val="42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5D9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8</a:t>
            </a:r>
            <a:endParaRPr b="0" i="0" sz="2800" u="none" cap="none" strike="noStrike">
              <a:solidFill>
                <a:srgbClr val="005D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3867797" y="3083553"/>
            <a:ext cx="274553" cy="379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7</a:t>
            </a:r>
            <a:endParaRPr b="0" i="0" sz="2800" u="none" cap="none" strike="noStrike">
              <a:solidFill>
                <a:srgbClr val="FEC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5698502" y="3083553"/>
            <a:ext cx="274553" cy="379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6</a:t>
            </a:r>
            <a:endParaRPr b="0" i="0" sz="2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7529208" y="3083553"/>
            <a:ext cx="282959" cy="3792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5</a:t>
            </a:r>
            <a:endParaRPr b="0" i="0" sz="2800" u="none" cap="none" strike="noStrike">
              <a:solidFill>
                <a:srgbClr val="918D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iw-IL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164" name="Google Shape;164;p11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 דרך הידיים</a:t>
            </a:r>
            <a:endParaRPr b="0" i="0" sz="40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439;p23" id="166" name="Google Shape;1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167" name="Google Shape;1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descr="Google Shape;442;p23" id="169" name="Google Shape;16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-STAT | LinkedIn" id="170" name="Google Shape;170;p11"/>
          <p:cNvPicPr preferRelativeResize="0"/>
          <p:nvPr/>
        </p:nvPicPr>
        <p:blipFill rotWithShape="1">
          <a:blip r:embed="rId6">
            <a:alphaModFix/>
          </a:blip>
          <a:srcRect b="17014" l="0" r="0" t="1305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11"/>
          <p:cNvCxnSpPr/>
          <p:nvPr/>
        </p:nvCxnSpPr>
        <p:spPr>
          <a:xfrm>
            <a:off x="3923450" y="4537270"/>
            <a:ext cx="1217102" cy="3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2" name="Google Shape;172;p11"/>
          <p:cNvSpPr txBox="1"/>
          <p:nvPr/>
        </p:nvSpPr>
        <p:spPr>
          <a:xfrm>
            <a:off x="1246909" y="4569999"/>
            <a:ext cx="6616931" cy="5001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1200"/>
              <a:buFont typeface="Assistant"/>
              <a:buNone/>
            </a:pPr>
            <a:r>
              <a:rPr b="0" i="0" lang="iw-IL" sz="12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התמונות במצגת נלקחו מאתר Shutterstock.com 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1200"/>
              <a:buFont typeface="Assistant"/>
              <a:buNone/>
            </a:pPr>
            <a:r>
              <a:rPr b="0" i="0" lang="iw-IL" sz="12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כלל דמויות המדענים במצגת נלקחו מחברת G-STAT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40" name="Google Shape;4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3379206">
            <a:off x="4110924" y="430198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"/>
          <p:cNvSpPr txBox="1"/>
          <p:nvPr/>
        </p:nvSpPr>
        <p:spPr>
          <a:xfrm>
            <a:off x="6631388" y="508132"/>
            <a:ext cx="2082576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סינון ומיון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5523512" y="1322493"/>
            <a:ext cx="2817076" cy="732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סינון ומיון הן שתי שיטות שעוזרות לנו לעשות 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סדר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בנתונים.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3" name="Google Shape;43;p2"/>
          <p:cNvPicPr preferRelativeResize="0"/>
          <p:nvPr/>
        </p:nvPicPr>
        <p:blipFill rotWithShape="1">
          <a:blip r:embed="rId4">
            <a:alphaModFix/>
          </a:blip>
          <a:srcRect b="49398" l="12221" r="0" t="0"/>
          <a:stretch/>
        </p:blipFill>
        <p:spPr>
          <a:xfrm>
            <a:off x="1154739" y="1009816"/>
            <a:ext cx="3910242" cy="3710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49" name="Google Shape;4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1503768" y="82007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/>
          <p:nvPr/>
        </p:nvSpPr>
        <p:spPr>
          <a:xfrm>
            <a:off x="4264926" y="508132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מיון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5523512" y="1322493"/>
            <a:ext cx="2817076" cy="45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 Extra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כפתור ה"מיון"</a:t>
            </a:r>
            <a:endParaRPr b="0" i="0" sz="18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52" name="Google Shape;5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3727" y="1409610"/>
            <a:ext cx="2174963" cy="20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58" name="Google Shape;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1244267" y="56165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"/>
          <p:cNvSpPr txBox="1"/>
          <p:nvPr/>
        </p:nvSpPr>
        <p:spPr>
          <a:xfrm>
            <a:off x="5637474" y="508132"/>
            <a:ext cx="307648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מיון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graphicFrame>
        <p:nvGraphicFramePr>
          <p:cNvPr id="60" name="Google Shape;60;p4"/>
          <p:cNvGraphicFramePr/>
          <p:nvPr/>
        </p:nvGraphicFramePr>
        <p:xfrm>
          <a:off x="1701580" y="1152088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0CAE9"/>
                    </a:gs>
                    <a:gs pos="50000">
                      <a:srgbClr val="A1C1E4"/>
                    </a:gs>
                    <a:gs pos="100000">
                      <a:srgbClr val="90B8E4"/>
                    </a:gs>
                  </a:gsLst>
                  <a:lin ang="5400000" scaled="0"/>
                </a:gradFill>
                <a:tableStyleId>{F151DE11-D444-405B-A92F-BE74D9139552}</a:tableStyleId>
              </a:tblPr>
              <a:tblGrid>
                <a:gridCol w="1114450"/>
                <a:gridCol w="1114450"/>
                <a:gridCol w="1114450"/>
                <a:gridCol w="1114450"/>
                <a:gridCol w="1114450"/>
              </a:tblGrid>
              <a:tr h="340975">
                <a:tc gridSpan="5"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ssistant"/>
                        <a:buNone/>
                      </a:pPr>
                      <a:r>
                        <a:rPr b="1" lang="iw-IL" sz="1300" u="none" cap="none" strike="noStrike">
                          <a:solidFill>
                            <a:schemeClr val="lt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ציוני תלמידים</a:t>
                      </a:r>
                      <a:endParaRPr b="1" i="0" sz="1300" u="none" cap="none" strike="noStrike">
                        <a:solidFill>
                          <a:schemeClr val="lt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44725" marB="44725" marR="89450" marL="8945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32752"/>
                    </a:solidFill>
                  </a:tcPr>
                </a:tc>
                <a:tc hMerge="1"/>
                <a:tc hMerge="1"/>
                <a:tc hMerge="1"/>
                <a:tc hMerge="1"/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300"/>
                        <a:buFont typeface="Assistant"/>
                        <a:buNone/>
                      </a:pPr>
                      <a:r>
                        <a:rPr b="1" lang="iw-IL" sz="13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ת.ז</a:t>
                      </a:r>
                      <a:endParaRPr b="1" i="0" sz="13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300"/>
                        <a:buFont typeface="Assistant"/>
                        <a:buNone/>
                      </a:pPr>
                      <a:r>
                        <a:rPr b="1" lang="iw-IL" sz="13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שם</a:t>
                      </a:r>
                      <a:endParaRPr b="1" i="0" sz="13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300"/>
                        <a:buFont typeface="Assistant"/>
                        <a:buNone/>
                      </a:pPr>
                      <a:r>
                        <a:rPr b="1" lang="iw-IL" sz="13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משפחה</a:t>
                      </a:r>
                      <a:endParaRPr b="1" i="0" sz="13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300"/>
                        <a:buFont typeface="Assistant"/>
                        <a:buNone/>
                      </a:pPr>
                      <a:r>
                        <a:rPr b="1" lang="iw-IL" sz="13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מקצוע</a:t>
                      </a:r>
                      <a:endParaRPr b="1" i="0" sz="13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300"/>
                        <a:buFont typeface="Assistant"/>
                        <a:buNone/>
                      </a:pPr>
                      <a:r>
                        <a:rPr b="1" lang="iw-IL" sz="13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ציון</a:t>
                      </a:r>
                      <a:endParaRPr b="1" i="0" sz="13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112233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דני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הלוי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אנגלית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90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124535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בני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נחום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מתמטיקה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79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863950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אלי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פרץ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שפה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81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374583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שימי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בר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חנ"ג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94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938465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גילי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גל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מתמטיקה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92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284759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רותי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רון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שפה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83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103872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לילי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אברהם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אנגלית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80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103847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ברי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מזרחי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מתמטיקה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89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6000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784239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שיר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אליהו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אנגלית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100"/>
                        <a:buFont typeface="Assistant"/>
                        <a:buNone/>
                      </a:pPr>
                      <a:r>
                        <a:rPr b="0" i="0" lang="iw-IL" sz="1100" u="none" cap="none" strike="noStrik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93</a:t>
                      </a:r>
                      <a:endParaRPr b="0" i="0" sz="1100" u="none" cap="none" strike="noStrik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T="0" marB="0" marR="72000" marL="0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66" name="Google Shape;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3173668">
            <a:off x="7838163" y="2166760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 txBox="1"/>
          <p:nvPr/>
        </p:nvSpPr>
        <p:spPr>
          <a:xfrm>
            <a:off x="7755466" y="508132"/>
            <a:ext cx="95849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מיון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8" name="Google Shape;68;p5"/>
          <p:cNvSpPr txBox="1"/>
          <p:nvPr/>
        </p:nvSpPr>
        <p:spPr>
          <a:xfrm>
            <a:off x="5990382" y="2466827"/>
            <a:ext cx="1838223" cy="41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מיון לפי שמות משפחה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69" name="Google Shape;6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83" y="591810"/>
            <a:ext cx="4538229" cy="3972455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  <p:sp>
        <p:nvSpPr>
          <p:cNvPr id="70" name="Google Shape;70;p5"/>
          <p:cNvSpPr/>
          <p:nvPr/>
        </p:nvSpPr>
        <p:spPr>
          <a:xfrm flipH="1">
            <a:off x="5743872" y="2605618"/>
            <a:ext cx="246511" cy="185600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76" name="Google Shape;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3173668">
            <a:off x="7402213" y="203090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/>
          <p:cNvSpPr txBox="1"/>
          <p:nvPr/>
        </p:nvSpPr>
        <p:spPr>
          <a:xfrm>
            <a:off x="7755466" y="508132"/>
            <a:ext cx="95849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מיון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8" name="Google Shape;78;p6"/>
          <p:cNvSpPr/>
          <p:nvPr/>
        </p:nvSpPr>
        <p:spPr>
          <a:xfrm flipH="1">
            <a:off x="6426425" y="2605618"/>
            <a:ext cx="246511" cy="185600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 txBox="1"/>
          <p:nvPr/>
        </p:nvSpPr>
        <p:spPr>
          <a:xfrm>
            <a:off x="6672935" y="2466827"/>
            <a:ext cx="1082531" cy="41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מיון שגוי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80" name="Google Shape;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82" y="591811"/>
            <a:ext cx="5271585" cy="3974768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86" name="Google Shape;8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2299635" y="82007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 txBox="1"/>
          <p:nvPr/>
        </p:nvSpPr>
        <p:spPr>
          <a:xfrm>
            <a:off x="4264926" y="508132"/>
            <a:ext cx="4449038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סינון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8" name="Google Shape;88;p7"/>
          <p:cNvSpPr txBox="1"/>
          <p:nvPr/>
        </p:nvSpPr>
        <p:spPr>
          <a:xfrm>
            <a:off x="5523512" y="1322493"/>
            <a:ext cx="2817076" cy="45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 Extra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כפתור ה"סינון"</a:t>
            </a:r>
            <a:endParaRPr b="0" i="0" sz="18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89" name="Google Shape;8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9869" y="1409610"/>
            <a:ext cx="1318818" cy="20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95" name="Google Shape;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3173668">
            <a:off x="8457695" y="2030901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8"/>
          <p:cNvSpPr txBox="1"/>
          <p:nvPr/>
        </p:nvSpPr>
        <p:spPr>
          <a:xfrm>
            <a:off x="7560734" y="508132"/>
            <a:ext cx="1153230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סינון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97" name="Google Shape;97;p8"/>
          <p:cNvSpPr/>
          <p:nvPr/>
        </p:nvSpPr>
        <p:spPr>
          <a:xfrm flipH="1">
            <a:off x="6123620" y="2605618"/>
            <a:ext cx="246511" cy="185600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iw-I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6370130" y="2466827"/>
            <a:ext cx="2223537" cy="412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2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סינון ציוני מתמטיקה בלבד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99" name="Google Shape;99;p8"/>
          <p:cNvPicPr preferRelativeResize="0"/>
          <p:nvPr/>
        </p:nvPicPr>
        <p:blipFill rotWithShape="1">
          <a:blip r:embed="rId4">
            <a:alphaModFix/>
          </a:blip>
          <a:srcRect b="14222" l="0" r="0" t="0"/>
          <a:stretch/>
        </p:blipFill>
        <p:spPr>
          <a:xfrm>
            <a:off x="985281" y="595438"/>
            <a:ext cx="4917980" cy="3971141"/>
          </a:xfrm>
          <a:prstGeom prst="rect">
            <a:avLst/>
          </a:prstGeom>
          <a:noFill/>
          <a:ln>
            <a:noFill/>
          </a:ln>
          <a:effectLst>
            <a:outerShdw blurRad="127000" rotWithShape="0" algn="tr" dir="8100000" dist="76200">
              <a:srgbClr val="000000">
                <a:alpha val="16862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60;p13" id="105" name="Google Shape;1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593713" y="346857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"/>
          <p:cNvSpPr txBox="1"/>
          <p:nvPr/>
        </p:nvSpPr>
        <p:spPr>
          <a:xfrm>
            <a:off x="5668399" y="508132"/>
            <a:ext cx="3045566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סיכום – מיון וסינון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7" name="Google Shape;107;p9"/>
          <p:cNvSpPr txBox="1"/>
          <p:nvPr/>
        </p:nvSpPr>
        <p:spPr>
          <a:xfrm>
            <a:off x="2853890" y="1215961"/>
            <a:ext cx="3436200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תהליך הסינון מתבצע כך:</a:t>
            </a:r>
            <a:endParaRPr b="0" i="0" sz="18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3860542" y="1686881"/>
            <a:ext cx="1421706" cy="1054030"/>
          </a:xfrm>
          <a:prstGeom prst="roundRect">
            <a:avLst>
              <a:gd fmla="val 9101" name="adj"/>
            </a:avLst>
          </a:pr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5579656" y="1686881"/>
            <a:ext cx="1415198" cy="1054030"/>
          </a:xfrm>
          <a:prstGeom prst="roundRect">
            <a:avLst>
              <a:gd fmla="val 8679" name="adj"/>
            </a:avLst>
          </a:prstGeom>
          <a:solidFill>
            <a:srgbClr val="918D8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7292259" y="1686881"/>
            <a:ext cx="1421706" cy="1054030"/>
          </a:xfrm>
          <a:prstGeom prst="roundRect">
            <a:avLst>
              <a:gd fmla="val 7611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7374466" y="1915564"/>
            <a:ext cx="1299707" cy="6001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1" i="0" lang="iw-IL" sz="1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סימון תא כלשהו בטבלה</a:t>
            </a:r>
            <a:endParaRPr b="1" i="0" sz="15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12" name="Google Shape;112;p9"/>
          <p:cNvSpPr/>
          <p:nvPr/>
        </p:nvSpPr>
        <p:spPr>
          <a:xfrm flipH="1">
            <a:off x="7067256" y="2156440"/>
            <a:ext cx="152604" cy="114912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9"/>
          <p:cNvSpPr/>
          <p:nvPr/>
        </p:nvSpPr>
        <p:spPr>
          <a:xfrm flipH="1">
            <a:off x="5354650" y="2156440"/>
            <a:ext cx="152604" cy="114912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428822" y="1686881"/>
            <a:ext cx="1421706" cy="1054030"/>
          </a:xfrm>
          <a:prstGeom prst="roundRect">
            <a:avLst>
              <a:gd fmla="val 9101" name="adj"/>
            </a:avLst>
          </a:prstGeom>
          <a:solidFill>
            <a:srgbClr val="918D8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2147936" y="1686881"/>
            <a:ext cx="1415198" cy="1054030"/>
          </a:xfrm>
          <a:prstGeom prst="roundRect">
            <a:avLst>
              <a:gd fmla="val 8679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 flipH="1">
            <a:off x="3635536" y="2156440"/>
            <a:ext cx="152604" cy="114912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 flipH="1">
            <a:off x="1922930" y="2156440"/>
            <a:ext cx="152604" cy="114912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2853890" y="3000533"/>
            <a:ext cx="3436200" cy="41543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תהליך המיון מתבצע כך:</a:t>
            </a:r>
            <a:endParaRPr b="0" i="0" sz="18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2981631" y="3471453"/>
            <a:ext cx="1421706" cy="1054030"/>
          </a:xfrm>
          <a:prstGeom prst="roundRect">
            <a:avLst>
              <a:gd fmla="val 9101" name="adj"/>
            </a:avLst>
          </a:prstGeom>
          <a:solidFill>
            <a:srgbClr val="EBB117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4700745" y="3471453"/>
            <a:ext cx="1415198" cy="1054030"/>
          </a:xfrm>
          <a:prstGeom prst="roundRect">
            <a:avLst>
              <a:gd fmla="val 8679" name="adj"/>
            </a:avLst>
          </a:prstGeom>
          <a:solidFill>
            <a:srgbClr val="918D8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6413348" y="3471453"/>
            <a:ext cx="1421706" cy="1054030"/>
          </a:xfrm>
          <a:prstGeom prst="roundRect">
            <a:avLst>
              <a:gd fmla="val 7611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6413348" y="3559916"/>
            <a:ext cx="1421705" cy="8771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"/>
              <a:buNone/>
            </a:pPr>
            <a:r>
              <a:rPr b="1" i="0" lang="iw-IL" sz="16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סימון תא כלשהו בעמודה שלפיה אנו רוצים למיין</a:t>
            </a:r>
            <a:endParaRPr b="1" i="0" sz="16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3" name="Google Shape;123;p9"/>
          <p:cNvSpPr/>
          <p:nvPr/>
        </p:nvSpPr>
        <p:spPr>
          <a:xfrm flipH="1">
            <a:off x="6188345" y="3941012"/>
            <a:ext cx="152604" cy="114912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 flipH="1">
            <a:off x="4475739" y="3941012"/>
            <a:ext cx="152604" cy="114912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269025" y="3471453"/>
            <a:ext cx="1415198" cy="1054030"/>
          </a:xfrm>
          <a:prstGeom prst="roundRect">
            <a:avLst>
              <a:gd fmla="val 8679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 flipH="1">
            <a:off x="2756625" y="3941012"/>
            <a:ext cx="152604" cy="114912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5630333" y="1788972"/>
            <a:ext cx="1299707" cy="8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1" i="0" lang="iw-IL" sz="1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לחיצה על כפתור הסינון בסרגל הכלים</a:t>
            </a:r>
            <a:endParaRPr b="1" i="0" sz="15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3928533" y="1788972"/>
            <a:ext cx="1299707" cy="8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1" i="0" lang="iw-IL" sz="1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יופיע חץ קטן ליד כותרות הטבלה</a:t>
            </a:r>
            <a:endParaRPr b="1" i="0" sz="15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9" name="Google Shape;129;p9"/>
          <p:cNvSpPr txBox="1"/>
          <p:nvPr/>
        </p:nvSpPr>
        <p:spPr>
          <a:xfrm>
            <a:off x="2201334" y="1672910"/>
            <a:ext cx="1299707" cy="106176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1" i="0" lang="iw-IL" sz="1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לחיצה על החץ הקטן שבראש העמודה לפיה אנו רוצים לסנן</a:t>
            </a:r>
            <a:endParaRPr b="1" i="0" sz="15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482600" y="1788972"/>
            <a:ext cx="1299707" cy="8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1" i="0" lang="iw-IL" sz="15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בחירת הערכים הרצויים ולחיצה על "אישור"</a:t>
            </a:r>
            <a:endParaRPr b="1" i="0" sz="1500" u="none" cap="none" strike="noStrike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4758267" y="3592371"/>
            <a:ext cx="1299707" cy="8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1" i="0" lang="iw-IL" sz="1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לחיצה על כפתור המיון בסרגל הכלים</a:t>
            </a:r>
            <a:endParaRPr b="1" i="0" sz="15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3031067" y="3592371"/>
            <a:ext cx="1299707" cy="8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1" i="0" lang="iw-IL" sz="1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נפתחת רשימה של דרכים למיון העמודה</a:t>
            </a:r>
            <a:endParaRPr b="1" i="0" sz="15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1268864" y="3476310"/>
            <a:ext cx="1415198" cy="10309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1" i="0" lang="iw-IL" sz="1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לחיצה על השיטה שלפיה אנו רוצים למיין </a:t>
            </a:r>
            <a:r>
              <a:rPr b="1" i="0" lang="iw-IL" sz="13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(מ-א' עד ת' / מהגדול לקטן וכו').</a:t>
            </a:r>
            <a:endParaRPr b="1" i="0" sz="13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