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Assistant SemiBold"/>
      <p:regular r:id="rId11"/>
      <p:bold r:id="rId12"/>
    </p:embeddedFont>
    <p:embeddedFont>
      <p:font typeface="Assistant"/>
      <p:regular r:id="rId13"/>
      <p:bold r:id="rId14"/>
    </p:embeddedFont>
    <p:embeddedFont>
      <p:font typeface="Quattrocento Sans"/>
      <p:regular r:id="rId15"/>
      <p:bold r:id="rId16"/>
      <p:italic r:id="rId17"/>
      <p:boldItalic r:id="rId18"/>
    </p:embeddedFont>
    <p:embeddedFont>
      <p:font typeface="Assistant ExtraBold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j96jdI85RE4BrwdDhm4/9/m9RJ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font" Target="fonts/AssistantSemiBold-regular.fntdata"/><Relationship Id="rId10" Type="http://schemas.openxmlformats.org/officeDocument/2006/relationships/slide" Target="slides/slide6.xml"/><Relationship Id="rId13" Type="http://schemas.openxmlformats.org/officeDocument/2006/relationships/font" Target="fonts/Assistant-regular.fntdata"/><Relationship Id="rId12" Type="http://schemas.openxmlformats.org/officeDocument/2006/relationships/font" Target="fonts/Assistant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QuattrocentoSans-regular.fntdata"/><Relationship Id="rId14" Type="http://schemas.openxmlformats.org/officeDocument/2006/relationships/font" Target="fonts/Assistant-bold.fntdata"/><Relationship Id="rId17" Type="http://schemas.openxmlformats.org/officeDocument/2006/relationships/font" Target="fonts/QuattrocentoSans-italic.fntdata"/><Relationship Id="rId16" Type="http://schemas.openxmlformats.org/officeDocument/2006/relationships/font" Target="fonts/QuattrocentoSans-bold.fntdata"/><Relationship Id="rId5" Type="http://schemas.openxmlformats.org/officeDocument/2006/relationships/slide" Target="slides/slide1.xml"/><Relationship Id="rId19" Type="http://schemas.openxmlformats.org/officeDocument/2006/relationships/font" Target="fonts/AssistantExtraBold-bold.fntdata"/><Relationship Id="rId6" Type="http://schemas.openxmlformats.org/officeDocument/2006/relationships/slide" Target="slides/slide2.xml"/><Relationship Id="rId18" Type="http://schemas.openxmlformats.org/officeDocument/2006/relationships/font" Target="fonts/Quattrocento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U9Lgi2gAq2U&amp;t=13s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במקרים מסוימים נרצה להגדיר </a:t>
            </a:r>
            <a:r>
              <a:rPr b="1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מראש</a:t>
            </a: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את הנתונים שיכולים להיכנס לטבלה. זה עשוי להקל מאוד על עבודת ניתוח הנתונים המתבצעת לאחר מכן.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כפתור "אימות נתונים" באקסל עוזר לנו לעשות את זה בקלות. יש מספר דרכים לבדוק את הנתונים, נראה שתי דרכים נפוצות בשקופי</a:t>
            </a:r>
            <a:r>
              <a:rPr lang="iw-IL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ות</a:t>
            </a: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הבא</a:t>
            </a:r>
            <a:r>
              <a:rPr lang="iw-IL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ות</a:t>
            </a: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.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כפתור זה נמצא תחת הלשונית "נתונים".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כדי ללמוד איך משתמשים באימות נתונים באקסל, צפו בסרטון הבא מאת "קמפוס ".IL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 u="sng">
                <a:solidFill>
                  <a:schemeClr val="hlink"/>
                </a:solidFill>
                <a:hlinkClick r:id="rId2"/>
              </a:rPr>
              <a:t>https://www.youtube.com/watch?v=U9Lgi2gAq2U&amp;t=13s</a:t>
            </a:r>
            <a:r>
              <a:rPr lang="iw-IL"/>
              <a:t>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" name="Google Shape;5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דוגמה לאימות שנרצה לעשות לפי ערכים מספריים: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נתוני גיל של תלמידים יוכלו לנוע בין 6 ל-18, נתוני גובה יוכלו לנוע בין 1.40 ל-2.10.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דוגמה לאימות שנרצה לעשות לפי תאריך: 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נתוני תאריך לידה של תלמידים יוכלו להיות רק אחרי שנת 2000.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דוגמה לאימות שנרצה לעשות לפי שעה: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נתוני כניסה לסופרמרקט יוכלו לנוע רק בין השעות 7:00 ל-21:00.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Google Shape;95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דוגמה לאימות שנרצה לעשות לפי רשימה נפתחת: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נתונים של אזורי משלוח יוכלו להיות רק צפון, מרכז, דרום.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דוגמה לאימות שנרצה לעשות לפי רשימה נפתחת מגיליון אחר: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Quattrocento Sans"/>
              <a:buNone/>
            </a:pPr>
            <a:r>
              <a:rPr b="0" lang="iw-IL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אם טבלה מסוימת מרכזת נתונים של מוצרים בחנות, וטבלה אחרת מרכזת נתונים על עסקאות רכישה, נרצה שהפריטים בעסקאות יהיו רק פריטים שמופיעים בטבלת המוצרים. נבצע אימות נתונים לפי הנתונים שבטבלת המוצרים.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</a:pPr>
            <a:r>
              <a:rPr lang="iw-IL"/>
              <a:t>עוברים לתרגול באקסל, בהצלחה!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8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8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8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 b="0" i="0" sz="900" u="none" cap="none" strike="noStrike"/>
          </a:p>
        </p:txBody>
      </p:sp>
      <p:sp>
        <p:nvSpPr>
          <p:cNvPr id="15" name="Google Shape;15;p8"/>
          <p:cNvSpPr txBox="1"/>
          <p:nvPr/>
        </p:nvSpPr>
        <p:spPr>
          <a:xfrm>
            <a:off x="6297038" y="56674"/>
            <a:ext cx="2720018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אקסל מתקדם לניתוח נתונים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8"/>
          <p:cNvCxnSpPr/>
          <p:nvPr/>
        </p:nvCxnSpPr>
        <p:spPr>
          <a:xfrm>
            <a:off x="7044538" y="445209"/>
            <a:ext cx="1904087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9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9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9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5001491" y="2053027"/>
            <a:ext cx="3444581" cy="1246469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אקסל מתקדם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לניתוח נתונים</a:t>
            </a:r>
            <a:endParaRPr b="0" i="0" sz="12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217334" y="4153755"/>
            <a:ext cx="5284726" cy="57538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24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סינון, מיון ואימות נתונים – </a:t>
            </a:r>
            <a:r>
              <a:rPr b="1" i="0" lang="iw-IL" sz="24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חלק 2</a:t>
            </a:r>
            <a:endParaRPr b="1" i="0" sz="2400" u="none" cap="none" strike="noStrike">
              <a:solidFill>
                <a:srgbClr val="00B0F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7661" y="953525"/>
            <a:ext cx="4460263" cy="336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/>
          <p:nvPr>
            <p:ph idx="12" type="sldNum"/>
          </p:nvPr>
        </p:nvSpPr>
        <p:spPr>
          <a:xfrm>
            <a:off x="265028" y="4553064"/>
            <a:ext cx="253384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lang="iw-IL"/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40" name="Google Shape;4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084236" y="401365"/>
            <a:ext cx="271944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"/>
          <p:cNvSpPr txBox="1"/>
          <p:nvPr/>
        </p:nvSpPr>
        <p:spPr>
          <a:xfrm>
            <a:off x="6070600" y="508132"/>
            <a:ext cx="2643364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2" name="Google Shape;42;p2"/>
          <p:cNvSpPr txBox="1"/>
          <p:nvPr/>
        </p:nvSpPr>
        <p:spPr>
          <a:xfrm>
            <a:off x="5265312" y="1322493"/>
            <a:ext cx="3075276" cy="9344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22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במקרים מסוימים נרצה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להגדיר מראש 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טווח נתונים אפשריים לבחירה ולמילוי השדה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43" name="Google Shape;4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33761" y="3161100"/>
            <a:ext cx="1116023" cy="1391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82481" y="1121742"/>
            <a:ext cx="2913786" cy="180234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"/>
          <p:cNvSpPr/>
          <p:nvPr/>
        </p:nvSpPr>
        <p:spPr>
          <a:xfrm flipH="1" rot="995713">
            <a:off x="3732807" y="2636007"/>
            <a:ext cx="794222" cy="185600"/>
          </a:xfrm>
          <a:custGeom>
            <a:rect b="b" l="l" r="r" t="t"/>
            <a:pathLst>
              <a:path extrusionOk="0" h="21600" w="69592">
                <a:moveTo>
                  <a:pt x="61461" y="0"/>
                </a:moveTo>
                <a:cubicBezTo>
                  <a:pt x="61002" y="0"/>
                  <a:pt x="60543" y="232"/>
                  <a:pt x="60192" y="697"/>
                </a:cubicBezTo>
                <a:cubicBezTo>
                  <a:pt x="59492" y="1626"/>
                  <a:pt x="59492" y="3135"/>
                  <a:pt x="60192" y="4065"/>
                </a:cubicBezTo>
                <a:lnTo>
                  <a:pt x="63471" y="8419"/>
                </a:lnTo>
                <a:lnTo>
                  <a:pt x="3047" y="8419"/>
                </a:lnTo>
                <a:cubicBezTo>
                  <a:pt x="2056" y="8419"/>
                  <a:pt x="72" y="10283"/>
                  <a:pt x="2" y="11077"/>
                </a:cubicBezTo>
                <a:cubicBezTo>
                  <a:pt x="-68" y="11871"/>
                  <a:pt x="1639" y="13181"/>
                  <a:pt x="2630" y="13181"/>
                </a:cubicBezTo>
                <a:lnTo>
                  <a:pt x="63471" y="13181"/>
                </a:lnTo>
                <a:lnTo>
                  <a:pt x="60192" y="17535"/>
                </a:lnTo>
                <a:cubicBezTo>
                  <a:pt x="59492" y="18465"/>
                  <a:pt x="59492" y="19974"/>
                  <a:pt x="60192" y="20903"/>
                </a:cubicBezTo>
                <a:cubicBezTo>
                  <a:pt x="60543" y="21368"/>
                  <a:pt x="61002" y="21600"/>
                  <a:pt x="61461" y="21600"/>
                </a:cubicBezTo>
                <a:cubicBezTo>
                  <a:pt x="61919" y="21600"/>
                  <a:pt x="62379" y="21368"/>
                  <a:pt x="62729" y="20903"/>
                </a:cubicBezTo>
                <a:lnTo>
                  <a:pt x="69066" y="12484"/>
                </a:lnTo>
                <a:cubicBezTo>
                  <a:pt x="69416" y="12019"/>
                  <a:pt x="69592" y="11409"/>
                  <a:pt x="69592" y="10800"/>
                </a:cubicBezTo>
                <a:cubicBezTo>
                  <a:pt x="69592" y="10191"/>
                  <a:pt x="69416" y="9581"/>
                  <a:pt x="69066" y="9116"/>
                </a:cubicBezTo>
                <a:lnTo>
                  <a:pt x="62729" y="697"/>
                </a:lnTo>
                <a:cubicBezTo>
                  <a:pt x="62379" y="232"/>
                  <a:pt x="61919" y="0"/>
                  <a:pt x="6146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/>
          <p:nvPr/>
        </p:nvSpPr>
        <p:spPr>
          <a:xfrm flipH="1" rot="995713">
            <a:off x="2924776" y="2385817"/>
            <a:ext cx="794222" cy="185600"/>
          </a:xfrm>
          <a:custGeom>
            <a:rect b="b" l="l" r="r" t="t"/>
            <a:pathLst>
              <a:path extrusionOk="0" h="21600" w="69592">
                <a:moveTo>
                  <a:pt x="61461" y="0"/>
                </a:moveTo>
                <a:cubicBezTo>
                  <a:pt x="61002" y="0"/>
                  <a:pt x="60543" y="232"/>
                  <a:pt x="60192" y="697"/>
                </a:cubicBezTo>
                <a:cubicBezTo>
                  <a:pt x="59492" y="1626"/>
                  <a:pt x="59492" y="3135"/>
                  <a:pt x="60192" y="4065"/>
                </a:cubicBezTo>
                <a:lnTo>
                  <a:pt x="63471" y="8419"/>
                </a:lnTo>
                <a:lnTo>
                  <a:pt x="3047" y="8419"/>
                </a:lnTo>
                <a:cubicBezTo>
                  <a:pt x="2056" y="8419"/>
                  <a:pt x="72" y="10283"/>
                  <a:pt x="2" y="11077"/>
                </a:cubicBezTo>
                <a:cubicBezTo>
                  <a:pt x="-68" y="11871"/>
                  <a:pt x="1639" y="13181"/>
                  <a:pt x="2630" y="13181"/>
                </a:cubicBezTo>
                <a:lnTo>
                  <a:pt x="63471" y="13181"/>
                </a:lnTo>
                <a:lnTo>
                  <a:pt x="60192" y="17535"/>
                </a:lnTo>
                <a:cubicBezTo>
                  <a:pt x="59492" y="18465"/>
                  <a:pt x="59492" y="19974"/>
                  <a:pt x="60192" y="20903"/>
                </a:cubicBezTo>
                <a:cubicBezTo>
                  <a:pt x="60543" y="21368"/>
                  <a:pt x="61002" y="21600"/>
                  <a:pt x="61461" y="21600"/>
                </a:cubicBezTo>
                <a:cubicBezTo>
                  <a:pt x="61919" y="21600"/>
                  <a:pt x="62379" y="21368"/>
                  <a:pt x="62729" y="20903"/>
                </a:cubicBezTo>
                <a:lnTo>
                  <a:pt x="69066" y="12484"/>
                </a:lnTo>
                <a:cubicBezTo>
                  <a:pt x="69416" y="12019"/>
                  <a:pt x="69592" y="11409"/>
                  <a:pt x="69592" y="10800"/>
                </a:cubicBezTo>
                <a:cubicBezTo>
                  <a:pt x="69592" y="10191"/>
                  <a:pt x="69416" y="9581"/>
                  <a:pt x="69066" y="9116"/>
                </a:cubicBezTo>
                <a:lnTo>
                  <a:pt x="62729" y="697"/>
                </a:lnTo>
                <a:cubicBezTo>
                  <a:pt x="62379" y="232"/>
                  <a:pt x="61919" y="0"/>
                  <a:pt x="6146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>
            <p:ph idx="12" type="sldNum"/>
          </p:nvPr>
        </p:nvSpPr>
        <p:spPr>
          <a:xfrm>
            <a:off x="265028" y="4553064"/>
            <a:ext cx="253384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lang="iw-IL"/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52" name="Google Shape;5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703780" y="1801888"/>
            <a:ext cx="271944" cy="600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8314" y="776687"/>
            <a:ext cx="6448424" cy="3813464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"/>
          <p:cNvSpPr/>
          <p:nvPr/>
        </p:nvSpPr>
        <p:spPr>
          <a:xfrm>
            <a:off x="5901267" y="609600"/>
            <a:ext cx="2040466" cy="6057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"/>
          <p:cNvSpPr txBox="1"/>
          <p:nvPr/>
        </p:nvSpPr>
        <p:spPr>
          <a:xfrm>
            <a:off x="5637474" y="508132"/>
            <a:ext cx="307648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"/>
          <p:cNvSpPr txBox="1"/>
          <p:nvPr>
            <p:ph idx="12" type="sldNum"/>
          </p:nvPr>
        </p:nvSpPr>
        <p:spPr>
          <a:xfrm>
            <a:off x="265028" y="4553064"/>
            <a:ext cx="253384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lang="iw-IL"/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61" name="Google Shape;6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4492371" y="346857"/>
            <a:ext cx="271944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4"/>
          <p:cNvSpPr txBox="1"/>
          <p:nvPr/>
        </p:nvSpPr>
        <p:spPr>
          <a:xfrm>
            <a:off x="4207933" y="508132"/>
            <a:ext cx="4506032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תהליך ביצוע אימות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2853890" y="1215961"/>
            <a:ext cx="3436200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2000"/>
              <a:buFont typeface="Assistant ExtraBold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לפי ערכים מספריים</a:t>
            </a:r>
            <a:endParaRPr b="0" i="0" sz="18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4" name="Google Shape;64;p4"/>
          <p:cNvSpPr/>
          <p:nvPr/>
        </p:nvSpPr>
        <p:spPr>
          <a:xfrm>
            <a:off x="4280697" y="1686881"/>
            <a:ext cx="1473199" cy="1093964"/>
          </a:xfrm>
          <a:prstGeom prst="roundRect">
            <a:avLst>
              <a:gd fmla="val 9101" name="adj"/>
            </a:avLst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6011858" y="1686881"/>
            <a:ext cx="1415198" cy="1093964"/>
          </a:xfrm>
          <a:prstGeom prst="roundRect">
            <a:avLst>
              <a:gd fmla="val 8679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"/>
          <p:cNvSpPr/>
          <p:nvPr/>
        </p:nvSpPr>
        <p:spPr>
          <a:xfrm>
            <a:off x="7676552" y="1686881"/>
            <a:ext cx="1037413" cy="1054030"/>
          </a:xfrm>
          <a:prstGeom prst="roundRect">
            <a:avLst>
              <a:gd fmla="val 7611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 txBox="1"/>
          <p:nvPr/>
        </p:nvSpPr>
        <p:spPr>
          <a:xfrm>
            <a:off x="7685020" y="1725547"/>
            <a:ext cx="1014554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סימון התאים הרצויים לאימות בטבלה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68" name="Google Shape;68;p4"/>
          <p:cNvSpPr/>
          <p:nvPr/>
        </p:nvSpPr>
        <p:spPr>
          <a:xfrm flipH="1">
            <a:off x="7479735" y="2156440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4"/>
          <p:cNvSpPr/>
          <p:nvPr/>
        </p:nvSpPr>
        <p:spPr>
          <a:xfrm flipH="1">
            <a:off x="5806575" y="2156440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"/>
          <p:cNvSpPr/>
          <p:nvPr/>
        </p:nvSpPr>
        <p:spPr>
          <a:xfrm>
            <a:off x="408343" y="1686881"/>
            <a:ext cx="1540270" cy="1093964"/>
          </a:xfrm>
          <a:prstGeom prst="roundRect">
            <a:avLst>
              <a:gd fmla="val 9101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4"/>
          <p:cNvSpPr/>
          <p:nvPr/>
        </p:nvSpPr>
        <p:spPr>
          <a:xfrm>
            <a:off x="2217840" y="1686880"/>
            <a:ext cx="1804895" cy="1093965"/>
          </a:xfrm>
          <a:prstGeom prst="roundRect">
            <a:avLst>
              <a:gd fmla="val 8679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4"/>
          <p:cNvSpPr/>
          <p:nvPr/>
        </p:nvSpPr>
        <p:spPr>
          <a:xfrm flipH="1">
            <a:off x="4075414" y="2156440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4"/>
          <p:cNvSpPr/>
          <p:nvPr/>
        </p:nvSpPr>
        <p:spPr>
          <a:xfrm flipH="1">
            <a:off x="2012557" y="2156440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"/>
          <p:cNvSpPr txBox="1"/>
          <p:nvPr/>
        </p:nvSpPr>
        <p:spPr>
          <a:xfrm>
            <a:off x="2853890" y="3000533"/>
            <a:ext cx="3436200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2000"/>
              <a:buFont typeface="Assistant ExtraBold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לפי תאריך / שעה</a:t>
            </a:r>
            <a:endParaRPr b="0" i="0" sz="18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5" name="Google Shape;75;p4"/>
          <p:cNvSpPr/>
          <p:nvPr/>
        </p:nvSpPr>
        <p:spPr>
          <a:xfrm flipH="1">
            <a:off x="7344440" y="3915611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4"/>
          <p:cNvSpPr/>
          <p:nvPr/>
        </p:nvSpPr>
        <p:spPr>
          <a:xfrm flipH="1">
            <a:off x="5671280" y="3915611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4"/>
          <p:cNvSpPr/>
          <p:nvPr/>
        </p:nvSpPr>
        <p:spPr>
          <a:xfrm flipH="1">
            <a:off x="4192424" y="3915611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4"/>
          <p:cNvSpPr txBox="1"/>
          <p:nvPr/>
        </p:nvSpPr>
        <p:spPr>
          <a:xfrm>
            <a:off x="6086231" y="1725547"/>
            <a:ext cx="1282393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לחיצה על כפתור "אימות נתונים" בלשונית "נתונים"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79" name="Google Shape;79;p4"/>
          <p:cNvSpPr txBox="1"/>
          <p:nvPr/>
        </p:nvSpPr>
        <p:spPr>
          <a:xfrm>
            <a:off x="4300273" y="1725547"/>
            <a:ext cx="1421706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נבחר ב"מספר שלם" או "מספר עשרוני"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2248495" y="1672910"/>
            <a:ext cx="1723085" cy="11079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הבאה </a:t>
            </a:r>
            <a:b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</a:b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נבחר את האפשרות המתאימה לנו (גדול מ/ קטן מ/ שווה ל/ בין וכו')</a:t>
            </a:r>
            <a:endParaRPr/>
          </a:p>
        </p:txBody>
      </p:sp>
      <p:sp>
        <p:nvSpPr>
          <p:cNvPr id="81" name="Google Shape;81;p4"/>
          <p:cNvSpPr txBox="1"/>
          <p:nvPr/>
        </p:nvSpPr>
        <p:spPr>
          <a:xfrm>
            <a:off x="484496" y="1672910"/>
            <a:ext cx="1400695" cy="11079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בתיבות נכתוב את ערכי המינימום / מקסימום שנרצה שיופיעו בנתונים ונלחץ על "אישור"</a:t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5910740" y="3439480"/>
            <a:ext cx="1381020" cy="1093964"/>
          </a:xfrm>
          <a:prstGeom prst="roundRect">
            <a:avLst>
              <a:gd fmla="val 8679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5926389" y="3478146"/>
            <a:ext cx="1306940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לחיצה על כפתור "אימות נתונים" בלשונית "נתונים"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7542296" y="3439480"/>
            <a:ext cx="1035254" cy="1054030"/>
          </a:xfrm>
          <a:prstGeom prst="roundRect">
            <a:avLst>
              <a:gd fmla="val 7611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7549725" y="3478146"/>
            <a:ext cx="1035254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סימון התאים הרצויים לאימות בטבלה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6" name="Google Shape;86;p4"/>
          <p:cNvSpPr/>
          <p:nvPr/>
        </p:nvSpPr>
        <p:spPr>
          <a:xfrm>
            <a:off x="4396573" y="3439480"/>
            <a:ext cx="1216276" cy="1093964"/>
          </a:xfrm>
          <a:prstGeom prst="roundRect">
            <a:avLst>
              <a:gd fmla="val 9101" name="adj"/>
            </a:avLst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"/>
          <p:cNvSpPr txBox="1"/>
          <p:nvPr/>
        </p:nvSpPr>
        <p:spPr>
          <a:xfrm>
            <a:off x="4396572" y="3478146"/>
            <a:ext cx="1216276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נבחר ב"תאריך" או "שעה"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8" name="Google Shape;88;p4"/>
          <p:cNvSpPr/>
          <p:nvPr/>
        </p:nvSpPr>
        <p:spPr>
          <a:xfrm>
            <a:off x="518412" y="3463854"/>
            <a:ext cx="1540270" cy="1093964"/>
          </a:xfrm>
          <a:prstGeom prst="roundRect">
            <a:avLst>
              <a:gd fmla="val 9101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/>
          <p:nvPr/>
        </p:nvSpPr>
        <p:spPr>
          <a:xfrm>
            <a:off x="2327909" y="3463853"/>
            <a:ext cx="1804895" cy="1093965"/>
          </a:xfrm>
          <a:prstGeom prst="roundRect">
            <a:avLst>
              <a:gd fmla="val 8679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"/>
          <p:cNvSpPr/>
          <p:nvPr/>
        </p:nvSpPr>
        <p:spPr>
          <a:xfrm flipH="1">
            <a:off x="2122626" y="3933413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"/>
          <p:cNvSpPr txBox="1"/>
          <p:nvPr/>
        </p:nvSpPr>
        <p:spPr>
          <a:xfrm>
            <a:off x="2358564" y="3449883"/>
            <a:ext cx="1723085" cy="11079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הבאה </a:t>
            </a:r>
            <a:b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</a:b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נבחר את האפשרות המתאימה לנו (גדול מ/ קטן מ/ שווה ל/ בין וכו')</a:t>
            </a:r>
            <a:endParaRPr/>
          </a:p>
        </p:txBody>
      </p:sp>
      <p:sp>
        <p:nvSpPr>
          <p:cNvPr id="92" name="Google Shape;92;p4"/>
          <p:cNvSpPr txBox="1"/>
          <p:nvPr/>
        </p:nvSpPr>
        <p:spPr>
          <a:xfrm>
            <a:off x="594565" y="3449883"/>
            <a:ext cx="1400695" cy="11079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בתיבות נכתוב את ערכי המינימום / מקסימום שנרצה שיופיעו בנתונים ונלחץ על "אישור"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/>
          <p:nvPr>
            <p:ph idx="12" type="sldNum"/>
          </p:nvPr>
        </p:nvSpPr>
        <p:spPr>
          <a:xfrm>
            <a:off x="265028" y="4553064"/>
            <a:ext cx="253384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lang="iw-IL"/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98" name="Google Shape;9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4492371" y="346857"/>
            <a:ext cx="271944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5"/>
          <p:cNvSpPr txBox="1"/>
          <p:nvPr/>
        </p:nvSpPr>
        <p:spPr>
          <a:xfrm>
            <a:off x="4207933" y="508132"/>
            <a:ext cx="4506032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תהליך ביצוע אימות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0" name="Google Shape;100;p5"/>
          <p:cNvSpPr txBox="1"/>
          <p:nvPr/>
        </p:nvSpPr>
        <p:spPr>
          <a:xfrm>
            <a:off x="2606227" y="1215961"/>
            <a:ext cx="3931526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2000"/>
              <a:buFont typeface="Assistant ExtraBold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לפי רשימה נפתחת – אפשרות א'</a:t>
            </a:r>
            <a:endParaRPr b="0" i="0" sz="18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1" name="Google Shape;101;p5"/>
          <p:cNvSpPr/>
          <p:nvPr/>
        </p:nvSpPr>
        <p:spPr>
          <a:xfrm>
            <a:off x="3990000" y="1682133"/>
            <a:ext cx="1383281" cy="932082"/>
          </a:xfrm>
          <a:prstGeom prst="roundRect">
            <a:avLst>
              <a:gd fmla="val 9101" name="adj"/>
            </a:avLst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5"/>
          <p:cNvSpPr/>
          <p:nvPr/>
        </p:nvSpPr>
        <p:spPr>
          <a:xfrm>
            <a:off x="5648793" y="1686881"/>
            <a:ext cx="1500667" cy="922587"/>
          </a:xfrm>
          <a:prstGeom prst="roundRect">
            <a:avLst>
              <a:gd fmla="val 8679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5"/>
          <p:cNvSpPr/>
          <p:nvPr/>
        </p:nvSpPr>
        <p:spPr>
          <a:xfrm>
            <a:off x="7424970" y="1686881"/>
            <a:ext cx="1216921" cy="922587"/>
          </a:xfrm>
          <a:prstGeom prst="roundRect">
            <a:avLst>
              <a:gd fmla="val 7611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5"/>
          <p:cNvSpPr txBox="1"/>
          <p:nvPr/>
        </p:nvSpPr>
        <p:spPr>
          <a:xfrm>
            <a:off x="7432165" y="1755789"/>
            <a:ext cx="1202530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סימון התאים הרצויים לאימות בטבלה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05" name="Google Shape;105;p5"/>
          <p:cNvSpPr/>
          <p:nvPr/>
        </p:nvSpPr>
        <p:spPr>
          <a:xfrm flipH="1">
            <a:off x="7210914" y="2090718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/>
          <p:nvPr/>
        </p:nvSpPr>
        <p:spPr>
          <a:xfrm flipH="1">
            <a:off x="5434735" y="2090718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/>
          <p:nvPr/>
        </p:nvSpPr>
        <p:spPr>
          <a:xfrm>
            <a:off x="408343" y="1682133"/>
            <a:ext cx="819324" cy="932082"/>
          </a:xfrm>
          <a:prstGeom prst="roundRect">
            <a:avLst>
              <a:gd fmla="val 9101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/>
          <p:nvPr/>
        </p:nvSpPr>
        <p:spPr>
          <a:xfrm>
            <a:off x="1503179" y="1682133"/>
            <a:ext cx="2211309" cy="932083"/>
          </a:xfrm>
          <a:prstGeom prst="roundRect">
            <a:avLst>
              <a:gd fmla="val 8679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"/>
          <p:cNvSpPr/>
          <p:nvPr/>
        </p:nvSpPr>
        <p:spPr>
          <a:xfrm flipH="1">
            <a:off x="3775942" y="2090718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5"/>
          <p:cNvSpPr/>
          <p:nvPr/>
        </p:nvSpPr>
        <p:spPr>
          <a:xfrm flipH="1">
            <a:off x="1289121" y="2090718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5"/>
          <p:cNvSpPr/>
          <p:nvPr/>
        </p:nvSpPr>
        <p:spPr>
          <a:xfrm flipH="1">
            <a:off x="7091814" y="3786496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"/>
          <p:cNvSpPr/>
          <p:nvPr/>
        </p:nvSpPr>
        <p:spPr>
          <a:xfrm flipH="1">
            <a:off x="5599103" y="3786496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5"/>
          <p:cNvSpPr/>
          <p:nvPr/>
        </p:nvSpPr>
        <p:spPr>
          <a:xfrm flipH="1">
            <a:off x="3851190" y="3786496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5639199" y="1755789"/>
            <a:ext cx="1457884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לחיצה על כפתור "אימות נתונים" בלשונית "נתונים"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3956987" y="1755789"/>
            <a:ext cx="1421706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נבחר ב"רשימה"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1544426" y="1691156"/>
            <a:ext cx="2145778" cy="914036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בתיבה הבאה (תיבת "מקור") נכתוב את הערכים שנרצה שיופיעו בנתונים. נפריד את הערכים באמצעות פסיק ","</a:t>
            </a:r>
            <a:endParaRPr/>
          </a:p>
        </p:txBody>
      </p:sp>
      <p:sp>
        <p:nvSpPr>
          <p:cNvPr id="117" name="Google Shape;117;p5"/>
          <p:cNvSpPr txBox="1"/>
          <p:nvPr/>
        </p:nvSpPr>
        <p:spPr>
          <a:xfrm>
            <a:off x="465048" y="1885056"/>
            <a:ext cx="743171" cy="526237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נלחץ על "אישור"</a:t>
            </a:r>
            <a:endParaRPr/>
          </a:p>
        </p:txBody>
      </p:sp>
      <p:sp>
        <p:nvSpPr>
          <p:cNvPr id="118" name="Google Shape;118;p5"/>
          <p:cNvSpPr/>
          <p:nvPr/>
        </p:nvSpPr>
        <p:spPr>
          <a:xfrm>
            <a:off x="5802401" y="3310365"/>
            <a:ext cx="1238719" cy="1093964"/>
          </a:xfrm>
          <a:prstGeom prst="roundRect">
            <a:avLst>
              <a:gd fmla="val 8679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5819812" y="3450530"/>
            <a:ext cx="1223071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סימון התאים הרצויים </a:t>
            </a:r>
            <a:b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</a:b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לאימות בטבלה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7295110" y="3310365"/>
            <a:ext cx="1209725" cy="1054030"/>
          </a:xfrm>
          <a:prstGeom prst="roundRect">
            <a:avLst>
              <a:gd fmla="val 7611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7287914" y="3332097"/>
            <a:ext cx="1216921" cy="1000213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כתיבת הערכים הרצויים בתוך טווח תאים בגיליון אקסל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4054488" y="3310365"/>
            <a:ext cx="1493921" cy="1093964"/>
          </a:xfrm>
          <a:prstGeom prst="roundRect">
            <a:avLst>
              <a:gd fmla="val 9101" name="adj"/>
            </a:avLst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4106515" y="3463744"/>
            <a:ext cx="1382825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לחיצה על כפתור "אימות נתונים" בלשונית "נתונים"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442177" y="3334739"/>
            <a:ext cx="1870632" cy="1093964"/>
          </a:xfrm>
          <a:prstGeom prst="roundRect">
            <a:avLst>
              <a:gd fmla="val 9101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2566801" y="3334738"/>
            <a:ext cx="1233695" cy="1093965"/>
          </a:xfrm>
          <a:prstGeom prst="roundRect">
            <a:avLst>
              <a:gd fmla="val 8679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5"/>
          <p:cNvSpPr/>
          <p:nvPr/>
        </p:nvSpPr>
        <p:spPr>
          <a:xfrm flipH="1">
            <a:off x="2363503" y="3804298"/>
            <a:ext cx="152604" cy="114912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2593864" y="3467556"/>
            <a:ext cx="1175620" cy="78477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מתוך הרשימה הנפתחת נבחר ב"רשימה"</a:t>
            </a:r>
            <a:endParaRPr b="1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467528" y="3346169"/>
            <a:ext cx="1787206" cy="11079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ssistant"/>
              <a:buNone/>
            </a:pP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בתיבה הבאה (תיבת "מקור") נסמן את טווח הערכים שבהם כתובים הערכים הרצויים, </a:t>
            </a:r>
            <a:b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</a:br>
            <a:r>
              <a:rPr b="1" i="0" lang="iw-IL" sz="14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ונלחץ על "אישור"</a:t>
            </a:r>
            <a:endParaRPr/>
          </a:p>
        </p:txBody>
      </p:sp>
      <p:sp>
        <p:nvSpPr>
          <p:cNvPr id="129" name="Google Shape;129;p5"/>
          <p:cNvSpPr txBox="1"/>
          <p:nvPr/>
        </p:nvSpPr>
        <p:spPr>
          <a:xfrm>
            <a:off x="2606227" y="2873313"/>
            <a:ext cx="3931526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2000"/>
              <a:buFont typeface="Assistant ExtraBold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אימות לפי רשימה נפתחת – אפשרות ב'</a:t>
            </a:r>
            <a:endParaRPr b="0" i="0" sz="18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/>
          <p:nvPr/>
        </p:nvSpPr>
        <p:spPr>
          <a:xfrm>
            <a:off x="-628652" y="955187"/>
            <a:ext cx="10322723" cy="20878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1500"/>
              <a:buFont typeface="Assistant ExtraBold"/>
              <a:buNone/>
            </a:pPr>
            <a:r>
              <a:rPr b="0" i="0" lang="iw-IL" sz="11500" u="none" cap="none" strike="noStrike">
                <a:solidFill>
                  <a:srgbClr val="F2F2F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/>
          </a:p>
        </p:txBody>
      </p:sp>
      <p:sp>
        <p:nvSpPr>
          <p:cNvPr id="135" name="Google Shape;135;p6"/>
          <p:cNvSpPr txBox="1"/>
          <p:nvPr/>
        </p:nvSpPr>
        <p:spPr>
          <a:xfrm>
            <a:off x="1023610" y="2629764"/>
            <a:ext cx="7096780" cy="697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4000"/>
              <a:buFont typeface="Assistant ExtraBold"/>
              <a:buNone/>
            </a:pPr>
            <a:r>
              <a:rPr b="0" i="0" lang="iw-IL" sz="40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ניתוח נתונים לומדים דרך הידיים</a:t>
            </a:r>
            <a:endParaRPr b="0" i="0" sz="4000" u="none" cap="none" strike="noStrike">
              <a:solidFill>
                <a:srgbClr val="00ACE6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-5125" y="5051375"/>
            <a:ext cx="9144001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439;p23" id="137" name="Google Shape;13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677122" y="482124"/>
            <a:ext cx="428727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138" name="Google Shape;13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7538791" y="537309"/>
            <a:ext cx="1117045" cy="667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6"/>
          <p:cNvSpPr txBox="1"/>
          <p:nvPr/>
        </p:nvSpPr>
        <p:spPr>
          <a:xfrm>
            <a:off x="1090225" y="3041269"/>
            <a:ext cx="6873300" cy="10718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5400"/>
              <a:buFont typeface="Assistant ExtraBold"/>
              <a:buNone/>
            </a:pPr>
            <a:r>
              <a:rPr b="0" i="0" lang="iw-IL" sz="5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/>
          </a:p>
        </p:txBody>
      </p:sp>
      <p:pic>
        <p:nvPicPr>
          <p:cNvPr descr="Google Shape;442;p23" id="140" name="Google Shape;140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62250" y="862573"/>
            <a:ext cx="1929253" cy="15534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-STAT | LinkedIn" id="141" name="Google Shape;141;p6"/>
          <p:cNvPicPr preferRelativeResize="0"/>
          <p:nvPr/>
        </p:nvPicPr>
        <p:blipFill rotWithShape="1">
          <a:blip r:embed="rId6">
            <a:alphaModFix/>
          </a:blip>
          <a:srcRect b="17014" l="0" r="0" t="13054"/>
          <a:stretch/>
        </p:blipFill>
        <p:spPr>
          <a:xfrm>
            <a:off x="7225555" y="4511839"/>
            <a:ext cx="737969" cy="5160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6"/>
          <p:cNvCxnSpPr/>
          <p:nvPr/>
        </p:nvCxnSpPr>
        <p:spPr>
          <a:xfrm>
            <a:off x="3923450" y="4537270"/>
            <a:ext cx="1217102" cy="3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43" name="Google Shape;143;p6"/>
          <p:cNvSpPr txBox="1"/>
          <p:nvPr/>
        </p:nvSpPr>
        <p:spPr>
          <a:xfrm>
            <a:off x="1246909" y="4569999"/>
            <a:ext cx="6616931" cy="5001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התמונות במצגת נלקחו מאתר Shutterstock.com 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כלל דמויות המדענים במצגת נלקחו מחברת G-STAT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