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b074454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b074454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9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hyperlink" Target="http://www.youtube.com/watch?v=K3FT25TRvdE" TargetMode="Externa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thenounproject.com/" TargetMode="External"/><Relationship Id="rId10" Type="http://schemas.openxmlformats.org/officeDocument/2006/relationships/image" Target="../media/image4.png"/><Relationship Id="rId13" Type="http://schemas.openxmlformats.org/officeDocument/2006/relationships/hyperlink" Target="https://skiplagged.com/" TargetMode="External"/><Relationship Id="rId12" Type="http://schemas.openxmlformats.org/officeDocument/2006/relationships/hyperlink" Target="https://www.social-searcher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9" Type="http://schemas.openxmlformats.org/officeDocument/2006/relationships/hyperlink" Target="https://www.searchenginesindex.com/" TargetMode="External"/><Relationship Id="rId15" Type="http://schemas.openxmlformats.org/officeDocument/2006/relationships/hyperlink" Target="https://www.metacrawler.com/" TargetMode="External"/><Relationship Id="rId14" Type="http://schemas.openxmlformats.org/officeDocument/2006/relationships/hyperlink" Target="https://www.startpage.com/" TargetMode="External"/><Relationship Id="rId5" Type="http://schemas.openxmlformats.org/officeDocument/2006/relationships/hyperlink" Target="https://www.google.com/" TargetMode="External"/><Relationship Id="rId6" Type="http://schemas.openxmlformats.org/officeDocument/2006/relationships/hyperlink" Target="https://www.bing.com/" TargetMode="External"/><Relationship Id="rId7" Type="http://schemas.openxmlformats.org/officeDocument/2006/relationships/hyperlink" Target="https://www.yahoo.com/" TargetMode="External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2: לא רק גוגל- שימוש במנועי חיפוש חלופיים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081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1975" y="1169525"/>
            <a:ext cx="8232000" cy="230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גוגל הוא אמנם מנוע החיפוש הפופולרי ביותר בעולם - כולנו משתמשים בו כל הזמן -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אך לפעמים הוא מציג תוכן כללי מדי או תוכן שמקודם באופן מלאכותי ולא רלוונטי כל כך עבורנו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אם נשכלל את החיפושים שלנו, לא רק בצורת החיפוש, אלא באמצעות כלי חיפוש שונים, 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נגיע למידע שונה מזה שמוצג בגוגל, והמידע הזה עשוי להיות חשוב מאוד עבורנו.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ביחידה זו נלמד על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מנועי חיפוש נוספים 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שקיימים באינטרנט, ונראה כיצד שימוש נכון בהם יכול לספק לנו </a:t>
            </a:r>
            <a:br>
              <a:rPr lang="iw" sz="1200">
                <a:latin typeface="Rubik"/>
                <a:ea typeface="Rubik"/>
                <a:cs typeface="Rubik"/>
                <a:sym typeface="Rubik"/>
              </a:rPr>
            </a:br>
            <a:r>
              <a:rPr lang="iw" sz="1200">
                <a:latin typeface="Rubik"/>
                <a:ea typeface="Rubik"/>
                <a:cs typeface="Rubik"/>
                <a:sym typeface="Rubik"/>
              </a:rPr>
              <a:t>מידע מדויק שלעיתים "מתחבא" בגוגל, או שגוגל לא מציג אותו כלל, או מציג אותו במיקום רחוק מדפי התוצאות הראשונים.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9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396" y="3625204"/>
            <a:ext cx="1301196" cy="13808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13"/>
          <p:cNvGrpSpPr/>
          <p:nvPr/>
        </p:nvGrpSpPr>
        <p:grpSpPr>
          <a:xfrm>
            <a:off x="2393923" y="4204325"/>
            <a:ext cx="4688309" cy="369300"/>
            <a:chOff x="2621725" y="4347223"/>
            <a:chExt cx="5194802" cy="369300"/>
          </a:xfrm>
        </p:grpSpPr>
        <p:sp>
          <p:nvSpPr>
            <p:cNvPr id="63" name="Google Shape;63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2621727" y="4347223"/>
              <a:ext cx="519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74" name="Google Shape;74;p14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2393948" y="4631275"/>
            <a:ext cx="4364700" cy="3693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2532125" y="4604600"/>
            <a:ext cx="415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התקדמו בלמידה בעזרת החצים במקלדת או באמצעות גלילה</a:t>
            </a:r>
            <a:endParaRPr b="1" sz="12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2952685" y="4204975"/>
            <a:ext cx="3570900" cy="330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3004737" y="4185775"/>
            <a:ext cx="3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0" name="Google Shape;80;p14" title="שיעור 2   לא רק גוגל   שימוש במנועי חיפוש חלופיים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80775" y="995975"/>
            <a:ext cx="5559238" cy="31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העמקה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45400" y="911775"/>
            <a:ext cx="8398500" cy="321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5511800" y="1088925"/>
            <a:ext cx="2464500" cy="120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דוגמאות למנועי חיפוש כלליים: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google.com</a:t>
            </a:r>
            <a:endParaRPr sz="1200">
              <a:solidFill>
                <a:srgbClr val="4A86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bing.com</a:t>
            </a:r>
            <a:endParaRPr sz="1200">
              <a:solidFill>
                <a:srgbClr val="4A86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yahoo.com</a:t>
            </a:r>
            <a:endParaRPr sz="1200">
              <a:solidFill>
                <a:srgbClr val="4A86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393923" y="4204325"/>
            <a:ext cx="4364761" cy="36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2393923" y="4204325"/>
            <a:ext cx="436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סגרו את הלשונית וחזרו למרחב הלמידה</a:t>
            </a:r>
            <a:endParaRPr b="1" sz="1200">
              <a:solidFill>
                <a:srgbClr val="073763"/>
              </a:solidFill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38725" y="38077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377350" y="1088925"/>
            <a:ext cx="387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אתר למציאת מנועי חיפוש מקומיים (לפי מדינה): </a:t>
            </a:r>
            <a:r>
              <a:rPr lang="iw" sz="1200" u="sng">
                <a:solidFill>
                  <a:schemeClr val="accent1"/>
                </a:solidFill>
                <a:latin typeface="Rubik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searchenginesindex.com</a:t>
            </a:r>
            <a:endParaRPr sz="1200">
              <a:solidFill>
                <a:schemeClr val="accent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01687" y="3619325"/>
            <a:ext cx="1825413" cy="153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-951625" y="2646613"/>
            <a:ext cx="619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דוגמאות למנועי חיפוש ייעודיים: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מנוע חיפוש לאיתור אייקונים: </a:t>
            </a:r>
            <a:r>
              <a:rPr lang="iw" sz="1200" u="sng">
                <a:solidFill>
                  <a:srgbClr val="3C78D8"/>
                </a:solidFill>
                <a:latin typeface="Rubik"/>
                <a:ea typeface="Rubik"/>
                <a:cs typeface="Rubik"/>
                <a:sym typeface="Rubik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thenounproject.com</a:t>
            </a:r>
            <a:endParaRPr sz="1200">
              <a:solidFill>
                <a:srgbClr val="3C78D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מנוע חיפוש לאיתור מידע ברשתות חברתיות: </a:t>
            </a:r>
            <a:r>
              <a:rPr lang="iw" sz="1200" u="sng">
                <a:solidFill>
                  <a:srgbClr val="3C78D8"/>
                </a:solidFill>
                <a:latin typeface="Rubik"/>
                <a:ea typeface="Rubik"/>
                <a:cs typeface="Rubik"/>
                <a:sym typeface="Rubik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social-searcher.com</a:t>
            </a:r>
            <a:endParaRPr sz="1200">
              <a:solidFill>
                <a:srgbClr val="3C78D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מנוע חיפוש לאיתור טיסות: </a:t>
            </a:r>
            <a:r>
              <a:rPr lang="iw" sz="1200" u="sng">
                <a:solidFill>
                  <a:srgbClr val="3C78D8"/>
                </a:solidFill>
                <a:latin typeface="Rubik"/>
                <a:ea typeface="Rubik"/>
                <a:cs typeface="Rubik"/>
                <a:sym typeface="Rubik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skiplagged.com</a:t>
            </a:r>
            <a:endParaRPr sz="1200">
              <a:solidFill>
                <a:srgbClr val="3C78D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97" name="Google Shape;97;p15"/>
          <p:cNvCxnSpPr/>
          <p:nvPr/>
        </p:nvCxnSpPr>
        <p:spPr>
          <a:xfrm flipH="1">
            <a:off x="5367663" y="1090400"/>
            <a:ext cx="9600" cy="1266900"/>
          </a:xfrm>
          <a:prstGeom prst="straightConnector1">
            <a:avLst/>
          </a:prstGeom>
          <a:noFill/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5"/>
          <p:cNvSpPr txBox="1"/>
          <p:nvPr/>
        </p:nvSpPr>
        <p:spPr>
          <a:xfrm>
            <a:off x="4379000" y="2646625"/>
            <a:ext cx="3498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דוגמאות לרבי-מנוע: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startpage.com</a:t>
            </a:r>
            <a:endParaRPr sz="1200">
              <a:solidFill>
                <a:srgbClr val="4A86E8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 u="sng">
                <a:solidFill>
                  <a:srgbClr val="4A86E8"/>
                </a:solidFill>
                <a:latin typeface="Rubik"/>
                <a:ea typeface="Rubik"/>
                <a:cs typeface="Rubik"/>
                <a:sym typeface="Rubik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metacrawler.com</a:t>
            </a:r>
            <a:endParaRPr sz="1200">
              <a:solidFill>
                <a:srgbClr val="4A86E8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99" name="Google Shape;99;p15"/>
          <p:cNvCxnSpPr/>
          <p:nvPr/>
        </p:nvCxnSpPr>
        <p:spPr>
          <a:xfrm flipH="1">
            <a:off x="5358063" y="2647950"/>
            <a:ext cx="9600" cy="1266900"/>
          </a:xfrm>
          <a:prstGeom prst="straightConnector1">
            <a:avLst/>
          </a:prstGeom>
          <a:noFill/>
          <a:ln cap="flat" cmpd="sng" w="19050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