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Assistant SemiBold"/>
      <p:regular r:id="rId18"/>
      <p:bold r:id="rId19"/>
    </p:embeddedFont>
    <p:embeddedFont>
      <p:font typeface="Assistant"/>
      <p:regular r:id="rId20"/>
      <p:bold r:id="rId21"/>
    </p:embeddedFont>
    <p:embeddedFont>
      <p:font typeface="Quattrocento Sans"/>
      <p:regular r:id="rId22"/>
      <p:bold r:id="rId23"/>
      <p:italic r:id="rId24"/>
      <p:boldItalic r:id="rId25"/>
    </p:embeddedFont>
    <p:embeddedFont>
      <p:font typeface="Assistant ExtraBold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g13eIVqdBnxWbLOmBhQlVSSJuk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ssistant-regular.fntdata"/><Relationship Id="rId22" Type="http://schemas.openxmlformats.org/officeDocument/2006/relationships/font" Target="fonts/QuattrocentoSans-regular.fntdata"/><Relationship Id="rId21" Type="http://schemas.openxmlformats.org/officeDocument/2006/relationships/font" Target="fonts/Assistant-bold.fntdata"/><Relationship Id="rId24" Type="http://schemas.openxmlformats.org/officeDocument/2006/relationships/font" Target="fonts/QuattrocentoSans-italic.fntdata"/><Relationship Id="rId23" Type="http://schemas.openxmlformats.org/officeDocument/2006/relationships/font" Target="fonts/Quattrocento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ssistantExtraBold-bold.fntdata"/><Relationship Id="rId25" Type="http://schemas.openxmlformats.org/officeDocument/2006/relationships/font" Target="fonts/QuattrocentoSans-bold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AssistantSemiBold-bold.fntdata"/><Relationship Id="rId18" Type="http://schemas.openxmlformats.org/officeDocument/2006/relationships/font" Target="fonts/Assistan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בשקופית זו מוצגות מספר פונקציות בסיסיות באקסל, בשילוב הקלט והפלט של הפונקציות.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בשקופית זו מוצגות מספר פונקציות בסיסיות באקסל, בשילוב הקלט והפלט של הפונקציות.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ב-gif מוצגות שתי שיטות לשימוש בפונקציית SUM:</a:t>
            </a:r>
            <a:endParaRPr/>
          </a:p>
          <a:p>
            <a:pPr indent="-22860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iw-IL"/>
              <a:t>סוכמת </a:t>
            </a:r>
            <a:r>
              <a:rPr b="1" lang="iw-IL"/>
              <a:t>טווח</a:t>
            </a:r>
            <a:r>
              <a:rPr b="0" lang="iw-IL"/>
              <a:t> של ערכים (סה"כ תלמידים)</a:t>
            </a:r>
            <a:endParaRPr/>
          </a:p>
          <a:p>
            <a:pPr indent="-228600" lvl="0" marL="228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lang="iw-IL"/>
              <a:t>סוכמת </a:t>
            </a:r>
            <a:r>
              <a:rPr b="1" lang="iw-IL"/>
              <a:t>מספר ערכים נפרדים</a:t>
            </a:r>
            <a:r>
              <a:rPr b="0" lang="iw-IL"/>
              <a:t> זה מזה (סה"כ בנים / סה"כ בנות)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Google Shape;37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נכתוב את פעולות החשבון כרגיל, אך במקום מספר נסמן את </a:t>
            </a:r>
            <a:r>
              <a:rPr b="1"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התא</a:t>
            </a:r>
            <a:r>
              <a:rPr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 שבו כתוב המספר שעליו מתבצע החישוב.</a:t>
            </a:r>
            <a:endParaRPr b="1"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/>
              <a:t>ניתן לראות את סדר הפעולות מתבצע ב-gif משמאל בתא B5. בסיום נלחץ על כפתור "סגנון פסיק" לעיצוב המספר שהתקבל, ונוסיף לו את סימן ה"₪".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lang="iw-IL" sz="900">
                <a:latin typeface="Quattrocento Sans"/>
                <a:ea typeface="Quattrocento Sans"/>
                <a:cs typeface="Quattrocento Sans"/>
                <a:sym typeface="Quattrocento Sans"/>
              </a:rPr>
              <a:t>ניתן לחשוב על התא שאליו מפנה הנוסחה כ"משתנה". נבצע הפניה לתא כאשר הערך בנוסחה עשוי להשתנות. בדרך זו, אם ישתנה הערך, הנוסחה תתעדכן בהתאם ללא צורך לעדכן גם אותה.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אקסל מזהה שההפניה משתנה משורה לשורה, ומשנה את ההפניה בהתאם.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נניח שהמחיר שיש לנו בטבלה לא כולל מע"מ. מע"מ הוא מס נוסף למחיר, שערכו קבוע: 17%. כלומר, אם נרצה לחשב את המחיר הסופי שנשלם על מוצר, נצטרך להוסיף 17% למחיר. איך נעשה זאת באקסל?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ב-gif שבשקופית רואים שהוספנו עמודה, ובה אנו מחשבים את המחיר הכולל לכל מוצר. בתא D3 כתבנו את הנוסחה להוספת מע"מ – מחיר ועוד 17%.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אבל כשגררנו את הנוסחה מטה, המחירים לא השתנו! הם נשארו ללא מע"מ. איך נוכל לתקן את הנוסחה לכל המוצרים? נראה בשקופית הבאה.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בשקופית זו מוצגות מספר פונקציות בסיסיות באקסל, בשילוב הקלט והפלט של הפונקציות.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7;p1" id="10" name="Google Shape;10;p15"/>
          <p:cNvPicPr preferRelativeResize="0"/>
          <p:nvPr/>
        </p:nvPicPr>
        <p:blipFill rotWithShape="1">
          <a:blip r:embed="rId2">
            <a:alphaModFix/>
          </a:blip>
          <a:srcRect b="25722" l="4362" r="4569" t="19277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5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35;p15" id="13" name="Google Shape;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/>
          </a:p>
        </p:txBody>
      </p:sp>
      <p:sp>
        <p:nvSpPr>
          <p:cNvPr id="15" name="Google Shape;15;p15"/>
          <p:cNvSpPr txBox="1"/>
          <p:nvPr/>
        </p:nvSpPr>
        <p:spPr>
          <a:xfrm>
            <a:off x="6297038" y="56674"/>
            <a:ext cx="2720018" cy="3846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45720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b="0" i="0" lang="iw-IL" sz="13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אקסל מתקדם לניתוח נתונים</a:t>
            </a:r>
            <a:endParaRPr b="0" i="0" sz="1200" u="none" cap="none" strike="noStrike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5"/>
          <p:cNvCxnSpPr/>
          <p:nvPr/>
        </p:nvCxnSpPr>
        <p:spPr>
          <a:xfrm>
            <a:off x="7044538" y="445209"/>
            <a:ext cx="1904087" cy="0"/>
          </a:xfrm>
          <a:prstGeom prst="straightConnector1">
            <a:avLst/>
          </a:prstGeom>
          <a:noFill/>
          <a:ln cap="flat" cmpd="sng" w="952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6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7;p1" id="21" name="Google Shape;21;p16"/>
          <p:cNvPicPr preferRelativeResize="0"/>
          <p:nvPr/>
        </p:nvPicPr>
        <p:blipFill rotWithShape="1">
          <a:blip r:embed="rId2">
            <a:alphaModFix/>
          </a:blip>
          <a:srcRect b="25722" l="4362" r="4569" t="19277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35;p15" id="22" name="Google Shape;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55600" lvl="0" marL="4572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20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7.png"/><Relationship Id="rId6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7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0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4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1.gif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55;p13" id="27" name="Google Shape;27;p1"/>
          <p:cNvPicPr preferRelativeResize="0"/>
          <p:nvPr/>
        </p:nvPicPr>
        <p:blipFill rotWithShape="1">
          <a:blip r:embed="rId3">
            <a:alphaModFix/>
          </a:blip>
          <a:srcRect b="25722" l="4362" r="4571" t="19277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28" name="Google Shape;2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5649963" y="1530371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 txBox="1"/>
          <p:nvPr/>
        </p:nvSpPr>
        <p:spPr>
          <a:xfrm>
            <a:off x="5001491" y="2053027"/>
            <a:ext cx="3444581" cy="1246469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b="0" i="0" lang="iw-IL" sz="36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אקסל מתקדם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ssistant ExtraBold"/>
              <a:buNone/>
            </a:pPr>
            <a:r>
              <a:rPr b="0" i="0" lang="iw-IL" sz="36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לניתוח נתונים</a:t>
            </a:r>
            <a:endParaRPr b="0" i="0" sz="12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62;p13" id="31" name="Google Shape;3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133876">
            <a:off x="7680410" y="3831199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 txBox="1"/>
          <p:nvPr/>
        </p:nvSpPr>
        <p:spPr>
          <a:xfrm>
            <a:off x="3217334" y="4153755"/>
            <a:ext cx="5284726" cy="57538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ssistant SemiBold"/>
              <a:buNone/>
            </a:pPr>
            <a:r>
              <a:rPr b="0" i="0" lang="iw-IL" sz="2400" u="none" cap="none" strike="noStrike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הפניות, קיבועים ופונקציות בסיסיות</a:t>
            </a:r>
            <a:endParaRPr b="0" i="0" sz="2400" u="none" cap="none" strike="noStrike">
              <a:solidFill>
                <a:srgbClr val="00B0F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33" name="Google Shape;33;p1"/>
          <p:cNvSpPr/>
          <p:nvPr/>
        </p:nvSpPr>
        <p:spPr>
          <a:xfrm>
            <a:off x="6248400" y="62345"/>
            <a:ext cx="2833255" cy="41532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2610" y="1160759"/>
            <a:ext cx="4598881" cy="3031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131" name="Google Shape;13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4587594" y="291747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0"/>
          <p:cNvSpPr txBox="1"/>
          <p:nvPr/>
        </p:nvSpPr>
        <p:spPr>
          <a:xfrm>
            <a:off x="4572000" y="508132"/>
            <a:ext cx="4141963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נוסחאות בסיסיות באקסל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33" name="Google Shape;133;p10"/>
          <p:cNvSpPr txBox="1"/>
          <p:nvPr/>
        </p:nvSpPr>
        <p:spPr>
          <a:xfrm>
            <a:off x="4580467" y="1326154"/>
            <a:ext cx="373464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Quattrocento Sans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פונקציית </a:t>
            </a: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COUNT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מניית כמות של נתונים:</a:t>
            </a:r>
            <a:endParaRPr b="0" i="0" sz="16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34" name="Google Shape;13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5114" y="1336594"/>
            <a:ext cx="314774" cy="3385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0"/>
          <p:cNvSpPr txBox="1"/>
          <p:nvPr/>
        </p:nvSpPr>
        <p:spPr>
          <a:xfrm>
            <a:off x="425279" y="1307246"/>
            <a:ext cx="331952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=COUNT(</a:t>
            </a:r>
            <a:r>
              <a:rPr b="1" i="0" lang="iw-IL" sz="1600" u="none" cap="none" strike="noStrike">
                <a:solidFill>
                  <a:srgbClr val="00B0F0"/>
                </a:solidFill>
                <a:latin typeface="Assistant"/>
                <a:ea typeface="Assistant"/>
                <a:cs typeface="Assistant"/>
                <a:sym typeface="Assistant"/>
              </a:rPr>
              <a:t>value1</a:t>
            </a:r>
            <a:r>
              <a:rPr b="0" i="0" lang="iw-IL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[</a:t>
            </a:r>
            <a:r>
              <a:rPr b="1" i="0" lang="iw-IL" sz="1600" u="none" cap="none" strike="noStrike">
                <a:solidFill>
                  <a:srgbClr val="FEC224"/>
                </a:solidFill>
                <a:latin typeface="Assistant"/>
                <a:ea typeface="Assistant"/>
                <a:cs typeface="Assistant"/>
                <a:sym typeface="Assistant"/>
              </a:rPr>
              <a:t>value2</a:t>
            </a:r>
            <a:r>
              <a:rPr b="0" i="0" lang="iw-IL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]…)</a:t>
            </a:r>
            <a:endParaRPr b="0" i="0" sz="16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6" name="Google Shape;136;p10"/>
          <p:cNvSpPr txBox="1"/>
          <p:nvPr/>
        </p:nvSpPr>
        <p:spPr>
          <a:xfrm>
            <a:off x="364807" y="2056268"/>
            <a:ext cx="1706214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ssistant SemiBold"/>
              <a:buNone/>
            </a:pPr>
            <a:r>
              <a:rPr b="0" i="0" lang="iw-IL" sz="1400" u="none" cap="none" strike="noStrike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תא או טווח </a:t>
            </a:r>
            <a:endParaRPr b="0" i="0" sz="1400" u="none" cap="none" strike="noStrike">
              <a:solidFill>
                <a:srgbClr val="00B0F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ssistant SemiBold"/>
              <a:buNone/>
            </a:pPr>
            <a:r>
              <a:rPr b="0" i="0" lang="iw-IL" sz="1400" u="none" cap="none" strike="noStrike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שנרצה לכלול בספירה</a:t>
            </a:r>
            <a:endParaRPr b="0" i="0" sz="1400" u="none" cap="none" strike="noStrike">
              <a:solidFill>
                <a:srgbClr val="00B0F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37" name="Google Shape;137;p10"/>
          <p:cNvSpPr txBox="1"/>
          <p:nvPr/>
        </p:nvSpPr>
        <p:spPr>
          <a:xfrm>
            <a:off x="2113316" y="2051265"/>
            <a:ext cx="2519156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1400"/>
              <a:buFont typeface="Assistant SemiBold"/>
              <a:buNone/>
            </a:pPr>
            <a:r>
              <a:rPr b="0" i="0" lang="iw-IL" sz="1400" u="none" cap="none" strike="noStrike">
                <a:solidFill>
                  <a:srgbClr val="FEC224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אופציונלי - תא או טווח </a:t>
            </a:r>
            <a:r>
              <a:rPr b="1" i="0" lang="iw-IL" sz="1400" u="none" cap="none" strike="noStrike">
                <a:solidFill>
                  <a:srgbClr val="FEC224"/>
                </a:solidFill>
                <a:latin typeface="Assistant"/>
                <a:ea typeface="Assistant"/>
                <a:cs typeface="Assistant"/>
                <a:sym typeface="Assistant"/>
              </a:rPr>
              <a:t>נוסף</a:t>
            </a:r>
            <a:r>
              <a:rPr b="0" i="0" lang="iw-IL" sz="1400" u="none" cap="none" strike="noStrike">
                <a:solidFill>
                  <a:srgbClr val="FEC224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שנרצה לכלול בספירה. אפשר להוסיף תאים או טווחים נוספים לקלט ככל שנרצה</a:t>
            </a:r>
            <a:endParaRPr b="0" i="0" sz="1400" u="none" cap="none" strike="noStrike">
              <a:solidFill>
                <a:srgbClr val="FEC224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38" name="Google Shape;138;p10"/>
          <p:cNvSpPr/>
          <p:nvPr/>
        </p:nvSpPr>
        <p:spPr>
          <a:xfrm flipH="1" rot="-3461466">
            <a:off x="1367039" y="1752720"/>
            <a:ext cx="362847" cy="190697"/>
          </a:xfrm>
          <a:custGeom>
            <a:rect b="b" l="l" r="r" t="t"/>
            <a:pathLst>
              <a:path extrusionOk="0" h="21600" w="30944">
                <a:moveTo>
                  <a:pt x="22813" y="0"/>
                </a:moveTo>
                <a:cubicBezTo>
                  <a:pt x="22354" y="0"/>
                  <a:pt x="21895" y="232"/>
                  <a:pt x="21544" y="697"/>
                </a:cubicBezTo>
                <a:cubicBezTo>
                  <a:pt x="20844" y="1626"/>
                  <a:pt x="20844" y="3135"/>
                  <a:pt x="21544" y="4065"/>
                </a:cubicBezTo>
                <a:lnTo>
                  <a:pt x="24823" y="8419"/>
                </a:lnTo>
                <a:lnTo>
                  <a:pt x="2202" y="8419"/>
                </a:lnTo>
                <a:cubicBezTo>
                  <a:pt x="1211" y="8419"/>
                  <a:pt x="-65" y="10457"/>
                  <a:pt x="3" y="11340"/>
                </a:cubicBezTo>
                <a:cubicBezTo>
                  <a:pt x="71" y="12223"/>
                  <a:pt x="1617" y="13720"/>
                  <a:pt x="2608" y="13720"/>
                </a:cubicBezTo>
                <a:lnTo>
                  <a:pt x="24823" y="13181"/>
                </a:lnTo>
                <a:lnTo>
                  <a:pt x="21544" y="17535"/>
                </a:lnTo>
                <a:cubicBezTo>
                  <a:pt x="20844" y="18465"/>
                  <a:pt x="20844" y="19974"/>
                  <a:pt x="21544" y="20903"/>
                </a:cubicBezTo>
                <a:cubicBezTo>
                  <a:pt x="21895" y="21368"/>
                  <a:pt x="22354" y="21600"/>
                  <a:pt x="22813" y="21600"/>
                </a:cubicBezTo>
                <a:cubicBezTo>
                  <a:pt x="23271" y="21600"/>
                  <a:pt x="23731" y="21368"/>
                  <a:pt x="24081" y="20903"/>
                </a:cubicBezTo>
                <a:lnTo>
                  <a:pt x="30418" y="12484"/>
                </a:lnTo>
                <a:cubicBezTo>
                  <a:pt x="30768" y="12019"/>
                  <a:pt x="30944" y="11409"/>
                  <a:pt x="30944" y="10800"/>
                </a:cubicBezTo>
                <a:cubicBezTo>
                  <a:pt x="30944" y="10191"/>
                  <a:pt x="30768" y="9581"/>
                  <a:pt x="30418" y="9116"/>
                </a:cubicBezTo>
                <a:lnTo>
                  <a:pt x="24081" y="697"/>
                </a:lnTo>
                <a:cubicBezTo>
                  <a:pt x="23731" y="232"/>
                  <a:pt x="23271" y="0"/>
                  <a:pt x="2281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 flipH="1" rot="-6747233">
            <a:off x="2628957" y="1752508"/>
            <a:ext cx="362847" cy="190697"/>
          </a:xfrm>
          <a:custGeom>
            <a:rect b="b" l="l" r="r" t="t"/>
            <a:pathLst>
              <a:path extrusionOk="0" h="21600" w="30944">
                <a:moveTo>
                  <a:pt x="22813" y="0"/>
                </a:moveTo>
                <a:cubicBezTo>
                  <a:pt x="22354" y="0"/>
                  <a:pt x="21895" y="232"/>
                  <a:pt x="21544" y="697"/>
                </a:cubicBezTo>
                <a:cubicBezTo>
                  <a:pt x="20844" y="1626"/>
                  <a:pt x="20844" y="3135"/>
                  <a:pt x="21544" y="4065"/>
                </a:cubicBezTo>
                <a:lnTo>
                  <a:pt x="24823" y="8419"/>
                </a:lnTo>
                <a:lnTo>
                  <a:pt x="2202" y="8419"/>
                </a:lnTo>
                <a:cubicBezTo>
                  <a:pt x="1211" y="8419"/>
                  <a:pt x="-65" y="10457"/>
                  <a:pt x="3" y="11340"/>
                </a:cubicBezTo>
                <a:cubicBezTo>
                  <a:pt x="71" y="12223"/>
                  <a:pt x="1617" y="13720"/>
                  <a:pt x="2608" y="13720"/>
                </a:cubicBezTo>
                <a:lnTo>
                  <a:pt x="24823" y="13181"/>
                </a:lnTo>
                <a:lnTo>
                  <a:pt x="21544" y="17535"/>
                </a:lnTo>
                <a:cubicBezTo>
                  <a:pt x="20844" y="18465"/>
                  <a:pt x="20844" y="19974"/>
                  <a:pt x="21544" y="20903"/>
                </a:cubicBezTo>
                <a:cubicBezTo>
                  <a:pt x="21895" y="21368"/>
                  <a:pt x="22354" y="21600"/>
                  <a:pt x="22813" y="21600"/>
                </a:cubicBezTo>
                <a:cubicBezTo>
                  <a:pt x="23271" y="21600"/>
                  <a:pt x="23731" y="21368"/>
                  <a:pt x="24081" y="20903"/>
                </a:cubicBezTo>
                <a:lnTo>
                  <a:pt x="30418" y="12484"/>
                </a:lnTo>
                <a:cubicBezTo>
                  <a:pt x="30768" y="12019"/>
                  <a:pt x="30944" y="11409"/>
                  <a:pt x="30944" y="10800"/>
                </a:cubicBezTo>
                <a:cubicBezTo>
                  <a:pt x="30944" y="10191"/>
                  <a:pt x="30768" y="9581"/>
                  <a:pt x="30418" y="9116"/>
                </a:cubicBezTo>
                <a:lnTo>
                  <a:pt x="24081" y="697"/>
                </a:lnTo>
                <a:cubicBezTo>
                  <a:pt x="23731" y="232"/>
                  <a:pt x="23271" y="0"/>
                  <a:pt x="22813" y="0"/>
                </a:cubicBezTo>
                <a:close/>
              </a:path>
            </a:pathLst>
          </a:custGeom>
          <a:solidFill>
            <a:srgbClr val="FEC224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 txBox="1"/>
          <p:nvPr/>
        </p:nvSpPr>
        <p:spPr>
          <a:xfrm>
            <a:off x="4805050" y="3073633"/>
            <a:ext cx="3510063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Quattrocento Sans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פונקציית </a:t>
            </a: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MAX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לחיפוש הערך הגבוה ביותר (ערך מקסימלי):</a:t>
            </a:r>
            <a:endParaRPr b="0" i="0" sz="16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41" name="Google Shape;14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5114" y="3084073"/>
            <a:ext cx="314774" cy="33851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0"/>
          <p:cNvSpPr txBox="1"/>
          <p:nvPr/>
        </p:nvSpPr>
        <p:spPr>
          <a:xfrm>
            <a:off x="425279" y="3054725"/>
            <a:ext cx="331952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=MAX(</a:t>
            </a:r>
            <a:r>
              <a:rPr b="1" i="0" lang="iw-IL" sz="1600" u="none" cap="none" strike="noStrike">
                <a:solidFill>
                  <a:srgbClr val="00B0F0"/>
                </a:solidFill>
                <a:latin typeface="Assistant"/>
                <a:ea typeface="Assistant"/>
                <a:cs typeface="Assistant"/>
                <a:sym typeface="Assistant"/>
              </a:rPr>
              <a:t>number1</a:t>
            </a:r>
            <a:r>
              <a:rPr b="0" i="0" lang="iw-IL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[</a:t>
            </a:r>
            <a:r>
              <a:rPr b="1" i="0" lang="iw-IL" sz="1600" u="none" cap="none" strike="noStrike">
                <a:solidFill>
                  <a:srgbClr val="FEC224"/>
                </a:solidFill>
                <a:latin typeface="Assistant"/>
                <a:ea typeface="Assistant"/>
                <a:cs typeface="Assistant"/>
                <a:sym typeface="Assistant"/>
              </a:rPr>
              <a:t>number2</a:t>
            </a:r>
            <a:r>
              <a:rPr b="0" i="0" lang="iw-IL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]…)</a:t>
            </a:r>
            <a:endParaRPr b="0" i="0" sz="16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3" name="Google Shape;143;p10"/>
          <p:cNvSpPr txBox="1"/>
          <p:nvPr/>
        </p:nvSpPr>
        <p:spPr>
          <a:xfrm>
            <a:off x="401864" y="3803747"/>
            <a:ext cx="1758361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ssistant SemiBold"/>
              <a:buNone/>
            </a:pPr>
            <a:r>
              <a:rPr b="0" i="0" lang="iw-IL" sz="1400" u="none" cap="none" strike="noStrike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תא או טווח </a:t>
            </a:r>
            <a:endParaRPr b="0" i="0" sz="1400" u="none" cap="none" strike="noStrike">
              <a:solidFill>
                <a:srgbClr val="00B0F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ssistant SemiBold"/>
              <a:buNone/>
            </a:pPr>
            <a:r>
              <a:rPr b="0" i="0" lang="iw-IL" sz="1400" u="none" cap="none" strike="noStrike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שנרצה לכלול בחיפוש הערך המקסימלי</a:t>
            </a:r>
            <a:endParaRPr b="0" i="0" sz="1400" u="none" cap="none" strike="noStrike">
              <a:solidFill>
                <a:srgbClr val="00B0F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44" name="Google Shape;144;p10"/>
          <p:cNvSpPr txBox="1"/>
          <p:nvPr/>
        </p:nvSpPr>
        <p:spPr>
          <a:xfrm>
            <a:off x="2114727" y="3798745"/>
            <a:ext cx="2517746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1400"/>
              <a:buFont typeface="Assistant SemiBold"/>
              <a:buNone/>
            </a:pPr>
            <a:r>
              <a:rPr b="0" i="0" lang="iw-IL" sz="1400" u="none" cap="none" strike="noStrike">
                <a:solidFill>
                  <a:srgbClr val="FEC224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אופציונלי - תא או טווח </a:t>
            </a:r>
            <a:r>
              <a:rPr b="1" i="0" lang="iw-IL" sz="1400" u="none" cap="none" strike="noStrike">
                <a:solidFill>
                  <a:srgbClr val="FEC224"/>
                </a:solidFill>
                <a:latin typeface="Assistant"/>
                <a:ea typeface="Assistant"/>
                <a:cs typeface="Assistant"/>
                <a:sym typeface="Assistant"/>
              </a:rPr>
              <a:t>נוסף</a:t>
            </a:r>
            <a:r>
              <a:rPr b="0" i="0" lang="iw-IL" sz="1400" u="none" cap="none" strike="noStrike">
                <a:solidFill>
                  <a:srgbClr val="FEC224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שנרצה לכלול בחיפוש. אפשר להוסיף תאים או טווחים נוספים לקלט ככל שנרצה</a:t>
            </a:r>
            <a:endParaRPr b="0" i="0" sz="1400" u="none" cap="none" strike="noStrike">
              <a:solidFill>
                <a:srgbClr val="FEC224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45" name="Google Shape;145;p10"/>
          <p:cNvSpPr/>
          <p:nvPr/>
        </p:nvSpPr>
        <p:spPr>
          <a:xfrm flipH="1" rot="-3461466">
            <a:off x="1367039" y="3500198"/>
            <a:ext cx="362847" cy="190697"/>
          </a:xfrm>
          <a:custGeom>
            <a:rect b="b" l="l" r="r" t="t"/>
            <a:pathLst>
              <a:path extrusionOk="0" h="21600" w="30944">
                <a:moveTo>
                  <a:pt x="22813" y="0"/>
                </a:moveTo>
                <a:cubicBezTo>
                  <a:pt x="22354" y="0"/>
                  <a:pt x="21895" y="232"/>
                  <a:pt x="21544" y="697"/>
                </a:cubicBezTo>
                <a:cubicBezTo>
                  <a:pt x="20844" y="1626"/>
                  <a:pt x="20844" y="3135"/>
                  <a:pt x="21544" y="4065"/>
                </a:cubicBezTo>
                <a:lnTo>
                  <a:pt x="24823" y="8419"/>
                </a:lnTo>
                <a:lnTo>
                  <a:pt x="2202" y="8419"/>
                </a:lnTo>
                <a:cubicBezTo>
                  <a:pt x="1211" y="8419"/>
                  <a:pt x="-65" y="10457"/>
                  <a:pt x="3" y="11340"/>
                </a:cubicBezTo>
                <a:cubicBezTo>
                  <a:pt x="71" y="12223"/>
                  <a:pt x="1617" y="13720"/>
                  <a:pt x="2608" y="13720"/>
                </a:cubicBezTo>
                <a:lnTo>
                  <a:pt x="24823" y="13181"/>
                </a:lnTo>
                <a:lnTo>
                  <a:pt x="21544" y="17535"/>
                </a:lnTo>
                <a:cubicBezTo>
                  <a:pt x="20844" y="18465"/>
                  <a:pt x="20844" y="19974"/>
                  <a:pt x="21544" y="20903"/>
                </a:cubicBezTo>
                <a:cubicBezTo>
                  <a:pt x="21895" y="21368"/>
                  <a:pt x="22354" y="21600"/>
                  <a:pt x="22813" y="21600"/>
                </a:cubicBezTo>
                <a:cubicBezTo>
                  <a:pt x="23271" y="21600"/>
                  <a:pt x="23731" y="21368"/>
                  <a:pt x="24081" y="20903"/>
                </a:cubicBezTo>
                <a:lnTo>
                  <a:pt x="30418" y="12484"/>
                </a:lnTo>
                <a:cubicBezTo>
                  <a:pt x="30768" y="12019"/>
                  <a:pt x="30944" y="11409"/>
                  <a:pt x="30944" y="10800"/>
                </a:cubicBezTo>
                <a:cubicBezTo>
                  <a:pt x="30944" y="10191"/>
                  <a:pt x="30768" y="9581"/>
                  <a:pt x="30418" y="9116"/>
                </a:cubicBezTo>
                <a:lnTo>
                  <a:pt x="24081" y="697"/>
                </a:lnTo>
                <a:cubicBezTo>
                  <a:pt x="23731" y="232"/>
                  <a:pt x="23271" y="0"/>
                  <a:pt x="2281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0"/>
          <p:cNvSpPr/>
          <p:nvPr/>
        </p:nvSpPr>
        <p:spPr>
          <a:xfrm flipH="1" rot="-6747233">
            <a:off x="2628957" y="3499988"/>
            <a:ext cx="362847" cy="190697"/>
          </a:xfrm>
          <a:custGeom>
            <a:rect b="b" l="l" r="r" t="t"/>
            <a:pathLst>
              <a:path extrusionOk="0" h="21600" w="30944">
                <a:moveTo>
                  <a:pt x="22813" y="0"/>
                </a:moveTo>
                <a:cubicBezTo>
                  <a:pt x="22354" y="0"/>
                  <a:pt x="21895" y="232"/>
                  <a:pt x="21544" y="697"/>
                </a:cubicBezTo>
                <a:cubicBezTo>
                  <a:pt x="20844" y="1626"/>
                  <a:pt x="20844" y="3135"/>
                  <a:pt x="21544" y="4065"/>
                </a:cubicBezTo>
                <a:lnTo>
                  <a:pt x="24823" y="8419"/>
                </a:lnTo>
                <a:lnTo>
                  <a:pt x="2202" y="8419"/>
                </a:lnTo>
                <a:cubicBezTo>
                  <a:pt x="1211" y="8419"/>
                  <a:pt x="-65" y="10457"/>
                  <a:pt x="3" y="11340"/>
                </a:cubicBezTo>
                <a:cubicBezTo>
                  <a:pt x="71" y="12223"/>
                  <a:pt x="1617" y="13720"/>
                  <a:pt x="2608" y="13720"/>
                </a:cubicBezTo>
                <a:lnTo>
                  <a:pt x="24823" y="13181"/>
                </a:lnTo>
                <a:lnTo>
                  <a:pt x="21544" y="17535"/>
                </a:lnTo>
                <a:cubicBezTo>
                  <a:pt x="20844" y="18465"/>
                  <a:pt x="20844" y="19974"/>
                  <a:pt x="21544" y="20903"/>
                </a:cubicBezTo>
                <a:cubicBezTo>
                  <a:pt x="21895" y="21368"/>
                  <a:pt x="22354" y="21600"/>
                  <a:pt x="22813" y="21600"/>
                </a:cubicBezTo>
                <a:cubicBezTo>
                  <a:pt x="23271" y="21600"/>
                  <a:pt x="23731" y="21368"/>
                  <a:pt x="24081" y="20903"/>
                </a:cubicBezTo>
                <a:lnTo>
                  <a:pt x="30418" y="12484"/>
                </a:lnTo>
                <a:cubicBezTo>
                  <a:pt x="30768" y="12019"/>
                  <a:pt x="30944" y="11409"/>
                  <a:pt x="30944" y="10800"/>
                </a:cubicBezTo>
                <a:cubicBezTo>
                  <a:pt x="30944" y="10191"/>
                  <a:pt x="30768" y="9581"/>
                  <a:pt x="30418" y="9116"/>
                </a:cubicBezTo>
                <a:lnTo>
                  <a:pt x="24081" y="697"/>
                </a:lnTo>
                <a:cubicBezTo>
                  <a:pt x="23731" y="232"/>
                  <a:pt x="23271" y="0"/>
                  <a:pt x="22813" y="0"/>
                </a:cubicBezTo>
                <a:close/>
              </a:path>
            </a:pathLst>
          </a:custGeom>
          <a:solidFill>
            <a:srgbClr val="FEC224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7" name="Google Shape;147;p10"/>
          <p:cNvCxnSpPr/>
          <p:nvPr/>
        </p:nvCxnSpPr>
        <p:spPr>
          <a:xfrm rot="10800000">
            <a:off x="364807" y="2936562"/>
            <a:ext cx="8525193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48" name="Google Shape;148;p10"/>
          <p:cNvSpPr txBox="1"/>
          <p:nvPr/>
        </p:nvSpPr>
        <p:spPr>
          <a:xfrm>
            <a:off x="4951283" y="1724785"/>
            <a:ext cx="3363829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Quattrocento Sans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* פונקציית COUNTA מקבלת את אותו הקלט כמו פונקציית COUNT, אך סופרת גם נתונים שאינם מספריים (סופרת כל תא שאינו ריק).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9" name="Google Shape;149;p10"/>
          <p:cNvSpPr txBox="1"/>
          <p:nvPr/>
        </p:nvSpPr>
        <p:spPr>
          <a:xfrm>
            <a:off x="5044907" y="3724862"/>
            <a:ext cx="3270205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Quattrocento Sans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פונקציית MIN מקבלת את אותו הקלט כמו פונקציית MAX, אך תוצאתה תהיה הערך הנמוך ביותר (המינימלי).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155" name="Google Shape;15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4587594" y="291747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1"/>
          <p:cNvSpPr txBox="1"/>
          <p:nvPr/>
        </p:nvSpPr>
        <p:spPr>
          <a:xfrm>
            <a:off x="4572000" y="508132"/>
            <a:ext cx="4141963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נוסחאות בסיסיות באקסל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57" name="Google Shape;157;p11"/>
          <p:cNvSpPr txBox="1"/>
          <p:nvPr/>
        </p:nvSpPr>
        <p:spPr>
          <a:xfrm>
            <a:off x="4580467" y="1326154"/>
            <a:ext cx="373464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Quattrocento Sans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פונקציית </a:t>
            </a: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ROUND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לעיגול של מספרים:</a:t>
            </a:r>
            <a:endParaRPr b="0" i="0" sz="16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58" name="Google Shape;15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5114" y="1336594"/>
            <a:ext cx="314774" cy="33851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1"/>
          <p:cNvSpPr txBox="1"/>
          <p:nvPr/>
        </p:nvSpPr>
        <p:spPr>
          <a:xfrm>
            <a:off x="425279" y="1307246"/>
            <a:ext cx="331952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=ROUND(</a:t>
            </a:r>
            <a:r>
              <a:rPr b="1" i="0" lang="iw-IL" sz="1600" u="none" cap="none" strike="noStrike">
                <a:solidFill>
                  <a:srgbClr val="00B0F0"/>
                </a:solidFill>
                <a:latin typeface="Assistant"/>
                <a:ea typeface="Assistant"/>
                <a:cs typeface="Assistant"/>
                <a:sym typeface="Assistant"/>
              </a:rPr>
              <a:t>number</a:t>
            </a:r>
            <a:r>
              <a:rPr b="0" i="0" lang="iw-IL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b="1" i="0" lang="iw-IL" sz="1600" u="none" cap="none" strike="noStrike">
                <a:solidFill>
                  <a:srgbClr val="FEC224"/>
                </a:solidFill>
                <a:latin typeface="Assistant"/>
                <a:ea typeface="Assistant"/>
                <a:cs typeface="Assistant"/>
                <a:sym typeface="Assistant"/>
              </a:rPr>
              <a:t>num_digits</a:t>
            </a:r>
            <a:r>
              <a:rPr b="0" i="0" lang="iw-IL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)</a:t>
            </a:r>
            <a:endParaRPr b="0" i="0" sz="16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60" name="Google Shape;160;p11"/>
          <p:cNvSpPr txBox="1"/>
          <p:nvPr/>
        </p:nvSpPr>
        <p:spPr>
          <a:xfrm>
            <a:off x="364807" y="2056268"/>
            <a:ext cx="1706214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ssistant SemiBold"/>
              <a:buNone/>
            </a:pPr>
            <a:r>
              <a:rPr b="0" i="0" lang="iw-IL" sz="1400" u="none" cap="none" strike="noStrike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מספר (או הפניה </a:t>
            </a:r>
            <a:br>
              <a:rPr b="0" i="0" lang="iw-IL" sz="1400" u="none" cap="none" strike="noStrike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b="0" i="0" lang="iw-IL" sz="1400" u="none" cap="none" strike="noStrike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לתא המכיל מספר)</a:t>
            </a:r>
            <a:endParaRPr b="0" i="0" sz="1400" u="none" cap="none" strike="noStrike">
              <a:solidFill>
                <a:srgbClr val="00B0F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61" name="Google Shape;161;p11"/>
          <p:cNvSpPr txBox="1"/>
          <p:nvPr/>
        </p:nvSpPr>
        <p:spPr>
          <a:xfrm>
            <a:off x="2113316" y="2051265"/>
            <a:ext cx="2288909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1400"/>
              <a:buFont typeface="Assistant SemiBold"/>
              <a:buNone/>
            </a:pPr>
            <a:r>
              <a:rPr b="0" i="0" lang="iw-IL" sz="1400" u="none" cap="none" strike="noStrike">
                <a:solidFill>
                  <a:srgbClr val="FEC224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מספר הספרות שנרצה לקבל אחרי הנקודה העשרונית.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1400"/>
              <a:buFont typeface="Assistant SemiBold"/>
              <a:buNone/>
            </a:pPr>
            <a:r>
              <a:rPr b="0" i="0" lang="iw-IL" sz="1400" u="none" cap="none" strike="noStrike">
                <a:solidFill>
                  <a:srgbClr val="FEC224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לקבלת מספר שלם יש לכתוב 0</a:t>
            </a:r>
            <a:endParaRPr b="0" i="0" sz="1400" u="none" cap="none" strike="noStrike">
              <a:solidFill>
                <a:srgbClr val="FEC224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62" name="Google Shape;162;p11"/>
          <p:cNvSpPr/>
          <p:nvPr/>
        </p:nvSpPr>
        <p:spPr>
          <a:xfrm flipH="1" rot="-3461466">
            <a:off x="1367039" y="1752720"/>
            <a:ext cx="362847" cy="190697"/>
          </a:xfrm>
          <a:custGeom>
            <a:rect b="b" l="l" r="r" t="t"/>
            <a:pathLst>
              <a:path extrusionOk="0" h="21600" w="30944">
                <a:moveTo>
                  <a:pt x="22813" y="0"/>
                </a:moveTo>
                <a:cubicBezTo>
                  <a:pt x="22354" y="0"/>
                  <a:pt x="21895" y="232"/>
                  <a:pt x="21544" y="697"/>
                </a:cubicBezTo>
                <a:cubicBezTo>
                  <a:pt x="20844" y="1626"/>
                  <a:pt x="20844" y="3135"/>
                  <a:pt x="21544" y="4065"/>
                </a:cubicBezTo>
                <a:lnTo>
                  <a:pt x="24823" y="8419"/>
                </a:lnTo>
                <a:lnTo>
                  <a:pt x="2202" y="8419"/>
                </a:lnTo>
                <a:cubicBezTo>
                  <a:pt x="1211" y="8419"/>
                  <a:pt x="-65" y="10457"/>
                  <a:pt x="3" y="11340"/>
                </a:cubicBezTo>
                <a:cubicBezTo>
                  <a:pt x="71" y="12223"/>
                  <a:pt x="1617" y="13720"/>
                  <a:pt x="2608" y="13720"/>
                </a:cubicBezTo>
                <a:lnTo>
                  <a:pt x="24823" y="13181"/>
                </a:lnTo>
                <a:lnTo>
                  <a:pt x="21544" y="17535"/>
                </a:lnTo>
                <a:cubicBezTo>
                  <a:pt x="20844" y="18465"/>
                  <a:pt x="20844" y="19974"/>
                  <a:pt x="21544" y="20903"/>
                </a:cubicBezTo>
                <a:cubicBezTo>
                  <a:pt x="21895" y="21368"/>
                  <a:pt x="22354" y="21600"/>
                  <a:pt x="22813" y="21600"/>
                </a:cubicBezTo>
                <a:cubicBezTo>
                  <a:pt x="23271" y="21600"/>
                  <a:pt x="23731" y="21368"/>
                  <a:pt x="24081" y="20903"/>
                </a:cubicBezTo>
                <a:lnTo>
                  <a:pt x="30418" y="12484"/>
                </a:lnTo>
                <a:cubicBezTo>
                  <a:pt x="30768" y="12019"/>
                  <a:pt x="30944" y="11409"/>
                  <a:pt x="30944" y="10800"/>
                </a:cubicBezTo>
                <a:cubicBezTo>
                  <a:pt x="30944" y="10191"/>
                  <a:pt x="30768" y="9581"/>
                  <a:pt x="30418" y="9116"/>
                </a:cubicBezTo>
                <a:lnTo>
                  <a:pt x="24081" y="697"/>
                </a:lnTo>
                <a:cubicBezTo>
                  <a:pt x="23731" y="232"/>
                  <a:pt x="23271" y="0"/>
                  <a:pt x="2281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1"/>
          <p:cNvSpPr/>
          <p:nvPr/>
        </p:nvSpPr>
        <p:spPr>
          <a:xfrm flipH="1" rot="-6747233">
            <a:off x="2628957" y="1752508"/>
            <a:ext cx="362847" cy="190697"/>
          </a:xfrm>
          <a:custGeom>
            <a:rect b="b" l="l" r="r" t="t"/>
            <a:pathLst>
              <a:path extrusionOk="0" h="21600" w="30944">
                <a:moveTo>
                  <a:pt x="22813" y="0"/>
                </a:moveTo>
                <a:cubicBezTo>
                  <a:pt x="22354" y="0"/>
                  <a:pt x="21895" y="232"/>
                  <a:pt x="21544" y="697"/>
                </a:cubicBezTo>
                <a:cubicBezTo>
                  <a:pt x="20844" y="1626"/>
                  <a:pt x="20844" y="3135"/>
                  <a:pt x="21544" y="4065"/>
                </a:cubicBezTo>
                <a:lnTo>
                  <a:pt x="24823" y="8419"/>
                </a:lnTo>
                <a:lnTo>
                  <a:pt x="2202" y="8419"/>
                </a:lnTo>
                <a:cubicBezTo>
                  <a:pt x="1211" y="8419"/>
                  <a:pt x="-65" y="10457"/>
                  <a:pt x="3" y="11340"/>
                </a:cubicBezTo>
                <a:cubicBezTo>
                  <a:pt x="71" y="12223"/>
                  <a:pt x="1617" y="13720"/>
                  <a:pt x="2608" y="13720"/>
                </a:cubicBezTo>
                <a:lnTo>
                  <a:pt x="24823" y="13181"/>
                </a:lnTo>
                <a:lnTo>
                  <a:pt x="21544" y="17535"/>
                </a:lnTo>
                <a:cubicBezTo>
                  <a:pt x="20844" y="18465"/>
                  <a:pt x="20844" y="19974"/>
                  <a:pt x="21544" y="20903"/>
                </a:cubicBezTo>
                <a:cubicBezTo>
                  <a:pt x="21895" y="21368"/>
                  <a:pt x="22354" y="21600"/>
                  <a:pt x="22813" y="21600"/>
                </a:cubicBezTo>
                <a:cubicBezTo>
                  <a:pt x="23271" y="21600"/>
                  <a:pt x="23731" y="21368"/>
                  <a:pt x="24081" y="20903"/>
                </a:cubicBezTo>
                <a:lnTo>
                  <a:pt x="30418" y="12484"/>
                </a:lnTo>
                <a:cubicBezTo>
                  <a:pt x="30768" y="12019"/>
                  <a:pt x="30944" y="11409"/>
                  <a:pt x="30944" y="10800"/>
                </a:cubicBezTo>
                <a:cubicBezTo>
                  <a:pt x="30944" y="10191"/>
                  <a:pt x="30768" y="9581"/>
                  <a:pt x="30418" y="9116"/>
                </a:cubicBezTo>
                <a:lnTo>
                  <a:pt x="24081" y="697"/>
                </a:lnTo>
                <a:cubicBezTo>
                  <a:pt x="23731" y="232"/>
                  <a:pt x="23271" y="0"/>
                  <a:pt x="22813" y="0"/>
                </a:cubicBezTo>
                <a:close/>
              </a:path>
            </a:pathLst>
          </a:custGeom>
          <a:solidFill>
            <a:srgbClr val="FEC224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p11"/>
          <p:cNvCxnSpPr/>
          <p:nvPr/>
        </p:nvCxnSpPr>
        <p:spPr>
          <a:xfrm rot="10800000">
            <a:off x="364807" y="2936562"/>
            <a:ext cx="8525193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170" name="Google Shape;17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4587594" y="291747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2"/>
          <p:cNvSpPr txBox="1"/>
          <p:nvPr/>
        </p:nvSpPr>
        <p:spPr>
          <a:xfrm>
            <a:off x="4572000" y="508132"/>
            <a:ext cx="4141963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שימוש בפונקציית SUM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תמונה שמכילה שולחן&#10;&#10;התיאור נוצר באופן אוטומטי" id="172" name="Google Shape;17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7433" y="1286932"/>
            <a:ext cx="4469133" cy="3282481"/>
          </a:xfrm>
          <a:prstGeom prst="rect">
            <a:avLst/>
          </a:prstGeom>
          <a:noFill/>
          <a:ln>
            <a:noFill/>
          </a:ln>
          <a:effectLst>
            <a:outerShdw blurRad="127000" rotWithShape="0" algn="tr" dir="8100000" dist="76200">
              <a:srgbClr val="000000">
                <a:alpha val="16862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b="0" i="0" lang="iw-IL" sz="11500" u="none" cap="none" strike="noStrik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sp>
        <p:nvSpPr>
          <p:cNvPr id="178" name="Google Shape;178;p13"/>
          <p:cNvSpPr txBox="1"/>
          <p:nvPr/>
        </p:nvSpPr>
        <p:spPr>
          <a:xfrm>
            <a:off x="1023610" y="2629764"/>
            <a:ext cx="7096780" cy="6975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b="0" i="0" lang="iw-IL" sz="40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 דרך הידיים</a:t>
            </a:r>
            <a:endParaRPr b="0" i="0" sz="4000" u="none" cap="none" strike="noStrike">
              <a:solidFill>
                <a:srgbClr val="00ACE6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79" name="Google Shape;179;p13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439;p23" id="180" name="Google Shape;18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40;p23" id="181" name="Google Shape;18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3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b="0" i="0" lang="iw-IL" sz="54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pic>
        <p:nvPicPr>
          <p:cNvPr descr="Google Shape;442;p23" id="183" name="Google Shape;18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-STAT | LinkedIn" id="184" name="Google Shape;184;p13"/>
          <p:cNvPicPr preferRelativeResize="0"/>
          <p:nvPr/>
        </p:nvPicPr>
        <p:blipFill rotWithShape="1">
          <a:blip r:embed="rId6">
            <a:alphaModFix/>
          </a:blip>
          <a:srcRect b="17014" l="0" r="0" t="13054"/>
          <a:stretch/>
        </p:blipFill>
        <p:spPr>
          <a:xfrm>
            <a:off x="7225555" y="4511839"/>
            <a:ext cx="737969" cy="516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13"/>
          <p:cNvCxnSpPr/>
          <p:nvPr/>
        </p:nvCxnSpPr>
        <p:spPr>
          <a:xfrm>
            <a:off x="3923450" y="4537270"/>
            <a:ext cx="1217102" cy="3"/>
          </a:xfrm>
          <a:prstGeom prst="straightConnector1">
            <a:avLst/>
          </a:prstGeom>
          <a:noFill/>
          <a:ln cap="flat" cmpd="sng" w="2857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86" name="Google Shape;186;p13"/>
          <p:cNvSpPr txBox="1"/>
          <p:nvPr/>
        </p:nvSpPr>
        <p:spPr>
          <a:xfrm>
            <a:off x="1246909" y="4569999"/>
            <a:ext cx="6616931" cy="5001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1200"/>
              <a:buFont typeface="Assistant"/>
              <a:buNone/>
            </a:pPr>
            <a:r>
              <a:rPr b="0" i="0" lang="iw-IL" sz="1200" u="none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</a:rPr>
              <a:t>התמונות במצגת נלקחו מאתר Shutterstock.com 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1200"/>
              <a:buFont typeface="Assistant"/>
              <a:buNone/>
            </a:pPr>
            <a:r>
              <a:rPr b="0" i="0" lang="iw-IL" sz="1200" u="none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</a:rPr>
              <a:t>כלל דמויות המדענים במצגת נלקחו מחברת G-STAT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40" name="Google Shape;4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845866" y="291744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"/>
          <p:cNvSpPr txBox="1"/>
          <p:nvPr/>
        </p:nvSpPr>
        <p:spPr>
          <a:xfrm>
            <a:off x="4264926" y="508132"/>
            <a:ext cx="4449038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תזכורת - הפניה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42" name="Google Shape;42;p2"/>
          <p:cNvSpPr txBox="1"/>
          <p:nvPr/>
        </p:nvSpPr>
        <p:spPr>
          <a:xfrm>
            <a:off x="5523512" y="1322493"/>
            <a:ext cx="2817076" cy="732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תוכנת אקסל יכולה לבצע הפניה לערך שכתוב בתא אחר.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3" name="Google Shape;43;p2"/>
          <p:cNvPicPr preferRelativeResize="0"/>
          <p:nvPr/>
        </p:nvPicPr>
        <p:blipFill rotWithShape="1">
          <a:blip r:embed="rId4">
            <a:alphaModFix/>
          </a:blip>
          <a:srcRect b="16132" l="0" r="0" t="6630"/>
          <a:stretch/>
        </p:blipFill>
        <p:spPr>
          <a:xfrm>
            <a:off x="803412" y="1317812"/>
            <a:ext cx="4179131" cy="3065772"/>
          </a:xfrm>
          <a:prstGeom prst="rect">
            <a:avLst/>
          </a:prstGeom>
          <a:noFill/>
          <a:ln>
            <a:noFill/>
          </a:ln>
          <a:effectLst>
            <a:outerShdw blurRad="127000" rotWithShape="0" algn="tr" dir="8100000" dist="76200">
              <a:srgbClr val="000000">
                <a:alpha val="16862"/>
              </a:srgbClr>
            </a:outerShdw>
          </a:effectLst>
        </p:spPr>
      </p:pic>
      <p:sp>
        <p:nvSpPr>
          <p:cNvPr id="44" name="Google Shape;44;p2"/>
          <p:cNvSpPr txBox="1"/>
          <p:nvPr/>
        </p:nvSpPr>
        <p:spPr>
          <a:xfrm>
            <a:off x="5523513" y="2549951"/>
            <a:ext cx="2817076" cy="1372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Quattrocento Sans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בדוגמה משמאל: 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Quattrocento Sans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בתאים B2:B4 מוזנים נתונים. בתאB5  מתבצעת הפניה אליהם כדי לחשב משכורת חודשית.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50" name="Google Shape;5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930263" y="291744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3"/>
          <p:cNvSpPr txBox="1"/>
          <p:nvPr/>
        </p:nvSpPr>
        <p:spPr>
          <a:xfrm>
            <a:off x="4264926" y="508132"/>
            <a:ext cx="4449038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תזכורת - הפניה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52" name="Google Shape;52;p3"/>
          <p:cNvSpPr txBox="1"/>
          <p:nvPr/>
        </p:nvSpPr>
        <p:spPr>
          <a:xfrm>
            <a:off x="5523512" y="1322493"/>
            <a:ext cx="2817076" cy="1372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מה יקרה אם נשנה את אחד הערכים בתאים שאליהם מפנה הנוסחה?</a:t>
            </a:r>
            <a:endParaRPr/>
          </a:p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התוצאה תתעדכן בהתאם.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53" name="Google Shape;5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355" y="1290917"/>
            <a:ext cx="4127271" cy="3290662"/>
          </a:xfrm>
          <a:prstGeom prst="rect">
            <a:avLst/>
          </a:prstGeom>
          <a:noFill/>
          <a:ln>
            <a:noFill/>
          </a:ln>
          <a:effectLst>
            <a:outerShdw blurRad="127000" rotWithShape="0" algn="tr" dir="8100000" dist="76200">
              <a:srgbClr val="000000">
                <a:alpha val="16862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59" name="Google Shape;5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4864459" y="291745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/>
          <p:nvPr/>
        </p:nvSpPr>
        <p:spPr>
          <a:xfrm>
            <a:off x="4264926" y="508132"/>
            <a:ext cx="4449038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תזכורת – הפניה + סדרה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61" name="Google Shape;61;p4"/>
          <p:cNvSpPr txBox="1"/>
          <p:nvPr/>
        </p:nvSpPr>
        <p:spPr>
          <a:xfrm>
            <a:off x="4966447" y="1322493"/>
            <a:ext cx="3374141" cy="149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בטבלת אקסל יש לנו רשימת קניות. 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לכל מוצר כתוב מה המחיר שלו, ומה הכמות שנרצה לקנות.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נבדוק מהו המחיר הכולל שנצטרך לשלם על כל מוצר.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62" name="Google Shape;6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417" y="1173044"/>
            <a:ext cx="3774583" cy="3290662"/>
          </a:xfrm>
          <a:prstGeom prst="rect">
            <a:avLst/>
          </a:prstGeom>
          <a:noFill/>
          <a:ln>
            <a:noFill/>
          </a:ln>
          <a:effectLst>
            <a:outerShdw blurRad="127000" rotWithShape="0" algn="tr" dir="8100000" dist="76200">
              <a:srgbClr val="000000">
                <a:alpha val="16862"/>
              </a:srgbClr>
            </a:outerShdw>
          </a:effectLst>
        </p:spPr>
      </p:pic>
      <p:sp>
        <p:nvSpPr>
          <p:cNvPr id="63" name="Google Shape;63;p4"/>
          <p:cNvSpPr txBox="1"/>
          <p:nvPr/>
        </p:nvSpPr>
        <p:spPr>
          <a:xfrm>
            <a:off x="4966446" y="3113373"/>
            <a:ext cx="3374141" cy="934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Quattrocento Sans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בתא D3 נכתוב פעולה חשבונית עם הפניה,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Quattrocento Sans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ונגרור אותה מטה כדי לשכפל אותה לכל השורות בטבלה.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69" name="Google Shape;6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6120004" y="291746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5"/>
          <p:cNvSpPr txBox="1"/>
          <p:nvPr/>
        </p:nvSpPr>
        <p:spPr>
          <a:xfrm>
            <a:off x="6122892" y="508132"/>
            <a:ext cx="2591072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הפניה + קיבוע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71" name="Google Shape;71;p5"/>
          <p:cNvSpPr txBox="1"/>
          <p:nvPr/>
        </p:nvSpPr>
        <p:spPr>
          <a:xfrm>
            <a:off x="6373905" y="1322492"/>
            <a:ext cx="2340059" cy="1369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המחיר המופיע בטבלה </a:t>
            </a:r>
            <a:b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אינו כולל מע"מ (17%). 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232752"/>
              </a:buClr>
              <a:buSzPts val="22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איך נחשב את תוספת המע"מ למחיר הכולל? 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72" name="Google Shape;7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417" y="1322492"/>
            <a:ext cx="5137218" cy="3006536"/>
          </a:xfrm>
          <a:prstGeom prst="rect">
            <a:avLst/>
          </a:prstGeom>
          <a:noFill/>
          <a:ln>
            <a:noFill/>
          </a:ln>
          <a:effectLst>
            <a:outerShdw blurRad="127000" rotWithShape="0" algn="tr" dir="8100000" dist="76200">
              <a:srgbClr val="000000">
                <a:alpha val="16862"/>
              </a:srgbClr>
            </a:outerShdw>
          </a:effectLst>
        </p:spPr>
      </p:pic>
      <p:sp>
        <p:nvSpPr>
          <p:cNvPr id="73" name="Google Shape;73;p5"/>
          <p:cNvSpPr txBox="1"/>
          <p:nvPr/>
        </p:nvSpPr>
        <p:spPr>
          <a:xfrm>
            <a:off x="6122892" y="2930469"/>
            <a:ext cx="2591071" cy="653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Quattrocento Sans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נשתמש בנוסחה הכוללת הפניה. נראה זאת בשקופית הבאה.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79" name="Google Shape;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6109059" y="291746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6"/>
          <p:cNvSpPr txBox="1"/>
          <p:nvPr/>
        </p:nvSpPr>
        <p:spPr>
          <a:xfrm>
            <a:off x="4264926" y="508132"/>
            <a:ext cx="4449038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הפניה + קיבוע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81" name="Google Shape;8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077" y="1215316"/>
            <a:ext cx="7337846" cy="3192781"/>
          </a:xfrm>
          <a:prstGeom prst="rect">
            <a:avLst/>
          </a:prstGeom>
          <a:noFill/>
          <a:ln>
            <a:noFill/>
          </a:ln>
          <a:effectLst>
            <a:outerShdw blurRad="127000" rotWithShape="0" algn="tr" dir="8100000" dist="76200">
              <a:srgbClr val="000000">
                <a:alpha val="16862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87" name="Google Shape;8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6076614" y="291747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7"/>
          <p:cNvSpPr txBox="1"/>
          <p:nvPr/>
        </p:nvSpPr>
        <p:spPr>
          <a:xfrm>
            <a:off x="5889811" y="508132"/>
            <a:ext cx="2824152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הפניה + קיבוע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89" name="Google Shape;89;p7"/>
          <p:cNvPicPr preferRelativeResize="0"/>
          <p:nvPr/>
        </p:nvPicPr>
        <p:blipFill rotWithShape="1">
          <a:blip r:embed="rId4">
            <a:alphaModFix/>
          </a:blip>
          <a:srcRect b="0" l="5833" r="0" t="0"/>
          <a:stretch/>
        </p:blipFill>
        <p:spPr>
          <a:xfrm>
            <a:off x="404858" y="1215317"/>
            <a:ext cx="5484953" cy="2500344"/>
          </a:xfrm>
          <a:prstGeom prst="rect">
            <a:avLst/>
          </a:prstGeom>
          <a:noFill/>
          <a:ln>
            <a:noFill/>
          </a:ln>
          <a:effectLst>
            <a:outerShdw blurRad="127000" rotWithShape="0" algn="tr" dir="8100000" dist="76200">
              <a:srgbClr val="000000">
                <a:alpha val="16862"/>
              </a:srgbClr>
            </a:outerShdw>
          </a:effectLst>
        </p:spPr>
      </p:pic>
      <p:sp>
        <p:nvSpPr>
          <p:cNvPr id="90" name="Google Shape;90;p7"/>
          <p:cNvSpPr txBox="1"/>
          <p:nvPr/>
        </p:nvSpPr>
        <p:spPr>
          <a:xfrm>
            <a:off x="6212587" y="1333588"/>
            <a:ext cx="2501376" cy="149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Quattrocento Sans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כשאנחנו מוסיפים לנוסחה נתון שאנו רוצים שיישאר קבוע (שלא יזוז לתאים אחרים), אנו יכולים לקבע אותו באמצעות לחיצה על מקש F4 במקלדת.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1" name="Google Shape;91;p7"/>
          <p:cNvSpPr txBox="1"/>
          <p:nvPr/>
        </p:nvSpPr>
        <p:spPr>
          <a:xfrm>
            <a:off x="581211" y="4049697"/>
            <a:ext cx="5192060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Quattrocento Sans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כשהנתון מקובע, אנו נראה סימני $$ בשם התא.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92" name="Google Shape;92;p7"/>
          <p:cNvPicPr preferRelativeResize="0"/>
          <p:nvPr/>
        </p:nvPicPr>
        <p:blipFill rotWithShape="1">
          <a:blip r:embed="rId5">
            <a:alphaModFix/>
          </a:blip>
          <a:srcRect b="1" l="0" r="0" t="998"/>
          <a:stretch/>
        </p:blipFill>
        <p:spPr>
          <a:xfrm>
            <a:off x="6100651" y="3087420"/>
            <a:ext cx="2613312" cy="125648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7"/>
          <p:cNvSpPr/>
          <p:nvPr/>
        </p:nvSpPr>
        <p:spPr>
          <a:xfrm flipH="1" rot="-5400000">
            <a:off x="7328800" y="2967036"/>
            <a:ext cx="228734" cy="172216"/>
          </a:xfrm>
          <a:custGeom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99" name="Google Shape;9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6155957" y="291746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8"/>
          <p:cNvSpPr txBox="1"/>
          <p:nvPr/>
        </p:nvSpPr>
        <p:spPr>
          <a:xfrm>
            <a:off x="5889811" y="508132"/>
            <a:ext cx="2824152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הפניה + קיבוע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01" name="Google Shape;101;p8"/>
          <p:cNvSpPr txBox="1"/>
          <p:nvPr/>
        </p:nvSpPr>
        <p:spPr>
          <a:xfrm>
            <a:off x="1049867" y="2153301"/>
            <a:ext cx="6531420" cy="2297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Quattrocento Sans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כשאנו לוחצים עלF4  מופיעים שני סימני $ בשם התא - אחד מופיע משמאל לאות </a:t>
            </a:r>
            <a:b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(המסמלת את עמודת התא) ואחד מופיע משמאל למספר (המסמל את שורת התא):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ctr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Quattrocento Sans"/>
              <a:buNone/>
            </a:pPr>
            <a:r>
              <a:rPr b="1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=C3+C3*$H$1</a:t>
            </a:r>
            <a:endParaRPr b="1" i="0" sz="18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232752"/>
              </a:buClr>
              <a:buSzPts val="2200"/>
              <a:buFont typeface="Quattrocento Sans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סימן ה-$ המופיע משמאל לאות מקבע רק את עמודת התא. הסימן שמשמאל למספר מקבע </a:t>
            </a:r>
            <a:b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רק את שורת התא. לרוב נשתמש בקיבוע מלא (עמודה + שורה), אך לעיתים נרצה לקבע רק אחד מהם - במקרה כזה, כדאי שנדע שניתן לעשות גם קיבוע חלקי.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2" name="Google Shape;102;p8"/>
          <p:cNvSpPr txBox="1"/>
          <p:nvPr/>
        </p:nvSpPr>
        <p:spPr>
          <a:xfrm>
            <a:off x="5970587" y="1368531"/>
            <a:ext cx="1610700" cy="78477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1500"/>
              <a:buFont typeface="Assistant ExtraBold"/>
              <a:buNone/>
            </a:pPr>
            <a:r>
              <a:rPr b="0" i="0" lang="iw-IL" sz="4200" u="none" cap="none" strike="noStrike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טיפ!</a:t>
            </a:r>
            <a:endParaRPr b="0" i="0" sz="4200" u="none" cap="none" strike="noStrike">
              <a:solidFill>
                <a:srgbClr val="FEC224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Image" id="103" name="Google Shape;10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7490" y="1577018"/>
            <a:ext cx="410949" cy="407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109" name="Google Shape;10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4587594" y="291747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9"/>
          <p:cNvSpPr txBox="1"/>
          <p:nvPr/>
        </p:nvSpPr>
        <p:spPr>
          <a:xfrm>
            <a:off x="4572000" y="508132"/>
            <a:ext cx="4141963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נוסחאות בסיסיות באקסל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1" name="Google Shape;111;p9"/>
          <p:cNvSpPr txBox="1"/>
          <p:nvPr/>
        </p:nvSpPr>
        <p:spPr>
          <a:xfrm>
            <a:off x="4580467" y="1326154"/>
            <a:ext cx="373464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Quattrocento Sans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פונקציית </a:t>
            </a: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SUM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לחישוב סכום של נתונים:</a:t>
            </a:r>
            <a:endParaRPr b="0" i="0" sz="16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12" name="Google Shape;11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5114" y="1336594"/>
            <a:ext cx="314774" cy="33851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9"/>
          <p:cNvSpPr txBox="1"/>
          <p:nvPr/>
        </p:nvSpPr>
        <p:spPr>
          <a:xfrm>
            <a:off x="669477" y="1307246"/>
            <a:ext cx="331952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=SUM(</a:t>
            </a:r>
            <a:r>
              <a:rPr b="1" i="0" lang="iw-IL" sz="1600" u="none" cap="none" strike="noStrike">
                <a:solidFill>
                  <a:srgbClr val="00B0F0"/>
                </a:solidFill>
                <a:latin typeface="Assistant"/>
                <a:ea typeface="Assistant"/>
                <a:cs typeface="Assistant"/>
                <a:sym typeface="Assistant"/>
              </a:rPr>
              <a:t>number1</a:t>
            </a:r>
            <a:r>
              <a:rPr b="0" i="0" lang="iw-IL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[</a:t>
            </a:r>
            <a:r>
              <a:rPr b="1" i="0" lang="iw-IL" sz="1600" u="none" cap="none" strike="noStrike">
                <a:solidFill>
                  <a:srgbClr val="FEC224"/>
                </a:solidFill>
                <a:latin typeface="Assistant"/>
                <a:ea typeface="Assistant"/>
                <a:cs typeface="Assistant"/>
                <a:sym typeface="Assistant"/>
              </a:rPr>
              <a:t>number2</a:t>
            </a:r>
            <a:r>
              <a:rPr b="0" i="0" lang="iw-IL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]…)</a:t>
            </a:r>
            <a:endParaRPr b="0" i="0" sz="16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14" name="Google Shape;114;p9"/>
          <p:cNvSpPr txBox="1"/>
          <p:nvPr/>
        </p:nvSpPr>
        <p:spPr>
          <a:xfrm>
            <a:off x="491069" y="2056268"/>
            <a:ext cx="1579952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ssistant SemiBold"/>
              <a:buNone/>
            </a:pPr>
            <a:r>
              <a:rPr b="0" i="0" lang="iw-IL" sz="1400" u="none" cap="none" strike="noStrike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תא או טווח </a:t>
            </a:r>
            <a:endParaRPr b="0" i="0" sz="1400" u="none" cap="none" strike="noStrike">
              <a:solidFill>
                <a:srgbClr val="00B0F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ssistant SemiBold"/>
              <a:buNone/>
            </a:pPr>
            <a:r>
              <a:rPr b="0" i="0" lang="iw-IL" sz="1400" u="none" cap="none" strike="noStrike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שנרצה לכלול בסכום </a:t>
            </a:r>
            <a:endParaRPr b="0" i="0" sz="1400" u="none" cap="none" strike="noStrike">
              <a:solidFill>
                <a:srgbClr val="00B0F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15" name="Google Shape;115;p9"/>
          <p:cNvSpPr txBox="1"/>
          <p:nvPr/>
        </p:nvSpPr>
        <p:spPr>
          <a:xfrm>
            <a:off x="2113316" y="2051265"/>
            <a:ext cx="2519156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1400"/>
              <a:buFont typeface="Assistant SemiBold"/>
              <a:buNone/>
            </a:pPr>
            <a:r>
              <a:rPr b="0" i="0" lang="iw-IL" sz="1400" u="none" cap="none" strike="noStrike">
                <a:solidFill>
                  <a:srgbClr val="FEC224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אופציונלי - תא או טווח </a:t>
            </a:r>
            <a:r>
              <a:rPr b="1" i="0" lang="iw-IL" sz="1400" u="none" cap="none" strike="noStrike">
                <a:solidFill>
                  <a:srgbClr val="FEC224"/>
                </a:solidFill>
                <a:latin typeface="Assistant"/>
                <a:ea typeface="Assistant"/>
                <a:cs typeface="Assistant"/>
                <a:sym typeface="Assistant"/>
              </a:rPr>
              <a:t>נוסף</a:t>
            </a:r>
            <a:r>
              <a:rPr b="0" i="0" lang="iw-IL" sz="1400" u="none" cap="none" strike="noStrike">
                <a:solidFill>
                  <a:srgbClr val="FEC224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שנרצה לכלול בסכום. אפשר להוסיף תאים או טווחים נוספים לקלט ככל שנרצה</a:t>
            </a:r>
            <a:endParaRPr b="0" i="0" sz="1400" u="none" cap="none" strike="noStrike">
              <a:solidFill>
                <a:srgbClr val="FEC224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16" name="Google Shape;116;p9"/>
          <p:cNvSpPr/>
          <p:nvPr/>
        </p:nvSpPr>
        <p:spPr>
          <a:xfrm flipH="1" rot="-3461466">
            <a:off x="1367039" y="1752720"/>
            <a:ext cx="362847" cy="190697"/>
          </a:xfrm>
          <a:custGeom>
            <a:rect b="b" l="l" r="r" t="t"/>
            <a:pathLst>
              <a:path extrusionOk="0" h="21600" w="30944">
                <a:moveTo>
                  <a:pt x="22813" y="0"/>
                </a:moveTo>
                <a:cubicBezTo>
                  <a:pt x="22354" y="0"/>
                  <a:pt x="21895" y="232"/>
                  <a:pt x="21544" y="697"/>
                </a:cubicBezTo>
                <a:cubicBezTo>
                  <a:pt x="20844" y="1626"/>
                  <a:pt x="20844" y="3135"/>
                  <a:pt x="21544" y="4065"/>
                </a:cubicBezTo>
                <a:lnTo>
                  <a:pt x="24823" y="8419"/>
                </a:lnTo>
                <a:lnTo>
                  <a:pt x="2202" y="8419"/>
                </a:lnTo>
                <a:cubicBezTo>
                  <a:pt x="1211" y="8419"/>
                  <a:pt x="-65" y="10457"/>
                  <a:pt x="3" y="11340"/>
                </a:cubicBezTo>
                <a:cubicBezTo>
                  <a:pt x="71" y="12223"/>
                  <a:pt x="1617" y="13720"/>
                  <a:pt x="2608" y="13720"/>
                </a:cubicBezTo>
                <a:lnTo>
                  <a:pt x="24823" y="13181"/>
                </a:lnTo>
                <a:lnTo>
                  <a:pt x="21544" y="17535"/>
                </a:lnTo>
                <a:cubicBezTo>
                  <a:pt x="20844" y="18465"/>
                  <a:pt x="20844" y="19974"/>
                  <a:pt x="21544" y="20903"/>
                </a:cubicBezTo>
                <a:cubicBezTo>
                  <a:pt x="21895" y="21368"/>
                  <a:pt x="22354" y="21600"/>
                  <a:pt x="22813" y="21600"/>
                </a:cubicBezTo>
                <a:cubicBezTo>
                  <a:pt x="23271" y="21600"/>
                  <a:pt x="23731" y="21368"/>
                  <a:pt x="24081" y="20903"/>
                </a:cubicBezTo>
                <a:lnTo>
                  <a:pt x="30418" y="12484"/>
                </a:lnTo>
                <a:cubicBezTo>
                  <a:pt x="30768" y="12019"/>
                  <a:pt x="30944" y="11409"/>
                  <a:pt x="30944" y="10800"/>
                </a:cubicBezTo>
                <a:cubicBezTo>
                  <a:pt x="30944" y="10191"/>
                  <a:pt x="30768" y="9581"/>
                  <a:pt x="30418" y="9116"/>
                </a:cubicBezTo>
                <a:lnTo>
                  <a:pt x="24081" y="697"/>
                </a:lnTo>
                <a:cubicBezTo>
                  <a:pt x="23731" y="232"/>
                  <a:pt x="23271" y="0"/>
                  <a:pt x="2281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 flipH="1" rot="-6747233">
            <a:off x="2628957" y="1752508"/>
            <a:ext cx="362847" cy="190697"/>
          </a:xfrm>
          <a:custGeom>
            <a:rect b="b" l="l" r="r" t="t"/>
            <a:pathLst>
              <a:path extrusionOk="0" h="21600" w="30944">
                <a:moveTo>
                  <a:pt x="22813" y="0"/>
                </a:moveTo>
                <a:cubicBezTo>
                  <a:pt x="22354" y="0"/>
                  <a:pt x="21895" y="232"/>
                  <a:pt x="21544" y="697"/>
                </a:cubicBezTo>
                <a:cubicBezTo>
                  <a:pt x="20844" y="1626"/>
                  <a:pt x="20844" y="3135"/>
                  <a:pt x="21544" y="4065"/>
                </a:cubicBezTo>
                <a:lnTo>
                  <a:pt x="24823" y="8419"/>
                </a:lnTo>
                <a:lnTo>
                  <a:pt x="2202" y="8419"/>
                </a:lnTo>
                <a:cubicBezTo>
                  <a:pt x="1211" y="8419"/>
                  <a:pt x="-65" y="10457"/>
                  <a:pt x="3" y="11340"/>
                </a:cubicBezTo>
                <a:cubicBezTo>
                  <a:pt x="71" y="12223"/>
                  <a:pt x="1617" y="13720"/>
                  <a:pt x="2608" y="13720"/>
                </a:cubicBezTo>
                <a:lnTo>
                  <a:pt x="24823" y="13181"/>
                </a:lnTo>
                <a:lnTo>
                  <a:pt x="21544" y="17535"/>
                </a:lnTo>
                <a:cubicBezTo>
                  <a:pt x="20844" y="18465"/>
                  <a:pt x="20844" y="19974"/>
                  <a:pt x="21544" y="20903"/>
                </a:cubicBezTo>
                <a:cubicBezTo>
                  <a:pt x="21895" y="21368"/>
                  <a:pt x="22354" y="21600"/>
                  <a:pt x="22813" y="21600"/>
                </a:cubicBezTo>
                <a:cubicBezTo>
                  <a:pt x="23271" y="21600"/>
                  <a:pt x="23731" y="21368"/>
                  <a:pt x="24081" y="20903"/>
                </a:cubicBezTo>
                <a:lnTo>
                  <a:pt x="30418" y="12484"/>
                </a:lnTo>
                <a:cubicBezTo>
                  <a:pt x="30768" y="12019"/>
                  <a:pt x="30944" y="11409"/>
                  <a:pt x="30944" y="10800"/>
                </a:cubicBezTo>
                <a:cubicBezTo>
                  <a:pt x="30944" y="10191"/>
                  <a:pt x="30768" y="9581"/>
                  <a:pt x="30418" y="9116"/>
                </a:cubicBezTo>
                <a:lnTo>
                  <a:pt x="24081" y="697"/>
                </a:lnTo>
                <a:cubicBezTo>
                  <a:pt x="23731" y="232"/>
                  <a:pt x="23271" y="0"/>
                  <a:pt x="22813" y="0"/>
                </a:cubicBezTo>
                <a:close/>
              </a:path>
            </a:pathLst>
          </a:custGeom>
          <a:solidFill>
            <a:srgbClr val="FEC224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/>
          <p:nvPr/>
        </p:nvSpPr>
        <p:spPr>
          <a:xfrm>
            <a:off x="4495800" y="3073633"/>
            <a:ext cx="3819313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Quattrocento Sans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פונקציית </a:t>
            </a: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AVERAGE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לחישוב ממוצע של נתונים:</a:t>
            </a:r>
            <a:endParaRPr b="0" i="0" sz="16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19" name="Google Shape;11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5114" y="3084073"/>
            <a:ext cx="314774" cy="33851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9"/>
          <p:cNvSpPr txBox="1"/>
          <p:nvPr/>
        </p:nvSpPr>
        <p:spPr>
          <a:xfrm>
            <a:off x="425279" y="3054725"/>
            <a:ext cx="331952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=AVERAGE(</a:t>
            </a:r>
            <a:r>
              <a:rPr b="1" i="0" lang="iw-IL" sz="1600" u="none" cap="none" strike="noStrike">
                <a:solidFill>
                  <a:srgbClr val="00B0F0"/>
                </a:solidFill>
                <a:latin typeface="Assistant"/>
                <a:ea typeface="Assistant"/>
                <a:cs typeface="Assistant"/>
                <a:sym typeface="Assistant"/>
              </a:rPr>
              <a:t>number1</a:t>
            </a:r>
            <a:r>
              <a:rPr b="0" i="0" lang="iw-IL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[</a:t>
            </a:r>
            <a:r>
              <a:rPr b="1" i="0" lang="iw-IL" sz="1600" u="none" cap="none" strike="noStrike">
                <a:solidFill>
                  <a:srgbClr val="FEC224"/>
                </a:solidFill>
                <a:latin typeface="Assistant"/>
                <a:ea typeface="Assistant"/>
                <a:cs typeface="Assistant"/>
                <a:sym typeface="Assistant"/>
              </a:rPr>
              <a:t>number2</a:t>
            </a:r>
            <a:r>
              <a:rPr b="0" i="0" lang="iw-IL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]…)</a:t>
            </a:r>
            <a:endParaRPr b="0" i="0" sz="16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1" name="Google Shape;121;p9"/>
          <p:cNvSpPr txBox="1"/>
          <p:nvPr/>
        </p:nvSpPr>
        <p:spPr>
          <a:xfrm>
            <a:off x="401864" y="3803747"/>
            <a:ext cx="1758361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ssistant SemiBold"/>
              <a:buNone/>
            </a:pPr>
            <a:r>
              <a:rPr b="0" i="0" lang="iw-IL" sz="1400" u="none" cap="none" strike="noStrike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תא או טווח </a:t>
            </a:r>
            <a:endParaRPr b="0" i="0" sz="1400" u="none" cap="none" strike="noStrike">
              <a:solidFill>
                <a:srgbClr val="00B0F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ssistant SemiBold"/>
              <a:buNone/>
            </a:pPr>
            <a:r>
              <a:rPr b="0" i="0" lang="iw-IL" sz="1400" u="none" cap="none" strike="noStrike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שנרצה לכלול בממוצע </a:t>
            </a:r>
            <a:endParaRPr b="0" i="0" sz="1400" u="none" cap="none" strike="noStrike">
              <a:solidFill>
                <a:srgbClr val="00B0F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22" name="Google Shape;122;p9"/>
          <p:cNvSpPr txBox="1"/>
          <p:nvPr/>
        </p:nvSpPr>
        <p:spPr>
          <a:xfrm>
            <a:off x="2114726" y="3798745"/>
            <a:ext cx="2690324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1400"/>
              <a:buFont typeface="Assistant SemiBold"/>
              <a:buNone/>
            </a:pPr>
            <a:r>
              <a:rPr b="0" i="0" lang="iw-IL" sz="1400" u="none" cap="none" strike="noStrike">
                <a:solidFill>
                  <a:srgbClr val="FEC224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אופציונלי - תא או טווח </a:t>
            </a:r>
            <a:r>
              <a:rPr b="1" i="0" lang="iw-IL" sz="1400" u="none" cap="none" strike="noStrike">
                <a:solidFill>
                  <a:srgbClr val="FEC224"/>
                </a:solidFill>
                <a:latin typeface="Assistant"/>
                <a:ea typeface="Assistant"/>
                <a:cs typeface="Assistant"/>
                <a:sym typeface="Assistant"/>
              </a:rPr>
              <a:t>נוסף</a:t>
            </a:r>
            <a:r>
              <a:rPr b="0" i="0" lang="iw-IL" sz="1400" u="none" cap="none" strike="noStrike">
                <a:solidFill>
                  <a:srgbClr val="FEC224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שנרצה לכלול בממוצע. אפשר להוסיף תאים או טווחים נוספים לקלט ככל שנרצה</a:t>
            </a:r>
            <a:endParaRPr b="0" i="0" sz="1400" u="none" cap="none" strike="noStrike">
              <a:solidFill>
                <a:srgbClr val="FEC224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23" name="Google Shape;123;p9"/>
          <p:cNvSpPr/>
          <p:nvPr/>
        </p:nvSpPr>
        <p:spPr>
          <a:xfrm flipH="1" rot="-3461466">
            <a:off x="1367039" y="3500198"/>
            <a:ext cx="362847" cy="190697"/>
          </a:xfrm>
          <a:custGeom>
            <a:rect b="b" l="l" r="r" t="t"/>
            <a:pathLst>
              <a:path extrusionOk="0" h="21600" w="30944">
                <a:moveTo>
                  <a:pt x="22813" y="0"/>
                </a:moveTo>
                <a:cubicBezTo>
                  <a:pt x="22354" y="0"/>
                  <a:pt x="21895" y="232"/>
                  <a:pt x="21544" y="697"/>
                </a:cubicBezTo>
                <a:cubicBezTo>
                  <a:pt x="20844" y="1626"/>
                  <a:pt x="20844" y="3135"/>
                  <a:pt x="21544" y="4065"/>
                </a:cubicBezTo>
                <a:lnTo>
                  <a:pt x="24823" y="8419"/>
                </a:lnTo>
                <a:lnTo>
                  <a:pt x="2202" y="8419"/>
                </a:lnTo>
                <a:cubicBezTo>
                  <a:pt x="1211" y="8419"/>
                  <a:pt x="-65" y="10457"/>
                  <a:pt x="3" y="11340"/>
                </a:cubicBezTo>
                <a:cubicBezTo>
                  <a:pt x="71" y="12223"/>
                  <a:pt x="1617" y="13720"/>
                  <a:pt x="2608" y="13720"/>
                </a:cubicBezTo>
                <a:lnTo>
                  <a:pt x="24823" y="13181"/>
                </a:lnTo>
                <a:lnTo>
                  <a:pt x="21544" y="17535"/>
                </a:lnTo>
                <a:cubicBezTo>
                  <a:pt x="20844" y="18465"/>
                  <a:pt x="20844" y="19974"/>
                  <a:pt x="21544" y="20903"/>
                </a:cubicBezTo>
                <a:cubicBezTo>
                  <a:pt x="21895" y="21368"/>
                  <a:pt x="22354" y="21600"/>
                  <a:pt x="22813" y="21600"/>
                </a:cubicBezTo>
                <a:cubicBezTo>
                  <a:pt x="23271" y="21600"/>
                  <a:pt x="23731" y="21368"/>
                  <a:pt x="24081" y="20903"/>
                </a:cubicBezTo>
                <a:lnTo>
                  <a:pt x="30418" y="12484"/>
                </a:lnTo>
                <a:cubicBezTo>
                  <a:pt x="30768" y="12019"/>
                  <a:pt x="30944" y="11409"/>
                  <a:pt x="30944" y="10800"/>
                </a:cubicBezTo>
                <a:cubicBezTo>
                  <a:pt x="30944" y="10191"/>
                  <a:pt x="30768" y="9581"/>
                  <a:pt x="30418" y="9116"/>
                </a:cubicBezTo>
                <a:lnTo>
                  <a:pt x="24081" y="697"/>
                </a:lnTo>
                <a:cubicBezTo>
                  <a:pt x="23731" y="232"/>
                  <a:pt x="23271" y="0"/>
                  <a:pt x="2281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 flipH="1" rot="-6747233">
            <a:off x="2628957" y="3499988"/>
            <a:ext cx="362847" cy="190697"/>
          </a:xfrm>
          <a:custGeom>
            <a:rect b="b" l="l" r="r" t="t"/>
            <a:pathLst>
              <a:path extrusionOk="0" h="21600" w="30944">
                <a:moveTo>
                  <a:pt x="22813" y="0"/>
                </a:moveTo>
                <a:cubicBezTo>
                  <a:pt x="22354" y="0"/>
                  <a:pt x="21895" y="232"/>
                  <a:pt x="21544" y="697"/>
                </a:cubicBezTo>
                <a:cubicBezTo>
                  <a:pt x="20844" y="1626"/>
                  <a:pt x="20844" y="3135"/>
                  <a:pt x="21544" y="4065"/>
                </a:cubicBezTo>
                <a:lnTo>
                  <a:pt x="24823" y="8419"/>
                </a:lnTo>
                <a:lnTo>
                  <a:pt x="2202" y="8419"/>
                </a:lnTo>
                <a:cubicBezTo>
                  <a:pt x="1211" y="8419"/>
                  <a:pt x="-65" y="10457"/>
                  <a:pt x="3" y="11340"/>
                </a:cubicBezTo>
                <a:cubicBezTo>
                  <a:pt x="71" y="12223"/>
                  <a:pt x="1617" y="13720"/>
                  <a:pt x="2608" y="13720"/>
                </a:cubicBezTo>
                <a:lnTo>
                  <a:pt x="24823" y="13181"/>
                </a:lnTo>
                <a:lnTo>
                  <a:pt x="21544" y="17535"/>
                </a:lnTo>
                <a:cubicBezTo>
                  <a:pt x="20844" y="18465"/>
                  <a:pt x="20844" y="19974"/>
                  <a:pt x="21544" y="20903"/>
                </a:cubicBezTo>
                <a:cubicBezTo>
                  <a:pt x="21895" y="21368"/>
                  <a:pt x="22354" y="21600"/>
                  <a:pt x="22813" y="21600"/>
                </a:cubicBezTo>
                <a:cubicBezTo>
                  <a:pt x="23271" y="21600"/>
                  <a:pt x="23731" y="21368"/>
                  <a:pt x="24081" y="20903"/>
                </a:cubicBezTo>
                <a:lnTo>
                  <a:pt x="30418" y="12484"/>
                </a:lnTo>
                <a:cubicBezTo>
                  <a:pt x="30768" y="12019"/>
                  <a:pt x="30944" y="11409"/>
                  <a:pt x="30944" y="10800"/>
                </a:cubicBezTo>
                <a:cubicBezTo>
                  <a:pt x="30944" y="10191"/>
                  <a:pt x="30768" y="9581"/>
                  <a:pt x="30418" y="9116"/>
                </a:cubicBezTo>
                <a:lnTo>
                  <a:pt x="24081" y="697"/>
                </a:lnTo>
                <a:cubicBezTo>
                  <a:pt x="23731" y="232"/>
                  <a:pt x="23271" y="0"/>
                  <a:pt x="22813" y="0"/>
                </a:cubicBezTo>
                <a:close/>
              </a:path>
            </a:pathLst>
          </a:custGeom>
          <a:solidFill>
            <a:srgbClr val="FEC224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" name="Google Shape;125;p9"/>
          <p:cNvCxnSpPr/>
          <p:nvPr/>
        </p:nvCxnSpPr>
        <p:spPr>
          <a:xfrm rot="10800000">
            <a:off x="364807" y="2936562"/>
            <a:ext cx="8525193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Shiran Waldman</dc:creator>
</cp:coreProperties>
</file>