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Rubik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ubik-italic.fntdata"/><Relationship Id="rId10" Type="http://schemas.openxmlformats.org/officeDocument/2006/relationships/font" Target="fonts/Rubik-bold.fntdata"/><Relationship Id="rId12" Type="http://schemas.openxmlformats.org/officeDocument/2006/relationships/font" Target="fonts/Rubik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ubik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310bebecc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310bebecc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310bebecc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310bebecc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3b0744549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3b0744549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6.png"/><Relationship Id="rId5" Type="http://schemas.openxmlformats.org/officeDocument/2006/relationships/image" Target="../media/image1.png"/><Relationship Id="rId6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6.png"/><Relationship Id="rId9" Type="http://schemas.openxmlformats.org/officeDocument/2006/relationships/image" Target="../media/image8.jpg"/><Relationship Id="rId5" Type="http://schemas.openxmlformats.org/officeDocument/2006/relationships/image" Target="../media/image5.png"/><Relationship Id="rId6" Type="http://schemas.openxmlformats.org/officeDocument/2006/relationships/image" Target="../media/image2.png"/><Relationship Id="rId7" Type="http://schemas.openxmlformats.org/officeDocument/2006/relationships/image" Target="../media/image4.png"/><Relationship Id="rId8" Type="http://schemas.openxmlformats.org/officeDocument/2006/relationships/hyperlink" Target="http://www.youtube.com/watch?v=6hO821Ttlxo" TargetMode="External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hyperlink" Target="http://morfix.co.il" TargetMode="External"/><Relationship Id="rId10" Type="http://schemas.openxmlformats.org/officeDocument/2006/relationships/hyperlink" Target="http://wikipedia.org" TargetMode="External"/><Relationship Id="rId13" Type="http://schemas.openxmlformats.org/officeDocument/2006/relationships/hyperlink" Target="http://m-w.com" TargetMode="External"/><Relationship Id="rId1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6.png"/><Relationship Id="rId9" Type="http://schemas.openxmlformats.org/officeDocument/2006/relationships/hyperlink" Target="http://reverso.net" TargetMode="External"/><Relationship Id="rId15" Type="http://schemas.openxmlformats.org/officeDocument/2006/relationships/hyperlink" Target="http://synonyms.com" TargetMode="External"/><Relationship Id="rId14" Type="http://schemas.openxmlformats.org/officeDocument/2006/relationships/hyperlink" Target="http://synonyms.com" TargetMode="External"/><Relationship Id="rId17" Type="http://schemas.openxmlformats.org/officeDocument/2006/relationships/hyperlink" Target="http://reverso.net" TargetMode="External"/><Relationship Id="rId16" Type="http://schemas.openxmlformats.org/officeDocument/2006/relationships/hyperlink" Target="http://thesaurus.com" TargetMode="External"/><Relationship Id="rId5" Type="http://schemas.openxmlformats.org/officeDocument/2006/relationships/hyperlink" Target="http://milog.co.il" TargetMode="External"/><Relationship Id="rId6" Type="http://schemas.openxmlformats.org/officeDocument/2006/relationships/hyperlink" Target="http://he.wiktionary.org" TargetMode="External"/><Relationship Id="rId7" Type="http://schemas.openxmlformats.org/officeDocument/2006/relationships/image" Target="../media/image10.png"/><Relationship Id="rId8" Type="http://schemas.openxmlformats.org/officeDocument/2006/relationships/hyperlink" Target="http://translate.google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flipH="1"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 amt="12000"/>
          </a:blip>
          <a:stretch>
            <a:fillRect/>
          </a:stretch>
        </p:blipFill>
        <p:spPr>
          <a:xfrm>
            <a:off x="-416200" y="3450350"/>
            <a:ext cx="9900923" cy="336962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345400" y="311475"/>
            <a:ext cx="8430000" cy="600300"/>
          </a:xfrm>
          <a:prstGeom prst="round2Same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B7DEED"/>
              </a:gs>
              <a:gs pos="100000">
                <a:srgbClr val="EBFAFF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377051" y="380775"/>
            <a:ext cx="839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8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מבוא לשיעור 1: טריקים בחיפוש מידע</a:t>
            </a:r>
            <a:endParaRPr sz="1800">
              <a:solidFill>
                <a:srgbClr val="073763"/>
              </a:solidFill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345400" y="911775"/>
            <a:ext cx="8398500" cy="3081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E8F3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411975" y="1017125"/>
            <a:ext cx="8232000" cy="258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w" sz="1200">
                <a:latin typeface="Rubik"/>
                <a:ea typeface="Rubik"/>
                <a:cs typeface="Rubik"/>
                <a:sym typeface="Rubik"/>
              </a:rPr>
              <a:t>באינטרנט יש</a:t>
            </a:r>
            <a: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 מידע רב ומגוון</a:t>
            </a:r>
            <a:r>
              <a:rPr lang="iw" sz="1200">
                <a:latin typeface="Rubik"/>
                <a:ea typeface="Rubik"/>
                <a:cs typeface="Rubik"/>
                <a:sym typeface="Rubik"/>
              </a:rPr>
              <a:t>, שניתן להגיע אליו באמצעות </a:t>
            </a:r>
            <a: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מנועי חיפוש שונים</a:t>
            </a:r>
            <a:r>
              <a:rPr lang="iw" sz="1200">
                <a:latin typeface="Rubik"/>
                <a:ea typeface="Rubik"/>
                <a:cs typeface="Rubik"/>
                <a:sym typeface="Rubik"/>
              </a:rPr>
              <a:t>. </a:t>
            </a:r>
            <a:br>
              <a:rPr lang="iw" sz="1200">
                <a:latin typeface="Rubik"/>
                <a:ea typeface="Rubik"/>
                <a:cs typeface="Rubik"/>
                <a:sym typeface="Rubik"/>
              </a:rPr>
            </a:br>
            <a:r>
              <a:rPr lang="iw" sz="1200">
                <a:latin typeface="Rubik"/>
                <a:ea typeface="Rubik"/>
                <a:cs typeface="Rubik"/>
                <a:sym typeface="Rubik"/>
              </a:rPr>
              <a:t>המנוע הפופולרי ביותר הוא גוגל, שהפך לחבר הטוב שלנו שאנחנו פונים אליו כמעט בכל שאלה. 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w" sz="1200">
                <a:latin typeface="Rubik"/>
                <a:ea typeface="Rubik"/>
                <a:cs typeface="Rubik"/>
                <a:sym typeface="Rubik"/>
              </a:rPr>
              <a:t>אבל לפעמים קשה למצוא בדיוק את מה שאנחנו מחפשים.</a:t>
            </a:r>
            <a:br>
              <a:rPr lang="iw" sz="1200">
                <a:latin typeface="Rubik"/>
                <a:ea typeface="Rubik"/>
                <a:cs typeface="Rubik"/>
                <a:sym typeface="Rubik"/>
              </a:rPr>
            </a:b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w" sz="1200">
                <a:latin typeface="Rubik"/>
                <a:ea typeface="Rubik"/>
                <a:cs typeface="Rubik"/>
                <a:sym typeface="Rubik"/>
              </a:rPr>
              <a:t>בשיעור זה נלמד</a:t>
            </a:r>
            <a: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 כיצד למצוא את המידע המבוקש ביעילות</a:t>
            </a:r>
            <a:r>
              <a:rPr lang="iw" sz="1200">
                <a:latin typeface="Rubik"/>
                <a:ea typeface="Rubik"/>
                <a:cs typeface="Rubik"/>
                <a:sym typeface="Rubik"/>
              </a:rPr>
              <a:t>, נבין מה כדאי לכתוב בשורת החיפוש של גוגל, 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w" sz="1200">
                <a:latin typeface="Rubik"/>
                <a:ea typeface="Rubik"/>
                <a:cs typeface="Rubik"/>
                <a:sym typeface="Rubik"/>
              </a:rPr>
              <a:t>ואיך להשתמש בשיטות מגוונות כדי לשכלל את החיפושים שלנו.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83325" y="397644"/>
            <a:ext cx="423000" cy="422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5396" y="3625204"/>
            <a:ext cx="1301196" cy="13808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Google Shape;62;p13"/>
          <p:cNvGrpSpPr/>
          <p:nvPr/>
        </p:nvGrpSpPr>
        <p:grpSpPr>
          <a:xfrm>
            <a:off x="2393923" y="4204325"/>
            <a:ext cx="4688309" cy="369300"/>
            <a:chOff x="2621725" y="4347223"/>
            <a:chExt cx="5194802" cy="369300"/>
          </a:xfrm>
        </p:grpSpPr>
        <p:sp>
          <p:nvSpPr>
            <p:cNvPr id="63" name="Google Shape;63;p13"/>
            <p:cNvSpPr/>
            <p:nvPr/>
          </p:nvSpPr>
          <p:spPr>
            <a:xfrm>
              <a:off x="2621725" y="4347223"/>
              <a:ext cx="4836300" cy="3693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3"/>
            <p:cNvSpPr txBox="1"/>
            <p:nvPr/>
          </p:nvSpPr>
          <p:spPr>
            <a:xfrm>
              <a:off x="2621727" y="4347223"/>
              <a:ext cx="5194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1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w" sz="1200">
                  <a:solidFill>
                    <a:srgbClr val="073763"/>
                  </a:solidFill>
                  <a:latin typeface="Rubik"/>
                  <a:ea typeface="Rubik"/>
                  <a:cs typeface="Rubik"/>
                  <a:sym typeface="Rubik"/>
                </a:rPr>
                <a:t>התקדמו בלמידה בעזרת החצים במקלדת או באמצעות גלילה</a:t>
              </a:r>
              <a:endParaRPr b="1" sz="1200">
                <a:solidFill>
                  <a:srgbClr val="073763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4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flipH="1"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4">
            <a:alphaModFix amt="12000"/>
          </a:blip>
          <a:stretch>
            <a:fillRect/>
          </a:stretch>
        </p:blipFill>
        <p:spPr>
          <a:xfrm>
            <a:off x="-416200" y="3450350"/>
            <a:ext cx="9900923" cy="3369626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/>
          <p:nvPr/>
        </p:nvSpPr>
        <p:spPr>
          <a:xfrm>
            <a:off x="345400" y="311475"/>
            <a:ext cx="8430000" cy="600300"/>
          </a:xfrm>
          <a:prstGeom prst="round2Same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B7DEED"/>
              </a:gs>
              <a:gs pos="100000">
                <a:srgbClr val="EBFAFF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4"/>
          <p:cNvSpPr txBox="1"/>
          <p:nvPr/>
        </p:nvSpPr>
        <p:spPr>
          <a:xfrm>
            <a:off x="377051" y="380775"/>
            <a:ext cx="839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8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למידה</a:t>
            </a:r>
            <a:endParaRPr sz="1800">
              <a:solidFill>
                <a:srgbClr val="073763"/>
              </a:solidFill>
            </a:endParaRPr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5400" y="3993100"/>
            <a:ext cx="1290568" cy="1054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סרטון" id="74" name="Google Shape;74;p14" title="סרטון 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71825" y="400113"/>
            <a:ext cx="423000" cy="42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34086" y="4085574"/>
            <a:ext cx="1141315" cy="962401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/>
          <p:nvPr/>
        </p:nvSpPr>
        <p:spPr>
          <a:xfrm>
            <a:off x="2393948" y="4631275"/>
            <a:ext cx="4364700" cy="369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4"/>
          <p:cNvSpPr txBox="1"/>
          <p:nvPr/>
        </p:nvSpPr>
        <p:spPr>
          <a:xfrm>
            <a:off x="2532125" y="4604600"/>
            <a:ext cx="4156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התקדמו בלמידה בעזרת החצים במקלדת או באמצעות גלילה</a:t>
            </a:r>
            <a:endParaRPr b="1" sz="1200">
              <a:solidFill>
                <a:srgbClr val="073763"/>
              </a:solidFill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2952685" y="4204975"/>
            <a:ext cx="3570900" cy="33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4"/>
          <p:cNvSpPr txBox="1"/>
          <p:nvPr/>
        </p:nvSpPr>
        <p:spPr>
          <a:xfrm>
            <a:off x="3004737" y="4185775"/>
            <a:ext cx="3466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לצפייה מיטבית מומלץ לשנות את איכות הסרטון ל-HD.</a:t>
            </a:r>
            <a:endParaRPr b="1" sz="1200">
              <a:solidFill>
                <a:srgbClr val="073763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80" name="Google Shape;80;p14" title="שיעור 1   חושפים את הטריקים בחיפוש מידע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56688" y="995975"/>
            <a:ext cx="5562870" cy="312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flipH="1"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>
          <a:blip r:embed="rId4">
            <a:alphaModFix amt="12000"/>
          </a:blip>
          <a:stretch>
            <a:fillRect/>
          </a:stretch>
        </p:blipFill>
        <p:spPr>
          <a:xfrm>
            <a:off x="-416200" y="3450350"/>
            <a:ext cx="9900923" cy="3369626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/>
          <p:nvPr/>
        </p:nvSpPr>
        <p:spPr>
          <a:xfrm>
            <a:off x="345400" y="311475"/>
            <a:ext cx="8430000" cy="600300"/>
          </a:xfrm>
          <a:prstGeom prst="round2Same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B7DEED"/>
              </a:gs>
              <a:gs pos="100000">
                <a:srgbClr val="EBFAFF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5"/>
          <p:cNvSpPr txBox="1"/>
          <p:nvPr/>
        </p:nvSpPr>
        <p:spPr>
          <a:xfrm>
            <a:off x="377051" y="380775"/>
            <a:ext cx="839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8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העמקה</a:t>
            </a:r>
            <a:endParaRPr sz="1800">
              <a:solidFill>
                <a:srgbClr val="073763"/>
              </a:solidFill>
            </a:endParaRPr>
          </a:p>
        </p:txBody>
      </p:sp>
      <p:sp>
        <p:nvSpPr>
          <p:cNvPr id="89" name="Google Shape;89;p15"/>
          <p:cNvSpPr/>
          <p:nvPr/>
        </p:nvSpPr>
        <p:spPr>
          <a:xfrm>
            <a:off x="345400" y="911775"/>
            <a:ext cx="8398500" cy="32196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E8F3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 txBox="1"/>
          <p:nvPr/>
        </p:nvSpPr>
        <p:spPr>
          <a:xfrm>
            <a:off x="6388100" y="1416525"/>
            <a:ext cx="2275500" cy="147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מילוני מילים נרדפות בעברית:</a:t>
            </a:r>
            <a:endParaRPr b="1" sz="1200">
              <a:solidFill>
                <a:srgbClr val="073763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" sz="1200" u="sng">
                <a:solidFill>
                  <a:srgbClr val="1155CC"/>
                </a:solidFill>
                <a:latin typeface="Rubik"/>
                <a:ea typeface="Rubik"/>
                <a:cs typeface="Rubik"/>
                <a:sym typeface="Rubik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milog.co.il</a:t>
            </a:r>
            <a:r>
              <a:rPr lang="iw" sz="1200">
                <a:latin typeface="Rubik"/>
                <a:ea typeface="Rubik"/>
                <a:cs typeface="Rubik"/>
                <a:sym typeface="Rubik"/>
              </a:rPr>
              <a:t> - מילוג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" sz="1200" u="sng">
                <a:solidFill>
                  <a:srgbClr val="1155CC"/>
                </a:solidFill>
                <a:latin typeface="Rubik"/>
                <a:ea typeface="Rubik"/>
                <a:cs typeface="Rubik"/>
                <a:sym typeface="Rubik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he.wiktionary.org</a:t>
            </a:r>
            <a:r>
              <a:rPr lang="iw" sz="1200">
                <a:latin typeface="Rubik"/>
                <a:ea typeface="Rubik"/>
                <a:cs typeface="Rubik"/>
                <a:sym typeface="Rubik"/>
              </a:rPr>
              <a:t> - ויקימילון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1" name="Google Shape;91;p15"/>
          <p:cNvSpPr/>
          <p:nvPr/>
        </p:nvSpPr>
        <p:spPr>
          <a:xfrm>
            <a:off x="2393923" y="4204325"/>
            <a:ext cx="4364761" cy="369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5"/>
          <p:cNvSpPr txBox="1"/>
          <p:nvPr/>
        </p:nvSpPr>
        <p:spPr>
          <a:xfrm>
            <a:off x="2393923" y="4204325"/>
            <a:ext cx="4364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סגרו את הלשונית וחזרו למרחב הלמידה</a:t>
            </a:r>
            <a:endParaRPr b="1" sz="1200">
              <a:solidFill>
                <a:srgbClr val="073763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93" name="Google Shape;93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38725" y="380775"/>
            <a:ext cx="461700" cy="4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5"/>
          <p:cNvSpPr txBox="1"/>
          <p:nvPr/>
        </p:nvSpPr>
        <p:spPr>
          <a:xfrm>
            <a:off x="-3950" y="1416525"/>
            <a:ext cx="21891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כלי תרגום מקוונים:</a:t>
            </a:r>
            <a:endParaRPr b="1" sz="1200">
              <a:solidFill>
                <a:srgbClr val="073763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" sz="1200" u="sng">
                <a:solidFill>
                  <a:srgbClr val="1155CC"/>
                </a:solidFill>
                <a:latin typeface="Rubik"/>
                <a:ea typeface="Rubik"/>
                <a:cs typeface="Rubik"/>
                <a:sym typeface="Rubik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translate.google.com</a:t>
            </a:r>
            <a:endParaRPr sz="1200">
              <a:solidFill>
                <a:srgbClr val="1155CC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" sz="1200" u="sng">
                <a:solidFill>
                  <a:srgbClr val="1155CC"/>
                </a:solidFill>
                <a:latin typeface="Rubik"/>
                <a:ea typeface="Rubik"/>
                <a:cs typeface="Rubik"/>
                <a:sym typeface="Rubik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reverso.net</a:t>
            </a:r>
            <a:endParaRPr sz="1200">
              <a:solidFill>
                <a:srgbClr val="1155CC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" sz="1200" u="sng">
                <a:solidFill>
                  <a:srgbClr val="1155CC"/>
                </a:solidFill>
                <a:latin typeface="Rubik"/>
                <a:ea typeface="Rubik"/>
                <a:cs typeface="Rubik"/>
                <a:sym typeface="Rubik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wikipedia.org</a:t>
            </a:r>
            <a:endParaRPr sz="1200">
              <a:solidFill>
                <a:srgbClr val="1155CC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" sz="1200" u="sng">
                <a:solidFill>
                  <a:srgbClr val="1155CC"/>
                </a:solidFill>
                <a:latin typeface="Rubik"/>
                <a:ea typeface="Rubik"/>
                <a:cs typeface="Rubik"/>
                <a:sym typeface="Rubik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morfix.co.il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95" name="Google Shape;95;p1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101687" y="3619325"/>
            <a:ext cx="1825413" cy="153930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5"/>
          <p:cNvSpPr txBox="1"/>
          <p:nvPr/>
        </p:nvSpPr>
        <p:spPr>
          <a:xfrm>
            <a:off x="2044450" y="1416525"/>
            <a:ext cx="40413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מילוני מילים נרדפות באנגלית ובשפות נוספות:</a:t>
            </a:r>
            <a:endParaRPr b="1" sz="1200">
              <a:solidFill>
                <a:srgbClr val="073763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" sz="1200" u="sng">
                <a:solidFill>
                  <a:srgbClr val="1155CC"/>
                </a:solidFill>
                <a:latin typeface="Rubik"/>
                <a:ea typeface="Rubik"/>
                <a:cs typeface="Rubik"/>
                <a:sym typeface="Rubik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m-w.com</a:t>
            </a:r>
            <a:r>
              <a:rPr lang="iw" sz="1200">
                <a:latin typeface="Rubik"/>
                <a:ea typeface="Rubik"/>
                <a:cs typeface="Rubik"/>
                <a:sym typeface="Rubik"/>
              </a:rPr>
              <a:t> - מילון מרים-ובסטר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" sz="1200" u="sng">
                <a:solidFill>
                  <a:srgbClr val="1155CC"/>
                </a:solidFill>
                <a:latin typeface="Rubik"/>
                <a:ea typeface="Rubik"/>
                <a:cs typeface="Rubik"/>
                <a:sym typeface="Rubik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synonyms.com</a:t>
            </a:r>
            <a:r>
              <a:rPr lang="iw" sz="1200" u="sng">
                <a:solidFill>
                  <a:schemeClr val="hlink"/>
                </a:solidFill>
                <a:latin typeface="Rubik"/>
                <a:ea typeface="Rubik"/>
                <a:cs typeface="Rubik"/>
                <a:sym typeface="Rubik"/>
                <a:hlinkClick r:id="rId15"/>
              </a:rPr>
              <a:t> 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" sz="1200" u="sng">
                <a:solidFill>
                  <a:srgbClr val="1155CC"/>
                </a:solidFill>
                <a:latin typeface="Rubik"/>
                <a:ea typeface="Rubik"/>
                <a:cs typeface="Rubik"/>
                <a:sym typeface="Rubik"/>
                <a:hlinkClick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thesaurus.com</a:t>
            </a:r>
            <a:endParaRPr sz="1200">
              <a:solidFill>
                <a:srgbClr val="1155CC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" sz="1200" u="sng">
                <a:solidFill>
                  <a:srgbClr val="1155CC"/>
                </a:solidFill>
                <a:latin typeface="Rubik"/>
                <a:ea typeface="Rubik"/>
                <a:cs typeface="Rubik"/>
                <a:sym typeface="Rubik"/>
                <a:hlinkClick r:id="rId1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reverso.net</a:t>
            </a:r>
            <a:r>
              <a:rPr lang="iw" sz="1200">
                <a:solidFill>
                  <a:srgbClr val="1155CC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iw" sz="1200">
                <a:latin typeface="Rubik"/>
                <a:ea typeface="Rubik"/>
                <a:cs typeface="Rubik"/>
                <a:sym typeface="Rubik"/>
              </a:rPr>
              <a:t> (למציאת מילים נרדפות במגוון שפות)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97" name="Google Shape;97;p15"/>
          <p:cNvCxnSpPr/>
          <p:nvPr/>
        </p:nvCxnSpPr>
        <p:spPr>
          <a:xfrm flipH="1">
            <a:off x="6407075" y="1521825"/>
            <a:ext cx="9600" cy="1266900"/>
          </a:xfrm>
          <a:prstGeom prst="straightConnector1">
            <a:avLst/>
          </a:prstGeom>
          <a:noFill/>
          <a:ln cap="flat" cmpd="sng" w="19050">
            <a:solidFill>
              <a:srgbClr val="CFE2F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8" name="Google Shape;98;p15"/>
          <p:cNvCxnSpPr/>
          <p:nvPr/>
        </p:nvCxnSpPr>
        <p:spPr>
          <a:xfrm flipH="1">
            <a:off x="2393925" y="1521825"/>
            <a:ext cx="9600" cy="1266900"/>
          </a:xfrm>
          <a:prstGeom prst="straightConnector1">
            <a:avLst/>
          </a:prstGeom>
          <a:noFill/>
          <a:ln cap="flat" cmpd="sng" w="19050">
            <a:solidFill>
              <a:srgbClr val="CFE2F3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