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Varela Round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ikwypXBUFnZVa9KlHZ/sBdUr12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VarelaRoun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">
  <p:cSld name="שער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8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8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8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18"/>
          <p:cNvPicPr preferRelativeResize="0"/>
          <p:nvPr/>
        </p:nvPicPr>
        <p:blipFill rotWithShape="1">
          <a:blip r:embed="rId2">
            <a:alphaModFix/>
          </a:blip>
          <a:srcRect b="26248" l="33058" r="33511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טקסט גדול-X2">
  <p:cSld name="5_טקסט גדול-X2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7"/>
          <p:cNvSpPr txBox="1"/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7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7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7"/>
          <p:cNvSpPr txBox="1"/>
          <p:nvPr>
            <p:ph idx="1" type="body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מונה">
  <p:cSld name="כותרת ותמונה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/>
          <p:nvPr>
            <p:ph idx="2" type="pic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28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8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8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8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8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ארבע תמונות">
  <p:cSld name="כותרת וארבע תמונות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9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9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9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9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9"/>
          <p:cNvSpPr/>
          <p:nvPr>
            <p:ph idx="2" type="pic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29"/>
          <p:cNvSpPr/>
          <p:nvPr>
            <p:ph idx="3" type="pic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29"/>
          <p:cNvSpPr/>
          <p:nvPr>
            <p:ph idx="4" type="pic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9"/>
          <p:cNvSpPr/>
          <p:nvPr>
            <p:ph idx="5" type="pic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9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9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9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9"/>
          <p:cNvSpPr txBox="1"/>
          <p:nvPr>
            <p:ph idx="1" type="subTitle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9" name="Google Shape;29;p19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9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20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5" name="Google Shape;35;p20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0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0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0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פרק חדש">
  <p:cSld name="פרק חדש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92A7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1"/>
          <p:cNvSpPr txBox="1"/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subTitle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b="1"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43" name="Google Shape;43;p21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1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1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1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וידאו על מסך מלא">
  <p:cSld name="וידאו על מסך מלא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9" name="Google Shape;49;p22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22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2"/>
          <p:cNvSpPr/>
          <p:nvPr>
            <p:ph idx="2" type="media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22"/>
          <p:cNvSpPr txBox="1"/>
          <p:nvPr>
            <p:ph idx="1" type="body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ושתי תמונות">
  <p:cSld name="1_כותרת ושתי תמונות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/>
          <p:nvPr>
            <p:ph idx="2" type="pic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3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3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3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3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3"/>
          <p:cNvSpPr/>
          <p:nvPr>
            <p:ph idx="3" type="pic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שלוש תמונות">
  <p:cSld name="כותרת ושלוש תמונות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24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4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4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4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4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4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>
  <p:cSld name="כותרת בלבד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i="0" sz="4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3" name="Google Shape;73;p25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4" name="Google Shape;74;p25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6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sz="4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" type="body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9" name="Google Shape;79;p2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0" name="Google Shape;80;p2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5.png"/><Relationship Id="rId7" Type="http://schemas.openxmlformats.org/officeDocument/2006/relationships/image" Target="../media/image12.jp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solidFill>
                  <a:srgbClr val="192A72"/>
                </a:solidFill>
              </a:rPr>
              <a:t>חכמת ההמונים</a:t>
            </a:r>
            <a:endParaRPr/>
          </a:p>
        </p:txBody>
      </p:sp>
      <p:sp>
        <p:nvSpPr>
          <p:cNvPr id="110" name="Google Shape;110;p2"/>
          <p:cNvSpPr txBox="1"/>
          <p:nvPr>
            <p:ph idx="1" type="subTitle"/>
          </p:nvPr>
        </p:nvSpPr>
        <p:spPr>
          <a:xfrm>
            <a:off x="1" y="282605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/>
              <a:t>מקצוע: ניתוח ואיתור מידע</a:t>
            </a:r>
            <a:endParaRPr/>
          </a:p>
        </p:txBody>
      </p:sp>
      <p:sp>
        <p:nvSpPr>
          <p:cNvPr id="111" name="Google Shape;111;p2"/>
          <p:cNvSpPr txBox="1"/>
          <p:nvPr>
            <p:ph idx="2" type="body"/>
          </p:nvPr>
        </p:nvSpPr>
        <p:spPr>
          <a:xfrm>
            <a:off x="1" y="3580555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/>
              <a:t>שם המורה: לזלי סלומון</a:t>
            </a:r>
            <a:endParaRPr/>
          </a:p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w-IL">
                <a:solidFill>
                  <a:schemeClr val="dk1"/>
                </a:solidFill>
              </a:rPr>
              <a:t>עריכה: רונית נחמיה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8168" r="8167" t="0"/>
          <a:stretch/>
        </p:blipFill>
        <p:spPr>
          <a:xfrm>
            <a:off x="2172992" y="3554126"/>
            <a:ext cx="4149906" cy="279894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1"/>
          <p:cNvSpPr txBox="1"/>
          <p:nvPr>
            <p:ph type="ctrTitle"/>
          </p:nvPr>
        </p:nvSpPr>
        <p:spPr>
          <a:xfrm>
            <a:off x="1733909" y="504934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/>
              <a:t>אתגר הרשת של DARPA </a:t>
            </a:r>
            <a:br>
              <a:rPr lang="iw-IL"/>
            </a:br>
            <a:r>
              <a:rPr lang="iw-IL" sz="3200"/>
              <a:t>(Defense Advanced Research Projects Agency)</a:t>
            </a:r>
            <a:endParaRPr/>
          </a:p>
        </p:txBody>
      </p:sp>
      <p:sp>
        <p:nvSpPr>
          <p:cNvPr id="185" name="Google Shape;185;p11"/>
          <p:cNvSpPr txBox="1"/>
          <p:nvPr/>
        </p:nvSpPr>
        <p:spPr>
          <a:xfrm>
            <a:off x="1578770" y="1616217"/>
            <a:ext cx="9951244" cy="2257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בשנת  2009  הסוכנות הצבאית לפרויקטים מחקריים מתקדמים בארה"ב  DARPA  הציעה פרס כספי (40,000$) למנצח בתחרות </a:t>
            </a:r>
            <a:r>
              <a:rPr b="1" i="0" lang="iw-IL" sz="2400" u="sng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לאיתור</a:t>
            </a:r>
            <a:r>
              <a:rPr b="0" i="0" lang="iw-IL" sz="2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10 בלוני חיזוי אדומים, שהופרחו בו זמנית בשמי ארה"ב.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b="0" i="0" sz="24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186" name="Google Shape;18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062" y="2744988"/>
            <a:ext cx="1435894" cy="1798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"/>
          <p:cNvSpPr txBox="1"/>
          <p:nvPr>
            <p:ph type="ctrTitle"/>
          </p:nvPr>
        </p:nvSpPr>
        <p:spPr>
          <a:xfrm>
            <a:off x="1294072" y="350111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1" lang="iw-IL"/>
              <a:t>משימה 1</a:t>
            </a:r>
            <a:endParaRPr b="1"/>
          </a:p>
        </p:txBody>
      </p:sp>
      <p:sp>
        <p:nvSpPr>
          <p:cNvPr id="192" name="Google Shape;192;p12"/>
          <p:cNvSpPr/>
          <p:nvPr/>
        </p:nvSpPr>
        <p:spPr>
          <a:xfrm>
            <a:off x="550545" y="1285260"/>
            <a:ext cx="9498330" cy="1703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כיצד אתם הייתם פותרים את אתגר DARPA?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באילו אמצעים הייתם משתמשים כדי להיות הראשונים למצוא את </a:t>
            </a:r>
            <a:r>
              <a:rPr b="1" i="0" lang="iw-IL" sz="2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המיקום של כל 10 הבלונים?</a:t>
            </a:r>
            <a:endParaRPr b="0" i="0" sz="24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"/>
          <p:cNvSpPr txBox="1"/>
          <p:nvPr>
            <p:ph type="ctrTitle"/>
          </p:nvPr>
        </p:nvSpPr>
        <p:spPr>
          <a:xfrm>
            <a:off x="9087813" y="2979153"/>
            <a:ext cx="275863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/>
              <a:t>פתרון חידת המסטיקים</a:t>
            </a:r>
            <a:endParaRPr/>
          </a:p>
        </p:txBody>
      </p:sp>
      <p:pic>
        <p:nvPicPr>
          <p:cNvPr id="198" name="Google Shape;198;p13" title="ￗﾜￗﾙￗﾐￗﾕￗﾨ ￗﾦￗﾕￗﾨￗﾣ ￗﾑￗﾛￗﾪￗﾑￗﾔ ￗﾢￗﾜ ￗﾗￗﾛￗﾞￗﾪ ￗﾔￗﾔￗﾞￗﾕￗﾠￗﾙￗﾝ ￗﾑￗﾐￗﾕￗﾜￗﾤￗﾟ ￗﾩￗﾙￗﾩￗﾙ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828" y="231737"/>
            <a:ext cx="8532230" cy="639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 txBox="1"/>
          <p:nvPr>
            <p:ph type="ctrTitle"/>
          </p:nvPr>
        </p:nvSpPr>
        <p:spPr>
          <a:xfrm>
            <a:off x="1869640" y="504934"/>
            <a:ext cx="8103035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1" lang="iw-IL"/>
              <a:t>מטלה 2</a:t>
            </a:r>
            <a:endParaRPr b="1"/>
          </a:p>
        </p:txBody>
      </p:sp>
      <p:sp>
        <p:nvSpPr>
          <p:cNvPr id="204" name="Google Shape;204;p14"/>
          <p:cNvSpPr txBox="1"/>
          <p:nvPr/>
        </p:nvSpPr>
        <p:spPr>
          <a:xfrm>
            <a:off x="800100" y="1707356"/>
            <a:ext cx="9694069" cy="32348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אתם מתכננים להעלות סטורי מהופעה של זמר רוק מפורסם בלייב פארק בראשון לציון.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אתם מתלבטים בין 2 תמונות, הפעילו את חכמת ההמונים, כך שתקבלו יותר לייקים על הסטורי.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תארו את הפעולות, שאתם מתכננים לבצע.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/>
          <p:nvPr>
            <p:ph type="ctrTitle"/>
          </p:nvPr>
        </p:nvSpPr>
        <p:spPr>
          <a:xfrm>
            <a:off x="1420009" y="62821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/>
              <a:t>MIT   זכו באתגר DARPA</a:t>
            </a:r>
            <a:endParaRPr/>
          </a:p>
        </p:txBody>
      </p:sp>
      <p:pic>
        <p:nvPicPr>
          <p:cNvPr descr="תמונה שמכילה ציור&#10;&#10;התיאור נוצר באופן אוטומטי" id="210" name="Google Shape;21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9240" y="1940105"/>
            <a:ext cx="2540794" cy="254079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5"/>
          <p:cNvSpPr txBox="1"/>
          <p:nvPr/>
        </p:nvSpPr>
        <p:spPr>
          <a:xfrm>
            <a:off x="6061275" y="1894522"/>
            <a:ext cx="4805363" cy="2811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רמז: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הם נעזרו בחכמת המונים.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בסרטון Riley Crane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מסביר את השיטה.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אז... איך הם זכו?</a:t>
            </a:r>
            <a:endParaRPr b="0" i="0" sz="24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6"/>
          <p:cNvPicPr preferRelativeResize="0"/>
          <p:nvPr/>
        </p:nvPicPr>
        <p:blipFill rotWithShape="1">
          <a:blip r:embed="rId3">
            <a:alphaModFix/>
          </a:blip>
          <a:srcRect b="66411" l="39172" r="34232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6"/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8" name="Google Shape;218;p16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נוהל 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</a:rPr>
              <a:t>מה נלמד היום </a:t>
            </a:r>
            <a:endParaRPr/>
          </a:p>
        </p:txBody>
      </p:sp>
      <p:sp>
        <p:nvSpPr>
          <p:cNvPr id="117" name="Google Shape;117;p3"/>
          <p:cNvSpPr txBox="1"/>
          <p:nvPr>
            <p:ph idx="1" type="body"/>
          </p:nvPr>
        </p:nvSpPr>
        <p:spPr>
          <a:xfrm>
            <a:off x="625888" y="1732935"/>
            <a:ext cx="8306992" cy="3650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42957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Arial"/>
              <a:buChar char="•"/>
            </a:pPr>
            <a:r>
              <a:rPr b="0" lang="iw-IL">
                <a:solidFill>
                  <a:srgbClr val="192A72"/>
                </a:solidFill>
              </a:rPr>
              <a:t>מהי "חכמת ההמונים"?</a:t>
            </a:r>
            <a:endParaRPr/>
          </a:p>
          <a:p>
            <a:pPr indent="-457200" lvl="0" marL="642957" rtl="1" algn="r">
              <a:lnSpc>
                <a:spcPct val="200000"/>
              </a:lnSpc>
              <a:spcBef>
                <a:spcPts val="56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Arial"/>
              <a:buChar char="•"/>
            </a:pPr>
            <a:r>
              <a:rPr b="0" lang="iw-IL">
                <a:solidFill>
                  <a:srgbClr val="192A72"/>
                </a:solidFill>
              </a:rPr>
              <a:t>התנאים לקיום חכמת ההמונים</a:t>
            </a:r>
            <a:endParaRPr/>
          </a:p>
          <a:p>
            <a:pPr indent="-457200" lvl="0" marL="642957" rtl="1" algn="r">
              <a:lnSpc>
                <a:spcPct val="200000"/>
              </a:lnSpc>
              <a:spcBef>
                <a:spcPts val="56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Arial"/>
              <a:buChar char="•"/>
            </a:pPr>
            <a:r>
              <a:rPr b="0" lang="iw-IL">
                <a:solidFill>
                  <a:srgbClr val="192A72"/>
                </a:solidFill>
              </a:rPr>
              <a:t>התנאים לאי קיום חכמת ההמונים</a:t>
            </a:r>
            <a:endParaRPr/>
          </a:p>
          <a:p>
            <a:pPr indent="-457200" lvl="0" marL="642957" rtl="1" algn="r">
              <a:lnSpc>
                <a:spcPct val="200000"/>
              </a:lnSpc>
              <a:spcBef>
                <a:spcPts val="56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Arial"/>
              <a:buChar char="•"/>
            </a:pPr>
            <a:r>
              <a:rPr b="0" lang="iw-IL">
                <a:solidFill>
                  <a:srgbClr val="192A72"/>
                </a:solidFill>
              </a:rPr>
              <a:t>דוגמאות </a:t>
            </a:r>
            <a:endParaRPr/>
          </a:p>
          <a:p>
            <a:pPr indent="-279400" lvl="0" marL="642957" rtl="1" algn="r">
              <a:lnSpc>
                <a:spcPct val="2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t/>
            </a:r>
            <a:endParaRPr b="0">
              <a:solidFill>
                <a:srgbClr val="192A72"/>
              </a:solidFill>
            </a:endParaRPr>
          </a:p>
          <a:p>
            <a:pPr indent="0" lvl="0" marL="185757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 b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>
            <p:ph type="ctrTitle"/>
          </p:nvPr>
        </p:nvSpPr>
        <p:spPr>
          <a:xfrm>
            <a:off x="1" y="2168836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solidFill>
                  <a:srgbClr val="192A72"/>
                </a:solidFill>
              </a:rPr>
              <a:t>חכמת ההמונים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>
            <a:off x="57875" y="78200"/>
            <a:ext cx="4603347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w-IL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https://youtu.be/w23LeBHtYKI</a:t>
            </a:r>
            <a:endParaRPr b="0" i="0" sz="14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"/>
          <p:cNvSpPr txBox="1"/>
          <p:nvPr>
            <p:ph idx="1" type="body"/>
          </p:nvPr>
        </p:nvSpPr>
        <p:spPr>
          <a:xfrm>
            <a:off x="-159702" y="50837"/>
            <a:ext cx="8773440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</a:pPr>
            <a:r>
              <a:rPr lang="iw-IL"/>
              <a:t>ליאור צורף באירוע בפארק רעננה</a:t>
            </a:r>
            <a:endParaRPr/>
          </a:p>
        </p:txBody>
      </p:sp>
      <p:pic>
        <p:nvPicPr>
          <p:cNvPr id="129" name="Google Shape;129;p5" title="ￗﾜￗﾙￗﾐￗﾕￗﾨ ￗﾦￗﾕￗﾨￗﾣ ￗﾞￗﾓￗﾒￗﾙￗﾝ ￗﾐￗﾪ ￗﾗￗﾛￗﾞￗﾪ ￗﾔￗﾔￗﾞￗﾕￗﾠￗﾙￗﾝ ￗﾢ&quot;ￗﾙ ￗﾩￗﾗￗﾨￗﾕￗﾨ ￗﾙￗﾕￗﾠￗﾙￗﾝ ￗﾜￗﾐￗﾕￗﾙￗﾨ ￗﾔￗﾤￗﾪￗﾕￗﾗ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190" y="504569"/>
            <a:ext cx="10864770" cy="6111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type="ctrTitle"/>
          </p:nvPr>
        </p:nvSpPr>
        <p:spPr>
          <a:xfrm>
            <a:off x="1479267" y="290431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 sz="4400"/>
              <a:t>לפני שנתחיל...</a:t>
            </a: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1942255" y="1163502"/>
            <a:ext cx="7410090" cy="224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iw-IL" sz="32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מהו המון? </a:t>
            </a:r>
            <a:endParaRPr b="0" i="0" sz="32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iw-IL" sz="32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מה ההבדלים בין המון לבין קבוצה?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iw-IL" sz="32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האם למספר האנשים יש משמעות?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>
            <p:ph type="ctrTitle"/>
          </p:nvPr>
        </p:nvSpPr>
        <p:spPr>
          <a:xfrm>
            <a:off x="1421607" y="186257"/>
            <a:ext cx="10559992" cy="14925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/>
              <a:t>חכמת ההמונים על-פי ג'יימס סורוביצקי </a:t>
            </a:r>
            <a:r>
              <a:rPr lang="iw-IL" sz="3200"/>
              <a:t>(2005)</a:t>
            </a:r>
            <a:endParaRPr/>
          </a:p>
        </p:txBody>
      </p:sp>
      <p:sp>
        <p:nvSpPr>
          <p:cNvPr id="141" name="Google Shape;141;p7"/>
          <p:cNvSpPr/>
          <p:nvPr/>
        </p:nvSpPr>
        <p:spPr>
          <a:xfrm>
            <a:off x="791009" y="2099773"/>
            <a:ext cx="2530836" cy="162111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מנגנון לאיסוף המידע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כדי להציגו ולאפשר קבלת החלטות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7"/>
          <p:cNvSpPr/>
          <p:nvPr/>
        </p:nvSpPr>
        <p:spPr>
          <a:xfrm>
            <a:off x="4352492" y="2099773"/>
            <a:ext cx="2530836" cy="162111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אי-תלות בין אנשים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התשובות צריכות להיות אישיות </a:t>
            </a:r>
            <a:r>
              <a:rPr b="1" i="0" lang="iw-IL" sz="20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 </a:t>
            </a:r>
            <a:endParaRPr b="0" i="0" sz="2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3" name="Google Shape;143;p7"/>
          <p:cNvSpPr/>
          <p:nvPr/>
        </p:nvSpPr>
        <p:spPr>
          <a:xfrm>
            <a:off x="7839509" y="2099773"/>
            <a:ext cx="2530836" cy="162111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הטרוגניות מגוון דעות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קבוצה גדולה ומגוונת בדעותיה</a:t>
            </a:r>
            <a:endParaRPr b="0" i="0" sz="2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/>
              <a:t>כמה מסטיקים יש במיכל?</a:t>
            </a:r>
            <a:endParaRPr/>
          </a:p>
        </p:txBody>
      </p:sp>
      <p:pic>
        <p:nvPicPr>
          <p:cNvPr descr="מכונת מסטיקים נוסטלגית זכוכית 23 ס" id="149" name="Google Shape;149;p8"/>
          <p:cNvPicPr preferRelativeResize="0"/>
          <p:nvPr/>
        </p:nvPicPr>
        <p:blipFill rotWithShape="1">
          <a:blip r:embed="rId3">
            <a:alphaModFix/>
          </a:blip>
          <a:srcRect b="0" l="1" r="42738" t="0"/>
          <a:stretch/>
        </p:blipFill>
        <p:spPr>
          <a:xfrm>
            <a:off x="2193133" y="823611"/>
            <a:ext cx="2121692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8"/>
          <p:cNvSpPr txBox="1"/>
          <p:nvPr/>
        </p:nvSpPr>
        <p:spPr>
          <a:xfrm>
            <a:off x="6772276" y="1778794"/>
            <a:ext cx="433625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iw-IL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אין בחדר הזה מומחה לממתקים.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1" name="Google Shape;151;p8"/>
          <p:cNvSpPr/>
          <p:nvPr/>
        </p:nvSpPr>
        <p:spPr>
          <a:xfrm>
            <a:off x="5864771" y="1659388"/>
            <a:ext cx="1028453" cy="707887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iw-IL" sz="14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הטרוגניות</a:t>
            </a:r>
            <a:endParaRPr b="1" i="0" sz="11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vi_sign | צ'ק האוס" id="152" name="Google Shape;15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8562" y="1613521"/>
            <a:ext cx="700316" cy="81089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8"/>
          <p:cNvSpPr txBox="1"/>
          <p:nvPr/>
        </p:nvSpPr>
        <p:spPr>
          <a:xfrm>
            <a:off x="6772276" y="2633277"/>
            <a:ext cx="43362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iw-IL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כל אחד יגיד את דעתו האישית.</a:t>
            </a:r>
            <a:endParaRPr b="1" i="0" sz="20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4" name="Google Shape;154;p8"/>
          <p:cNvSpPr/>
          <p:nvPr/>
        </p:nvSpPr>
        <p:spPr>
          <a:xfrm>
            <a:off x="5864772" y="2509838"/>
            <a:ext cx="1028453" cy="707887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iw-IL" sz="14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חוסר תלות</a:t>
            </a:r>
            <a:endParaRPr b="1" i="0" sz="11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vi_sign | צ'ק האוס" id="155" name="Google Shape;15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64679" y="2410231"/>
            <a:ext cx="700315" cy="81089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8"/>
          <p:cNvSpPr txBox="1"/>
          <p:nvPr/>
        </p:nvSpPr>
        <p:spPr>
          <a:xfrm>
            <a:off x="6772276" y="3440221"/>
            <a:ext cx="43362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iw-IL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התשובות נשמרות אצלי.</a:t>
            </a:r>
            <a:endParaRPr b="1" i="0" sz="20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7" name="Google Shape;157;p8"/>
          <p:cNvSpPr/>
          <p:nvPr/>
        </p:nvSpPr>
        <p:spPr>
          <a:xfrm>
            <a:off x="5864772" y="3335747"/>
            <a:ext cx="1028453" cy="707887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iw-IL" sz="14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מנגנון לאיסוף</a:t>
            </a:r>
            <a:endParaRPr b="1" i="0" sz="11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vi_sign | צ'ק האוס" id="158" name="Google Shape;15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7305" y="3225665"/>
            <a:ext cx="700315" cy="810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/>
              <a:t>תנאים  לאי קיום חכמת המונים</a:t>
            </a:r>
            <a:endParaRPr/>
          </a:p>
        </p:txBody>
      </p:sp>
      <p:sp>
        <p:nvSpPr>
          <p:cNvPr id="164" name="Google Shape;164;p9"/>
          <p:cNvSpPr/>
          <p:nvPr/>
        </p:nvSpPr>
        <p:spPr>
          <a:xfrm>
            <a:off x="8468158" y="1329186"/>
            <a:ext cx="2530836" cy="162111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אחידות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הומוגניות</a:t>
            </a:r>
            <a:endParaRPr b="0" i="0" sz="2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5" name="Google Shape;165;p9"/>
          <p:cNvSpPr/>
          <p:nvPr/>
        </p:nvSpPr>
        <p:spPr>
          <a:xfrm>
            <a:off x="2638517" y="4198970"/>
            <a:ext cx="2530836" cy="162111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חיקוי</a:t>
            </a:r>
            <a:endParaRPr b="0" i="0" sz="20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5505883" y="2764559"/>
            <a:ext cx="2530836" cy="162111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היררכיה ומרכוז הידע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/>
              <a:t>דוגמאות לחכמת ההמונים</a:t>
            </a:r>
            <a:endParaRPr/>
          </a:p>
        </p:txBody>
      </p:sp>
      <p:pic>
        <p:nvPicPr>
          <p:cNvPr descr="אפליקצייה חינמית להנחיות נהיגה, דיווחים על מצב התנועה וניווט מאת Waze" id="172" name="Google Shape;17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8273" y="4097560"/>
            <a:ext cx="1754665" cy="17546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ויקיפדיה ישראל חוגגת את הערך ה-250 אלף שלה" id="173" name="Google Shape;17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01633" y="1150105"/>
            <a:ext cx="2094368" cy="2030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artments Pri Ukcu - בוהינז'סקו ז'זרו, סלובניה - חוות דעת על ..." id="174" name="Google Shape;17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5269" y="1433935"/>
            <a:ext cx="2812473" cy="188866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0"/>
          <p:cNvSpPr txBox="1"/>
          <p:nvPr/>
        </p:nvSpPr>
        <p:spPr>
          <a:xfrm>
            <a:off x="4166103" y="4295437"/>
            <a:ext cx="2342584" cy="954107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בשידור חוקר</a:t>
            </a:r>
            <a:endParaRPr b="1" i="0" sz="2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176" name="Google Shape;176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4995" y="3657200"/>
            <a:ext cx="1464511" cy="880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rson Waking on Hill" id="177" name="Google Shape;177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57753" y="1433935"/>
            <a:ext cx="3142046" cy="192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0"/>
          <p:cNvPicPr preferRelativeResize="0"/>
          <p:nvPr/>
        </p:nvPicPr>
        <p:blipFill rotWithShape="1">
          <a:blip r:embed="rId8">
            <a:alphaModFix/>
          </a:blip>
          <a:srcRect b="5526" l="17709" r="18989" t="12965"/>
          <a:stretch/>
        </p:blipFill>
        <p:spPr>
          <a:xfrm>
            <a:off x="551544" y="3932927"/>
            <a:ext cx="2690370" cy="2508056"/>
          </a:xfrm>
          <a:prstGeom prst="rect">
            <a:avLst/>
          </a:prstGeom>
          <a:noFill/>
          <a:ln cap="flat" cmpd="sng" w="412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2020-03-15T19:13:03Z</dcterms:created>
  <dc:creator>user</dc:creator>
</cp:coreProperties>
</file>