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Varela Round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tdDwyp0J+hTH3bG/Iyvcg/eez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arelaRoun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9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9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19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9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9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9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9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9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9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0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20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0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0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0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21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36" name="Google Shape;36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22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2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22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23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23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3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4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24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6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>
            <p:ph type="ctrTitle"/>
          </p:nvPr>
        </p:nvSpPr>
        <p:spPr>
          <a:xfrm>
            <a:off x="0" y="143550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חכמת ההמונים </a:t>
            </a:r>
            <a:b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حكمة الجماهير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idx="2" type="body"/>
          </p:nvPr>
        </p:nvSpPr>
        <p:spPr>
          <a:xfrm>
            <a:off x="1" y="3580555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168" r="8167" t="0"/>
          <a:stretch/>
        </p:blipFill>
        <p:spPr>
          <a:xfrm>
            <a:off x="2172992" y="3554126"/>
            <a:ext cx="4149906" cy="279894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1"/>
          <p:cNvSpPr txBox="1"/>
          <p:nvPr>
            <p:ph type="ctrTitle"/>
          </p:nvPr>
        </p:nvSpPr>
        <p:spPr>
          <a:xfrm>
            <a:off x="1733909" y="504934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تحدي الشبكة - אתגר הרשת של DARPA </a:t>
            </a:r>
            <a:br>
              <a:rPr b="1" lang="iw-IL">
                <a:latin typeface="Arial"/>
                <a:ea typeface="Arial"/>
                <a:cs typeface="Arial"/>
                <a:sym typeface="Arial"/>
              </a:rPr>
            </a:br>
            <a:r>
              <a:rPr b="1" lang="iw-IL" sz="3200">
                <a:latin typeface="Arial"/>
                <a:ea typeface="Arial"/>
                <a:cs typeface="Arial"/>
                <a:sym typeface="Arial"/>
              </a:rPr>
              <a:t>(Defense Advanced Research Projects Agency)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2030354" y="1443861"/>
            <a:ext cx="9951244" cy="3970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בשנת  2009   סוכנות הצבאית לפרויקטים מחקריים מתקדמים בארה"ב  DARPA  הציעה פרס כספי (40,000$) למנצח בתחרות </a:t>
            </a:r>
            <a:r>
              <a:rPr b="1" i="0" lang="iw-IL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לאיתור</a:t>
            </a: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10 בלוני חיזוי אדומים, שהופרחו בו זמנית בשמי ארה"ב.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في عام 2009 ، قدمت وكالة مشاريع الأبحاث المتقدمة الأمريكية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(DARPA) جائزة نقدية (40 ألف دولار) 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للفائز في مسابقة لتحديد موقع 10 بالونات توقع حمراء،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والتي تم نقلها في نفس الوقت في سماء الولايات المتحدة.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" y="2744988"/>
            <a:ext cx="1435894" cy="179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/>
          <p:nvPr>
            <p:ph type="ctrTitle"/>
          </p:nvPr>
        </p:nvSpPr>
        <p:spPr>
          <a:xfrm>
            <a:off x="1294072" y="350111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مهمة  1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/>
          <p:nvPr/>
        </p:nvSpPr>
        <p:spPr>
          <a:xfrm>
            <a:off x="550545" y="1285260"/>
            <a:ext cx="9498330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כיצד אתם הייתם פותרים את אתגר DARPA?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באילו אמצעים הייתם משתמשים כדי להיות הראשונים למצוא את </a:t>
            </a: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המיקום של כל 10 הבלונים?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كيف تحل تحدي DARPA؟</a:t>
            </a:r>
            <a:endParaRPr/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ما الوسائل التي ستستخدمها لتكون أول من يجد </a:t>
            </a:r>
            <a:r>
              <a:rPr b="1" i="0" lang="iw-IL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موقع جميع البالونات العشرة؟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ctrTitle"/>
          </p:nvPr>
        </p:nvSpPr>
        <p:spPr>
          <a:xfrm>
            <a:off x="9087813" y="2979153"/>
            <a:ext cx="275863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פתרון חידת המסטיקים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حل لغز الماستيك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3" title="ￗﾜￗﾙￗﾐￗﾕￗﾨ ￗﾦￗﾕￗﾨￗﾣ ￗﾑￗﾛￗﾪￗﾑￗﾔ ￗﾢￗﾜ ￗﾗￗﾛￗﾞￗﾪ ￗﾔￗﾔￗﾞￗﾕￗﾠￗﾙￗﾝ ￗﾑￗﾐￗﾕￗﾜￗﾤￗﾟ ￗﾩￗﾙￗﾩￗﾙ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828" y="231737"/>
            <a:ext cx="8532230" cy="639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ctrTitle"/>
          </p:nvPr>
        </p:nvSpPr>
        <p:spPr>
          <a:xfrm>
            <a:off x="1869640" y="504934"/>
            <a:ext cx="8103035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مهمة  2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4"/>
          <p:cNvSpPr txBox="1"/>
          <p:nvPr/>
        </p:nvSpPr>
        <p:spPr>
          <a:xfrm>
            <a:off x="898573" y="1285325"/>
            <a:ext cx="9694069" cy="6047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אתם מתכננים להעלות סטורי מהופעה של זמר רוק מפורסם בלייב פארק בראשון לציון.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אתם מתלבטים בין 2 תמונות, הפעילו את חכמת ההמונים, כך שתקבלו יותר לייקים על הסטורי.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תארו את הפעולות, שאתם מתכננים לבצע.</a:t>
            </a:r>
            <a:endParaRPr b="1" i="0" sz="24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أنت تخطط لإحضار قصة من أداء لمغني موسيقى الروك الشهير في Live Park في ريشون لتسيون.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أنت تناقش بين صورتين ، قم بتنشيط حكمة الجماهير بحيث تحصل على المزيد من الإعجابات في القصة.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صِف الإجراءات التي تخطط لاتخاذها.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ctrTitle"/>
          </p:nvPr>
        </p:nvSpPr>
        <p:spPr>
          <a:xfrm>
            <a:off x="1420009" y="62821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MIT فاز في التحدي DARPA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ציור&#10;&#10;התיאור נוצר באופן אוטומטי" id="205" name="Google Shape;2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9240" y="1940105"/>
            <a:ext cx="2540794" cy="254079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5"/>
          <p:cNvSpPr txBox="1"/>
          <p:nvPr/>
        </p:nvSpPr>
        <p:spPr>
          <a:xfrm>
            <a:off x="6061275" y="1894522"/>
            <a:ext cx="4805363" cy="28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الرمز: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لقد ساعدتهم حكمة الجماهير.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في فيديو رايلي كرين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يشرح الطريقة.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إذن ... كيف فازوا?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625887" y="1732935"/>
            <a:ext cx="9024549" cy="36502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b="0"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מהי "חכמת ההמונים"? ما هي "حكمة الجماهير"؟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b="0"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התנאים לקיום חכמת ההמונים- الشروط وجود حكمة الجماهير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b="0"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התנאים לאי קיום חכמת ההמונים شروط عدم وجود حكمة الجماهير.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b="0"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דוגמאות - امثلة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94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 b="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ctrTitle"/>
          </p:nvPr>
        </p:nvSpPr>
        <p:spPr>
          <a:xfrm>
            <a:off x="1" y="216883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חכמת ההמונים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حكمة الجماهير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/>
          <p:nvPr/>
        </p:nvSpPr>
        <p:spPr>
          <a:xfrm>
            <a:off x="57875" y="78200"/>
            <a:ext cx="4603347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w-IL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https://youtu.be/w23LeBHtYKI</a:t>
            </a:r>
            <a:endParaRPr b="0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"/>
          <p:cNvSpPr txBox="1"/>
          <p:nvPr>
            <p:ph idx="1" type="body"/>
          </p:nvPr>
        </p:nvSpPr>
        <p:spPr>
          <a:xfrm>
            <a:off x="-159702" y="50837"/>
            <a:ext cx="8773440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تمت إضافة ليئور إلى حدث في حديقة رعنانا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5" title="ￗﾜￗﾙￗﾐￗﾕￗﾨ ￗﾦￗﾕￗﾨￗﾣ ￗﾞￗﾓￗﾒￗﾙￗﾝ ￗﾐￗﾪ ￗﾗￗﾛￗﾞￗﾪ ￗﾔￗﾔￗﾞￗﾕￗﾠￗﾙￗﾝ ￗﾢ&quot;ￗﾙ ￗﾩￗﾗￗﾨￗﾕￗﾨ ￗﾙￗﾕￗﾠￗﾙￗﾝ ￗﾜￗﾐￗﾕￗﾙￗﾨ ￗﾔￗﾤￗﾪￗﾕￗﾗ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190" y="504569"/>
            <a:ext cx="10864770" cy="6111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/>
          <p:nvPr>
            <p:ph type="ctrTitle"/>
          </p:nvPr>
        </p:nvSpPr>
        <p:spPr>
          <a:xfrm>
            <a:off x="1479267" y="290431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sz="4400">
                <a:latin typeface="Arial"/>
                <a:ea typeface="Arial"/>
                <a:cs typeface="Arial"/>
                <a:sym typeface="Arial"/>
              </a:rPr>
              <a:t>قبل أن نبدأ ...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1942255" y="1163502"/>
            <a:ext cx="7410090" cy="4708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מהו המון? 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ההבדלים בין המון לבין קבוצה?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למספר האנשים יש משמעות?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هو الكثير؟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ما هي الاختلافات بين الحشد والمجموعة؟</a:t>
            </a:r>
            <a:endParaRPr/>
          </a:p>
          <a:p>
            <a:pPr indent="-4572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هل عدد الناس مهم؟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ctrTitle"/>
          </p:nvPr>
        </p:nvSpPr>
        <p:spPr>
          <a:xfrm>
            <a:off x="1421607" y="186257"/>
            <a:ext cx="10559992" cy="14925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חכמת ההמונים על-פי ג'יימס סורוביצקי </a:t>
            </a:r>
            <a:r>
              <a:rPr lang="iw-IL" sz="3200">
                <a:latin typeface="Arial"/>
                <a:ea typeface="Arial"/>
                <a:cs typeface="Arial"/>
                <a:sym typeface="Arial"/>
              </a:rPr>
              <a:t>(2005)</a:t>
            </a:r>
            <a:br>
              <a:rPr lang="iw-IL" sz="3200">
                <a:latin typeface="Arial"/>
                <a:ea typeface="Arial"/>
                <a:cs typeface="Arial"/>
                <a:sym typeface="Arial"/>
              </a:rPr>
            </a:br>
            <a:r>
              <a:rPr b="1" lang="iw-IL" sz="3200">
                <a:latin typeface="Arial"/>
                <a:ea typeface="Arial"/>
                <a:cs typeface="Arial"/>
                <a:sym typeface="Arial"/>
              </a:rPr>
              <a:t>حكمة الجماهير حسب جيمس سوروفيتسكي (2005)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791009" y="2099773"/>
            <a:ext cx="2530836" cy="1621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מנגנון לאיסוף המידע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כדי להציגו ולאפשר קבלת החלטות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/>
          <p:nvPr/>
        </p:nvSpPr>
        <p:spPr>
          <a:xfrm>
            <a:off x="4278026" y="2099773"/>
            <a:ext cx="2530836" cy="1621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אי-תלות בין אנשים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התשובות צריכות להיות אישיות </a:t>
            </a: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7839509" y="2099773"/>
            <a:ext cx="2530836" cy="1621110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הטרוגניות מגוון דעות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קבוצה גדולה ומגוונת בדעותיה</a:t>
            </a:r>
            <a:endParaRPr b="0" i="0" sz="2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8088923" y="3938954"/>
            <a:ext cx="26447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عدم تجانس الرأي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مجموعة كبيرة ومتنوعة في وجهات نظرها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4164136" y="4025278"/>
            <a:ext cx="264472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الأشخاص غير متعلقة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والإجابات يجب ان تكون شخصية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576775" y="4077453"/>
            <a:ext cx="28589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آلية جمع المعلومات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لعرض وتمكين اتخاذ القرار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כמה מסטיקים יש במיכל?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מכונת מסטיקים נוסטלגית זכוכית 23 ס"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1" r="42738" t="0"/>
          <a:stretch/>
        </p:blipFill>
        <p:spPr>
          <a:xfrm>
            <a:off x="2193133" y="823611"/>
            <a:ext cx="2121692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/>
        </p:nvSpPr>
        <p:spPr>
          <a:xfrm>
            <a:off x="6772276" y="1778794"/>
            <a:ext cx="4336256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אין בחדר הזה מומחה לממתקים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سيكون لكل فرد كلمتهم.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8"/>
          <p:cNvSpPr/>
          <p:nvPr/>
        </p:nvSpPr>
        <p:spPr>
          <a:xfrm>
            <a:off x="5864771" y="1659388"/>
            <a:ext cx="1028453" cy="70788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הטרוגניות</a:t>
            </a:r>
            <a:endParaRPr b="1" i="0" sz="11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vi_sign | צ'ק האוס" id="143" name="Google Shape;14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8562" y="1613521"/>
            <a:ext cx="700316" cy="81089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/>
          <p:nvPr/>
        </p:nvSpPr>
        <p:spPr>
          <a:xfrm>
            <a:off x="6772276" y="2633277"/>
            <a:ext cx="4336256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כל אחד יגיד את דעתו האישית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سيكون لكل فرد كلمتهم.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5864772" y="2509838"/>
            <a:ext cx="1028453" cy="70788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חוסר תלות</a:t>
            </a:r>
            <a:endParaRPr b="1" i="0" sz="11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vi_sign | צ'ק האוס" id="146" name="Google Shape;14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4679" y="2410231"/>
            <a:ext cx="700315" cy="81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8"/>
          <p:cNvSpPr txBox="1"/>
          <p:nvPr/>
        </p:nvSpPr>
        <p:spPr>
          <a:xfrm>
            <a:off x="6772276" y="3440221"/>
            <a:ext cx="4336256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התשובות נשמרות אצלי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الإجابات محفوظة معي..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5864772" y="3335747"/>
            <a:ext cx="1028453" cy="707887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iw-IL" sz="14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מנגנון לאיסוף</a:t>
            </a:r>
            <a:endParaRPr b="1" i="0" sz="11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descr="vi_sign | צ'ק האוס" id="149" name="Google Shape;1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7305" y="3225665"/>
            <a:ext cx="700315" cy="810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/>
          <p:nvPr>
            <p:ph type="ctrTitle"/>
          </p:nvPr>
        </p:nvSpPr>
        <p:spPr>
          <a:xfrm>
            <a:off x="1647456" y="305954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תנאים  לאי קיום חכמת המונים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latin typeface="Arial"/>
                <a:ea typeface="Arial"/>
                <a:cs typeface="Arial"/>
                <a:sym typeface="Arial"/>
              </a:rPr>
              <a:t>شروط عدم وجود الحكمة الجماعية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8468158" y="1329186"/>
            <a:ext cx="2530836" cy="162111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אחידות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הומוגניות</a:t>
            </a:r>
            <a:endParaRPr b="0" i="0" sz="2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2638517" y="4198970"/>
            <a:ext cx="2530836" cy="162111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חיקוי</a:t>
            </a:r>
            <a:endParaRPr b="0" i="0" sz="20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"/>
          <p:cNvSpPr/>
          <p:nvPr/>
        </p:nvSpPr>
        <p:spPr>
          <a:xfrm>
            <a:off x="5505883" y="2764559"/>
            <a:ext cx="2530836" cy="162111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היררכיה ומרכוז הידע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 txBox="1"/>
          <p:nvPr/>
        </p:nvSpPr>
        <p:spPr>
          <a:xfrm>
            <a:off x="8468158" y="3198167"/>
            <a:ext cx="26447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تجانس الرأي</a:t>
            </a:r>
            <a:endParaRPr/>
          </a:p>
        </p:txBody>
      </p:sp>
      <p:sp>
        <p:nvSpPr>
          <p:cNvPr id="159" name="Google Shape;159;p9"/>
          <p:cNvSpPr txBox="1"/>
          <p:nvPr/>
        </p:nvSpPr>
        <p:spPr>
          <a:xfrm>
            <a:off x="5448938" y="4615083"/>
            <a:ext cx="26447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التسلسل الهرمي والمعرفة</a:t>
            </a:r>
            <a:endParaRPr/>
          </a:p>
        </p:txBody>
      </p:sp>
      <p:sp>
        <p:nvSpPr>
          <p:cNvPr id="160" name="Google Shape;160;p9"/>
          <p:cNvSpPr txBox="1"/>
          <p:nvPr/>
        </p:nvSpPr>
        <p:spPr>
          <a:xfrm>
            <a:off x="0" y="4615083"/>
            <a:ext cx="26447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تقليد</a:t>
            </a:r>
            <a:endParaRPr/>
          </a:p>
        </p:txBody>
      </p:sp>
      <p:sp>
        <p:nvSpPr>
          <p:cNvPr id="161" name="Google Shape;161;p9"/>
          <p:cNvSpPr txBox="1"/>
          <p:nvPr/>
        </p:nvSpPr>
        <p:spPr>
          <a:xfrm>
            <a:off x="773723" y="1209822"/>
            <a:ext cx="339031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דוגמה של: קניית רכב חדש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مثال على: شراء سيارة جديدة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דוגמאות לחכמת ההמונים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Calibri"/>
                <a:ea typeface="Calibri"/>
                <a:cs typeface="Calibri"/>
                <a:sym typeface="Calibri"/>
              </a:rPr>
              <a:t>أمثلة على حكمة الجماهير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אפליקצייה חינמית להנחיות נהיגה, דיווחים על מצב התנועה וניווט מאת Waze"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273" y="4097560"/>
            <a:ext cx="1754665" cy="17546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ויקיפדיה ישראל חוגגת את הערך ה-250 אלף שלה" id="168" name="Google Shape;16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1633" y="1150105"/>
            <a:ext cx="2094368" cy="20300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artments Pri Ukcu - בוהינז'סקו ז'זרו, סלובניה - חוות דעת על ..." id="169" name="Google Shape;16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269" y="1433935"/>
            <a:ext cx="2812473" cy="1888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0"/>
          <p:cNvSpPr txBox="1"/>
          <p:nvPr/>
        </p:nvSpPr>
        <p:spPr>
          <a:xfrm>
            <a:off x="4166103" y="4295437"/>
            <a:ext cx="2342584" cy="1384954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בשידור חוקר</a:t>
            </a:r>
            <a:endParaRPr b="1" i="0" sz="2800" u="none" cap="none" strike="noStrike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في بث استقصائي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4995" y="3657200"/>
            <a:ext cx="1464511" cy="880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son Waking on Hill" id="172" name="Google Shape;17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57753" y="1433935"/>
            <a:ext cx="3142046" cy="192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8">
            <a:alphaModFix/>
          </a:blip>
          <a:srcRect b="5526" l="17709" r="18989" t="12965"/>
          <a:stretch/>
        </p:blipFill>
        <p:spPr>
          <a:xfrm>
            <a:off x="551544" y="3932927"/>
            <a:ext cx="2690370" cy="2508056"/>
          </a:xfrm>
          <a:prstGeom prst="rect">
            <a:avLst/>
          </a:prstGeom>
          <a:noFill/>
          <a:ln cap="flat" cmpd="sng" w="412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