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ms-office.chartcolorstyle+xml" PartName="/ppt/charts/colors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drawingml.chartshapes+xml" PartName="/ppt/drawings/drawing1.xml"/>
  <Override ContentType="application/vnd.ms-office.chartstyle+xml" PartName="/ppt/charts/style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6858000" cx="12192000"/>
  <p:notesSz cx="6858000" cy="9144000"/>
  <p:embeddedFontLst>
    <p:embeddedFont>
      <p:font typeface="Varela Round"/>
      <p:regular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  <p:ext uri="GoogleSlidesCustomDataVersion2">
      <go:slidesCustomData xmlns:go="http://customooxmlschemas.google.com/" r:id="rId24" roundtripDataSignature="AMtx7mg+Qznn0ENKLsMtj2FN0nVJK1jF1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24" Type="http://customschemas.google.com/relationships/presentationmetadata" Target="metadata"/><Relationship Id="rId12" Type="http://schemas.openxmlformats.org/officeDocument/2006/relationships/slide" Target="slides/slide7.xml"/><Relationship Id="rId23" Type="http://schemas.openxmlformats.org/officeDocument/2006/relationships/font" Target="fonts/VarelaRound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charts/_rels/chart1.xml.rels><?xml version="1.0" encoding="UTF-8" standalone="yes"?>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about:blank" TargetMode="Externa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192A72"/>
            </a:solidFill>
          </c:spPr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A41-4422-951F-790FE3E2BF61}"/>
              </c:ext>
            </c:extLst>
          </c:dPt>
          <c:dPt>
            <c:idx val="1"/>
            <c:bubble3D val="0"/>
            <c:spPr>
              <a:solidFill>
                <a:srgbClr val="6CF0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A41-4422-951F-790FE3E2BF61}"/>
              </c:ext>
            </c:extLst>
          </c:dPt>
          <c:dPt>
            <c:idx val="2"/>
            <c:bubble3D val="0"/>
            <c:spPr>
              <a:solidFill>
                <a:srgbClr val="12B4B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A41-4422-951F-790FE3E2BF61}"/>
              </c:ext>
            </c:extLst>
          </c:dPt>
          <c:dPt>
            <c:idx val="3"/>
            <c:bubble3D val="0"/>
            <c:spPr>
              <a:solidFill>
                <a:srgbClr val="192A7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A41-4422-951F-790FE3E2BF61}"/>
              </c:ext>
            </c:extLst>
          </c:dPt>
          <c:cat>
            <c:strRef>
              <c:f>גיליון1!$L$2:$O$2</c:f>
              <c:strCache>
                <c:ptCount val="4"/>
                <c:pt idx="0">
                  <c:v>קומינט</c:v>
                </c:pt>
                <c:pt idx="1">
                  <c:v>סיגינט</c:v>
                </c:pt>
                <c:pt idx="2">
                  <c:v>יומינט</c:v>
                </c:pt>
                <c:pt idx="3">
                  <c:v>אוסינט</c:v>
                </c:pt>
              </c:strCache>
            </c:strRef>
          </c:cat>
          <c:val>
            <c:numRef>
              <c:f>גיליון1!$L$3:$O$3</c:f>
              <c:numCache>
                <c:formatCode>General</c:formatCode>
                <c:ptCount val="4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A41-4422-951F-790FE3E2BF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0.29844</cdr:x>
      <cdr:y>0.17795</cdr:y>
    </cdr:from>
    <cdr:to>
      <cdr:x>0.43698</cdr:x>
      <cdr:y>0.42448</cdr:y>
    </cdr:to>
    <cdr:sp macro="" textlink="">
      <cdr:nvSpPr>
        <cdr:cNvPr id="2" name="תיבת טקסט 1">
          <a:extLst xmlns:a="http://schemas.openxmlformats.org/drawingml/2006/main">
            <a:ext uri="{FF2B5EF4-FFF2-40B4-BE49-F238E27FC236}">
              <a16:creationId xmlns:a16="http://schemas.microsoft.com/office/drawing/2014/main" id="{2EC82DED-5197-448B-8ADB-F785F3B666FC}"/>
            </a:ext>
          </a:extLst>
        </cdr:cNvPr>
        <cdr:cNvSpPr txBox="1"/>
      </cdr:nvSpPr>
      <cdr:spPr>
        <a:xfrm xmlns:a="http://schemas.openxmlformats.org/drawingml/2006/main">
          <a:off x="1364457" y="488157"/>
          <a:ext cx="633413" cy="6762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0.50567</cdr:x>
      <cdr:y>0.31723</cdr:y>
    </cdr:from>
    <cdr:to>
      <cdr:x>0.64796</cdr:x>
      <cdr:y>0.49908</cdr:y>
    </cdr:to>
    <cdr:sp macro="" textlink="">
      <cdr:nvSpPr>
        <cdr:cNvPr id="3" name="תיבת טקסט 2">
          <a:extLst xmlns:a="http://schemas.openxmlformats.org/drawingml/2006/main">
            <a:ext uri="{FF2B5EF4-FFF2-40B4-BE49-F238E27FC236}">
              <a16:creationId xmlns:a16="http://schemas.microsoft.com/office/drawing/2014/main" id="{CE9E3F45-1F9F-49AB-82D7-B724BF66D992}"/>
            </a:ext>
          </a:extLst>
        </cdr:cNvPr>
        <cdr:cNvSpPr txBox="1"/>
      </cdr:nvSpPr>
      <cdr:spPr>
        <a:xfrm xmlns:a="http://schemas.openxmlformats.org/drawingml/2006/main">
          <a:off x="3487127" y="1312594"/>
          <a:ext cx="981286" cy="7524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e-IL" sz="2400" b="1" dirty="0" err="1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rPr>
            <a:t>סיגינט</a:t>
          </a:r>
          <a:endParaRPr lang="en-US" sz="4000" b="1" dirty="0">
            <a:solidFill>
              <a:schemeClr val="bg1"/>
            </a:solidFill>
            <a:latin typeface="Varela Round" panose="00000500000000000000" pitchFamily="2" charset="-79"/>
            <a:cs typeface="Varela Round" panose="00000500000000000000" pitchFamily="2" charset="-79"/>
          </a:endParaRPr>
        </a:p>
      </cdr:txBody>
    </cdr:sp>
  </cdr:relSizeAnchor>
  <cdr:relSizeAnchor xmlns:cdr="http://schemas.openxmlformats.org/drawingml/2006/chartDrawing">
    <cdr:from>
      <cdr:x>0.55028</cdr:x>
      <cdr:y>0.59022</cdr:y>
    </cdr:from>
    <cdr:to>
      <cdr:x>0.71274</cdr:x>
      <cdr:y>0.77901</cdr:y>
    </cdr:to>
    <cdr:sp macro="" textlink="">
      <cdr:nvSpPr>
        <cdr:cNvPr id="4" name="תיבת טקסט 3">
          <a:extLst xmlns:a="http://schemas.openxmlformats.org/drawingml/2006/main">
            <a:ext uri="{FF2B5EF4-FFF2-40B4-BE49-F238E27FC236}">
              <a16:creationId xmlns:a16="http://schemas.microsoft.com/office/drawing/2014/main" id="{553CFF14-A6BE-43AC-8C33-6445D9E83DCA}"/>
            </a:ext>
          </a:extLst>
        </cdr:cNvPr>
        <cdr:cNvSpPr txBox="1"/>
      </cdr:nvSpPr>
      <cdr:spPr>
        <a:xfrm xmlns:a="http://schemas.openxmlformats.org/drawingml/2006/main">
          <a:off x="3794759" y="2442112"/>
          <a:ext cx="1120335" cy="7811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e-IL" sz="2400" b="1" dirty="0" err="1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rPr>
            <a:t>אוסינט</a:t>
          </a:r>
          <a:endParaRPr lang="en-US" sz="2400" b="1" dirty="0">
            <a:solidFill>
              <a:schemeClr val="bg1"/>
            </a:solidFill>
            <a:latin typeface="Varela Round" panose="00000500000000000000" pitchFamily="2" charset="-79"/>
            <a:cs typeface="Varela Round" panose="00000500000000000000" pitchFamily="2" charset="-79"/>
          </a:endParaRPr>
        </a:p>
      </cdr:txBody>
    </cdr:sp>
  </cdr:relSizeAnchor>
  <cdr:relSizeAnchor xmlns:cdr="http://schemas.openxmlformats.org/drawingml/2006/chartDrawing">
    <cdr:from>
      <cdr:x>0.28729</cdr:x>
      <cdr:y>0.55617</cdr:y>
    </cdr:from>
    <cdr:to>
      <cdr:x>0.42983</cdr:x>
      <cdr:y>0.71866</cdr:y>
    </cdr:to>
    <cdr:sp macro="" textlink="">
      <cdr:nvSpPr>
        <cdr:cNvPr id="5" name="תיבת טקסט 4">
          <a:extLst xmlns:a="http://schemas.openxmlformats.org/drawingml/2006/main">
            <a:ext uri="{FF2B5EF4-FFF2-40B4-BE49-F238E27FC236}">
              <a16:creationId xmlns:a16="http://schemas.microsoft.com/office/drawing/2014/main" id="{736804EF-85A1-4C1B-B27B-26CE8CD1492E}"/>
            </a:ext>
          </a:extLst>
        </cdr:cNvPr>
        <cdr:cNvSpPr txBox="1"/>
      </cdr:nvSpPr>
      <cdr:spPr>
        <a:xfrm xmlns:a="http://schemas.openxmlformats.org/drawingml/2006/main">
          <a:off x="1981200" y="2301240"/>
          <a:ext cx="982980" cy="6723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e-IL" sz="2400" b="1" dirty="0" err="1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rPr>
            <a:t>יומינט</a:t>
          </a:r>
          <a:endParaRPr lang="en-US" sz="1100" b="1" dirty="0">
            <a:solidFill>
              <a:schemeClr val="bg1"/>
            </a:solidFill>
            <a:latin typeface="Varela Round" panose="00000500000000000000" pitchFamily="2" charset="-79"/>
            <a:cs typeface="Varela Round" panose="00000500000000000000" pitchFamily="2" charset="-79"/>
          </a:endParaRPr>
        </a:p>
      </cdr:txBody>
    </cdr:sp>
  </cdr:relSizeAnchor>
  <cdr:relSizeAnchor xmlns:cdr="http://schemas.openxmlformats.org/drawingml/2006/chartDrawing">
    <cdr:from>
      <cdr:x>0.31041</cdr:x>
      <cdr:y>0.21245</cdr:y>
    </cdr:from>
    <cdr:to>
      <cdr:x>0.47587</cdr:x>
      <cdr:y>0.39</cdr:y>
    </cdr:to>
    <cdr:sp macro="" textlink="">
      <cdr:nvSpPr>
        <cdr:cNvPr id="7" name="תיבת טקסט 6">
          <a:extLst xmlns:a="http://schemas.openxmlformats.org/drawingml/2006/main">
            <a:ext uri="{FF2B5EF4-FFF2-40B4-BE49-F238E27FC236}">
              <a16:creationId xmlns:a16="http://schemas.microsoft.com/office/drawing/2014/main" id="{326C6AF0-A740-404C-9B71-7F870C451AE6}"/>
            </a:ext>
          </a:extLst>
        </cdr:cNvPr>
        <cdr:cNvSpPr txBox="1"/>
      </cdr:nvSpPr>
      <cdr:spPr>
        <a:xfrm xmlns:a="http://schemas.openxmlformats.org/drawingml/2006/main">
          <a:off x="2140633" y="879036"/>
          <a:ext cx="1141046" cy="7346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e-IL" sz="2400" b="1" dirty="0" err="1">
              <a:solidFill>
                <a:schemeClr val="bg1"/>
              </a:solidFill>
              <a:latin typeface="Varela Round" panose="00000500000000000000" pitchFamily="2" charset="-79"/>
              <a:cs typeface="Varela Round" panose="00000500000000000000" pitchFamily="2" charset="-79"/>
            </a:rPr>
            <a:t>ויסינט</a:t>
          </a:r>
          <a:endParaRPr lang="en-US" sz="2400" b="1" dirty="0">
            <a:solidFill>
              <a:schemeClr val="bg1"/>
            </a:solidFill>
            <a:latin typeface="Varela Round" panose="00000500000000000000" pitchFamily="2" charset="-79"/>
            <a:cs typeface="Varela Round" panose="00000500000000000000" pitchFamily="2" charset="-79"/>
          </a:endParaRPr>
        </a:p>
      </cdr:txBody>
    </cdr:sp>
  </cdr:relSizeAnchor>
  <cdr:relSizeAnchor xmlns:cdr="http://schemas.openxmlformats.org/drawingml/2006/chartDrawing">
    <cdr:from>
      <cdr:x>0.57681</cdr:x>
      <cdr:y>0.13689</cdr:y>
    </cdr:from>
    <cdr:to>
      <cdr:x>0.67307</cdr:x>
      <cdr:y>0.31723</cdr:y>
    </cdr:to>
    <cdr:cxnSp macro="">
      <cdr:nvCxnSpPr>
        <cdr:cNvPr id="9" name="מחבר ישר 8">
          <a:extLst xmlns:a="http://schemas.openxmlformats.org/drawingml/2006/main">
            <a:ext uri="{FF2B5EF4-FFF2-40B4-BE49-F238E27FC236}">
              <a16:creationId xmlns:a16="http://schemas.microsoft.com/office/drawing/2014/main" id="{4E23F5E1-14DF-45FD-9C45-6742E6698912}"/>
            </a:ext>
          </a:extLst>
        </cdr:cNvPr>
        <cdr:cNvCxnSpPr>
          <a:stCxn xmlns:a="http://schemas.openxmlformats.org/drawingml/2006/main" id="3" idx="0"/>
        </cdr:cNvCxnSpPr>
      </cdr:nvCxnSpPr>
      <cdr:spPr>
        <a:xfrm xmlns:a="http://schemas.openxmlformats.org/drawingml/2006/main" flipV="1">
          <a:off x="3977770" y="566420"/>
          <a:ext cx="663787" cy="74617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0.51214</cdr:x>
      <cdr:y>0.10289</cdr:y>
    </cdr:from>
    <cdr:to>
      <cdr:x>0.65268</cdr:x>
      <cdr:y>0.24456</cdr:y>
    </cdr:to>
    <cdr:sp macro="" textlink="">
      <cdr:nvSpPr>
        <cdr:cNvPr id="13" name="תיבת טקסט 12">
          <a:extLst xmlns:a="http://schemas.openxmlformats.org/drawingml/2006/main">
            <a:ext uri="{FF2B5EF4-FFF2-40B4-BE49-F238E27FC236}">
              <a16:creationId xmlns:a16="http://schemas.microsoft.com/office/drawing/2014/main" id="{D7AA5CEF-542D-4F48-9129-1030FD54F55E}"/>
            </a:ext>
          </a:extLst>
        </cdr:cNvPr>
        <cdr:cNvSpPr txBox="1"/>
      </cdr:nvSpPr>
      <cdr:spPr>
        <a:xfrm xmlns:a="http://schemas.openxmlformats.org/drawingml/2006/main">
          <a:off x="3531769" y="425724"/>
          <a:ext cx="969210" cy="5861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e-IL" sz="1800" dirty="0" err="1">
              <a:latin typeface="Varela Round" panose="00000500000000000000" pitchFamily="2" charset="-79"/>
              <a:cs typeface="Varela Round" panose="00000500000000000000" pitchFamily="2" charset="-79"/>
            </a:rPr>
            <a:t>קומינט</a:t>
          </a:r>
          <a:endParaRPr lang="en-US" sz="1800" dirty="0">
            <a:latin typeface="Varela Round" panose="00000500000000000000" pitchFamily="2" charset="-79"/>
            <a:cs typeface="Varela Round" panose="00000500000000000000" pitchFamily="2" charset="-79"/>
          </a:endParaRPr>
        </a:p>
      </cdr:txBody>
    </cdr:sp>
  </cdr:relSizeAnchor>
  <cdr:relSizeAnchor xmlns:cdr="http://schemas.openxmlformats.org/drawingml/2006/chartDrawing">
    <cdr:from>
      <cdr:x>0.64207</cdr:x>
      <cdr:y>0.25589</cdr:y>
    </cdr:from>
    <cdr:to>
      <cdr:x>0.77159</cdr:x>
      <cdr:y>0.34844</cdr:y>
    </cdr:to>
    <cdr:sp macro="" textlink="">
      <cdr:nvSpPr>
        <cdr:cNvPr id="14" name="תיבת טקסט 13">
          <a:extLst xmlns:a="http://schemas.openxmlformats.org/drawingml/2006/main">
            <a:ext uri="{FF2B5EF4-FFF2-40B4-BE49-F238E27FC236}">
              <a16:creationId xmlns:a16="http://schemas.microsoft.com/office/drawing/2014/main" id="{399BFAD5-895E-405C-BFE0-955F5F33866A}"/>
            </a:ext>
          </a:extLst>
        </cdr:cNvPr>
        <cdr:cNvSpPr txBox="1"/>
      </cdr:nvSpPr>
      <cdr:spPr>
        <a:xfrm xmlns:a="http://schemas.openxmlformats.org/drawingml/2006/main">
          <a:off x="4427771" y="1058786"/>
          <a:ext cx="893166" cy="3829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e-IL" sz="1800" dirty="0" err="1">
              <a:latin typeface="Varela Round" panose="00000500000000000000" pitchFamily="2" charset="-79"/>
              <a:cs typeface="Varela Round" panose="00000500000000000000" pitchFamily="2" charset="-79"/>
            </a:rPr>
            <a:t>אלינט</a:t>
          </a:r>
          <a:endParaRPr lang="en-US" sz="1800" dirty="0">
            <a:latin typeface="Varela Round" panose="00000500000000000000" pitchFamily="2" charset="-79"/>
            <a:cs typeface="Varela Round" panose="00000500000000000000" pitchFamily="2" charset="-79"/>
          </a:endParaRPr>
        </a:p>
      </cdr:txBody>
    </cdr:sp>
  </cdr:relSizeAnchor>
</c:userShape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iw-I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3" name="Google Shape;183;p11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3" name="Google Shape;193;p12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" name="Google Shape;20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3" name="Google Shape;203;p13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6" name="Google Shape;21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7" name="Google Shape;217;p14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8" name="Google Shape;228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4" name="Google Shape;234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0" name="Google Shape;240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8" name="Google Shape;248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5" name="Google Shape;125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4" name="Google Shape;134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sz="1600"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41" name="Google Shape;141;p7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sz="1600"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52" name="Google Shape;152;p8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3" name="Google Shape;163;p9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3" name="Google Shape;173;p10:notes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שער">
  <p:cSld name="שער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/>
          <p:nvPr>
            <p:ph type="ctrTitle"/>
          </p:nvPr>
        </p:nvSpPr>
        <p:spPr>
          <a:xfrm>
            <a:off x="1" y="2693989"/>
            <a:ext cx="121920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b="1" i="0" sz="6601" u="none" cap="none" strike="noStrik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0"/>
          <p:cNvSpPr/>
          <p:nvPr/>
        </p:nvSpPr>
        <p:spPr>
          <a:xfrm>
            <a:off x="-670069" y="6569428"/>
            <a:ext cx="2623961" cy="459108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0"/>
          <p:cNvSpPr/>
          <p:nvPr/>
        </p:nvSpPr>
        <p:spPr>
          <a:xfrm>
            <a:off x="-1488810" y="6304086"/>
            <a:ext cx="3246400" cy="192925"/>
          </a:xfrm>
          <a:prstGeom prst="roundRect">
            <a:avLst>
              <a:gd fmla="val 49359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0"/>
          <p:cNvSpPr/>
          <p:nvPr/>
        </p:nvSpPr>
        <p:spPr>
          <a:xfrm>
            <a:off x="9986482" y="-439221"/>
            <a:ext cx="4205647" cy="63186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0"/>
          <p:cNvSpPr/>
          <p:nvPr/>
        </p:nvSpPr>
        <p:spPr>
          <a:xfrm>
            <a:off x="8259471" y="6565100"/>
            <a:ext cx="4434214" cy="79653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" name="Google Shape;21;p20"/>
          <p:cNvPicPr preferRelativeResize="0"/>
          <p:nvPr/>
        </p:nvPicPr>
        <p:blipFill rotWithShape="1">
          <a:blip r:embed="rId2">
            <a:alphaModFix/>
          </a:blip>
          <a:srcRect b="26248" l="33058" r="33511" t="0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תוכן" type="obj">
  <p:cSld name="OBJEC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9"/>
          <p:cNvSpPr txBox="1"/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36000" spcFirstLastPara="1" rIns="36000" wrap="square" tIns="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  <a:defRPr b="1" sz="4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9"/>
          <p:cNvSpPr txBox="1"/>
          <p:nvPr>
            <p:ph idx="1" type="body"/>
          </p:nvPr>
        </p:nvSpPr>
        <p:spPr>
          <a:xfrm>
            <a:off x="515274" y="1195757"/>
            <a:ext cx="8031962" cy="46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81000" lvl="1" marL="914400" rtl="1" algn="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81000" lvl="2" marL="1371600" rtl="1" algn="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indent="-355600" lvl="3" marL="18288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indent="-355600" lvl="4" marL="22860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indent="-342900" lvl="5" marL="27432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29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86" name="Google Shape;86;p29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87" name="Google Shape;87;p29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טקסט גדול-X2">
  <p:cSld name="5_טקסט גדול-X2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0"/>
          <p:cNvSpPr txBox="1"/>
          <p:nvPr>
            <p:ph type="ctrTitle"/>
          </p:nvPr>
        </p:nvSpPr>
        <p:spPr>
          <a:xfrm>
            <a:off x="234416" y="1312990"/>
            <a:ext cx="7910518" cy="52244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3200"/>
              <a:buFont typeface="Varela Round"/>
              <a:buNone/>
              <a:defRPr sz="32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30"/>
          <p:cNvSpPr/>
          <p:nvPr/>
        </p:nvSpPr>
        <p:spPr>
          <a:xfrm>
            <a:off x="-910416" y="6189198"/>
            <a:ext cx="3068595" cy="118918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30"/>
          <p:cNvSpPr/>
          <p:nvPr/>
        </p:nvSpPr>
        <p:spPr>
          <a:xfrm>
            <a:off x="10082352" y="81722"/>
            <a:ext cx="5300119" cy="221623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30"/>
          <p:cNvSpPr/>
          <p:nvPr/>
        </p:nvSpPr>
        <p:spPr>
          <a:xfrm>
            <a:off x="-2155687" y="6347804"/>
            <a:ext cx="5559136" cy="47051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30"/>
          <p:cNvSpPr txBox="1"/>
          <p:nvPr>
            <p:ph idx="1" type="body"/>
          </p:nvPr>
        </p:nvSpPr>
        <p:spPr>
          <a:xfrm>
            <a:off x="0" y="192531"/>
            <a:ext cx="12192000" cy="1009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rtl="1" algn="ctr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192A72"/>
              </a:buClr>
              <a:buSzPts val="4800"/>
              <a:buNone/>
              <a:defRPr sz="48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42900" lvl="1" marL="914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ארבע תמונות">
  <p:cSld name="כותרת וארבע תמונות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1"/>
          <p:cNvSpPr txBox="1"/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31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31"/>
          <p:cNvSpPr/>
          <p:nvPr/>
        </p:nvSpPr>
        <p:spPr>
          <a:xfrm>
            <a:off x="10171544" y="938558"/>
            <a:ext cx="2190882" cy="426915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31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31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31"/>
          <p:cNvSpPr/>
          <p:nvPr>
            <p:ph idx="2" type="pic"/>
          </p:nvPr>
        </p:nvSpPr>
        <p:spPr>
          <a:xfrm>
            <a:off x="154519" y="1073695"/>
            <a:ext cx="4114650" cy="2743100"/>
          </a:xfrm>
          <a:prstGeom prst="rect">
            <a:avLst/>
          </a:prstGeom>
          <a:noFill/>
          <a:ln>
            <a:noFill/>
          </a:ln>
        </p:spPr>
      </p:sp>
      <p:sp>
        <p:nvSpPr>
          <p:cNvPr id="101" name="Google Shape;101;p31"/>
          <p:cNvSpPr/>
          <p:nvPr>
            <p:ph idx="3" type="pic"/>
          </p:nvPr>
        </p:nvSpPr>
        <p:spPr>
          <a:xfrm>
            <a:off x="154519" y="3976095"/>
            <a:ext cx="4114650" cy="2743100"/>
          </a:xfrm>
          <a:prstGeom prst="rect">
            <a:avLst/>
          </a:prstGeom>
          <a:noFill/>
          <a:ln>
            <a:noFill/>
          </a:ln>
        </p:spPr>
      </p:sp>
      <p:sp>
        <p:nvSpPr>
          <p:cNvPr id="102" name="Google Shape;102;p31"/>
          <p:cNvSpPr/>
          <p:nvPr>
            <p:ph idx="4" type="pic"/>
          </p:nvPr>
        </p:nvSpPr>
        <p:spPr>
          <a:xfrm>
            <a:off x="4414862" y="1073695"/>
            <a:ext cx="4114650" cy="2743100"/>
          </a:xfrm>
          <a:prstGeom prst="rect">
            <a:avLst/>
          </a:prstGeom>
          <a:noFill/>
          <a:ln>
            <a:noFill/>
          </a:ln>
        </p:spPr>
      </p:sp>
      <p:sp>
        <p:nvSpPr>
          <p:cNvPr id="103" name="Google Shape;103;p31"/>
          <p:cNvSpPr/>
          <p:nvPr>
            <p:ph idx="5" type="pic"/>
          </p:nvPr>
        </p:nvSpPr>
        <p:spPr>
          <a:xfrm>
            <a:off x="4414862" y="3976095"/>
            <a:ext cx="4114650" cy="2743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השיעור שכבה ושם המורה">
  <p:cSld name="השיעור שכבה ושם המורה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1"/>
          <p:cNvSpPr/>
          <p:nvPr/>
        </p:nvSpPr>
        <p:spPr>
          <a:xfrm>
            <a:off x="212943" y="1396870"/>
            <a:ext cx="13177381" cy="2978963"/>
          </a:xfrm>
          <a:prstGeom prst="roundRect">
            <a:avLst>
              <a:gd fmla="val 50000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21"/>
          <p:cNvSpPr txBox="1"/>
          <p:nvPr>
            <p:ph type="ctrTitle"/>
          </p:nvPr>
        </p:nvSpPr>
        <p:spPr>
          <a:xfrm>
            <a:off x="1" y="1640910"/>
            <a:ext cx="12192000" cy="12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b="1" sz="660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1"/>
          <p:cNvSpPr/>
          <p:nvPr/>
        </p:nvSpPr>
        <p:spPr>
          <a:xfrm>
            <a:off x="7329949" y="6155858"/>
            <a:ext cx="5333866" cy="557618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1"/>
          <p:cNvSpPr/>
          <p:nvPr/>
        </p:nvSpPr>
        <p:spPr>
          <a:xfrm>
            <a:off x="9501144" y="5870968"/>
            <a:ext cx="3049656" cy="205899"/>
          </a:xfrm>
          <a:prstGeom prst="roundRect">
            <a:avLst>
              <a:gd fmla="val 50000" name="adj"/>
            </a:avLst>
          </a:prstGeom>
          <a:solidFill>
            <a:srgbClr val="BDE68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1"/>
          <p:cNvSpPr/>
          <p:nvPr/>
        </p:nvSpPr>
        <p:spPr>
          <a:xfrm>
            <a:off x="-501113" y="163632"/>
            <a:ext cx="1428110" cy="322428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1"/>
          <p:cNvSpPr txBox="1"/>
          <p:nvPr>
            <p:ph idx="1" type="subTitle"/>
          </p:nvPr>
        </p:nvSpPr>
        <p:spPr>
          <a:xfrm>
            <a:off x="1" y="2918492"/>
            <a:ext cx="12192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sp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  <a:defRPr b="1" sz="36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/>
        </p:txBody>
      </p:sp>
      <p:sp>
        <p:nvSpPr>
          <p:cNvPr id="29" name="Google Shape;29;p21"/>
          <p:cNvSpPr txBox="1"/>
          <p:nvPr>
            <p:ph idx="2" type="body"/>
          </p:nvPr>
        </p:nvSpPr>
        <p:spPr>
          <a:xfrm>
            <a:off x="0" y="373482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b="1" sz="2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228600" lvl="1" marL="914400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b="1" sz="32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81000" lvl="2" marL="1371600" rtl="1" algn="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indent="-355600" lvl="3" marL="18288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indent="-355600" lvl="4" marL="22860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indent="-342900" lvl="5" marL="27432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21"/>
          <p:cNvSpPr/>
          <p:nvPr/>
        </p:nvSpPr>
        <p:spPr>
          <a:xfrm>
            <a:off x="10059465" y="87232"/>
            <a:ext cx="2768857" cy="451249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כותרות ותוכן">
  <p:cSld name="2 כותרות ותוכן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2"/>
          <p:cNvSpPr txBox="1"/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b="1" i="0" sz="4400" u="none" cap="none" strike="noStrik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2"/>
          <p:cNvSpPr txBox="1"/>
          <p:nvPr>
            <p:ph idx="1" type="body"/>
          </p:nvPr>
        </p:nvSpPr>
        <p:spPr>
          <a:xfrm>
            <a:off x="515275" y="1185681"/>
            <a:ext cx="8306992" cy="5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  <a:defRPr b="1" sz="2800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228600" lvl="1" marL="91440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4" name="Google Shape;34;p22"/>
          <p:cNvSpPr txBox="1"/>
          <p:nvPr>
            <p:ph idx="2" type="body"/>
          </p:nvPr>
        </p:nvSpPr>
        <p:spPr>
          <a:xfrm>
            <a:off x="515273" y="1725682"/>
            <a:ext cx="8031963" cy="4152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81000" lvl="1" marL="9144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42900" lvl="2" marL="13716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5" name="Google Shape;35;p22"/>
          <p:cNvSpPr/>
          <p:nvPr/>
        </p:nvSpPr>
        <p:spPr>
          <a:xfrm>
            <a:off x="9664804" y="5699022"/>
            <a:ext cx="476681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22"/>
          <p:cNvSpPr/>
          <p:nvPr/>
        </p:nvSpPr>
        <p:spPr>
          <a:xfrm>
            <a:off x="-260562" y="181684"/>
            <a:ext cx="2598822" cy="216817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22"/>
          <p:cNvSpPr/>
          <p:nvPr/>
        </p:nvSpPr>
        <p:spPr>
          <a:xfrm>
            <a:off x="-488825" y="468418"/>
            <a:ext cx="2969302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22"/>
          <p:cNvSpPr/>
          <p:nvPr/>
        </p:nvSpPr>
        <p:spPr>
          <a:xfrm>
            <a:off x="9010091" y="6104087"/>
            <a:ext cx="3755593" cy="67454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פרק חדש">
  <p:cSld name="פרק חדש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3"/>
          <p:cNvSpPr/>
          <p:nvPr/>
        </p:nvSpPr>
        <p:spPr>
          <a:xfrm>
            <a:off x="212943" y="1396870"/>
            <a:ext cx="13177381" cy="2978963"/>
          </a:xfrm>
          <a:prstGeom prst="roundRect">
            <a:avLst>
              <a:gd fmla="val 50000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192A72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23"/>
          <p:cNvSpPr txBox="1"/>
          <p:nvPr>
            <p:ph type="ctrTitle"/>
          </p:nvPr>
        </p:nvSpPr>
        <p:spPr>
          <a:xfrm>
            <a:off x="1" y="1666940"/>
            <a:ext cx="12192000" cy="12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b="1" sz="660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3"/>
          <p:cNvSpPr txBox="1"/>
          <p:nvPr>
            <p:ph idx="1" type="subTitle"/>
          </p:nvPr>
        </p:nvSpPr>
        <p:spPr>
          <a:xfrm>
            <a:off x="1" y="2918493"/>
            <a:ext cx="12192000" cy="64209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sp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800"/>
              <a:buNone/>
              <a:defRPr b="1" sz="32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/>
        </p:txBody>
      </p:sp>
      <p:sp>
        <p:nvSpPr>
          <p:cNvPr id="43" name="Google Shape;43;p23"/>
          <p:cNvSpPr/>
          <p:nvPr/>
        </p:nvSpPr>
        <p:spPr>
          <a:xfrm>
            <a:off x="9664804" y="5699022"/>
            <a:ext cx="476681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23"/>
          <p:cNvSpPr/>
          <p:nvPr/>
        </p:nvSpPr>
        <p:spPr>
          <a:xfrm>
            <a:off x="-260562" y="181684"/>
            <a:ext cx="2598822" cy="216817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23"/>
          <p:cNvSpPr/>
          <p:nvPr/>
        </p:nvSpPr>
        <p:spPr>
          <a:xfrm>
            <a:off x="-488825" y="468418"/>
            <a:ext cx="2969302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23"/>
          <p:cNvSpPr/>
          <p:nvPr/>
        </p:nvSpPr>
        <p:spPr>
          <a:xfrm>
            <a:off x="9010091" y="6104087"/>
            <a:ext cx="3755593" cy="67454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תמונה">
  <p:cSld name="כותרת ותמונה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4"/>
          <p:cNvSpPr/>
          <p:nvPr>
            <p:ph idx="2" type="pic"/>
          </p:nvPr>
        </p:nvSpPr>
        <p:spPr>
          <a:xfrm>
            <a:off x="161147" y="964351"/>
            <a:ext cx="8483175" cy="5721551"/>
          </a:xfrm>
          <a:prstGeom prst="rect">
            <a:avLst/>
          </a:prstGeom>
          <a:noFill/>
          <a:ln>
            <a:noFill/>
          </a:ln>
        </p:spPr>
      </p:sp>
      <p:sp>
        <p:nvSpPr>
          <p:cNvPr id="49" name="Google Shape;49;p24"/>
          <p:cNvSpPr txBox="1"/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4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24"/>
          <p:cNvSpPr/>
          <p:nvPr/>
        </p:nvSpPr>
        <p:spPr>
          <a:xfrm>
            <a:off x="11032901" y="950191"/>
            <a:ext cx="1159099" cy="347376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24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24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וידאו על מסך מלא">
  <p:cSld name="וידאו על מסך מלא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6" name="Google Shape;56;p25"/>
          <p:cNvSpPr/>
          <p:nvPr/>
        </p:nvSpPr>
        <p:spPr>
          <a:xfrm>
            <a:off x="8667715" y="66849"/>
            <a:ext cx="5300119" cy="221623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7" name="Google Shape;57;p25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8" name="Google Shape;58;p25"/>
          <p:cNvSpPr/>
          <p:nvPr>
            <p:ph idx="2" type="media"/>
          </p:nvPr>
        </p:nvSpPr>
        <p:spPr>
          <a:xfrm>
            <a:off x="363416" y="639717"/>
            <a:ext cx="11465168" cy="61229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1" algn="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92A72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marR="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25"/>
          <p:cNvSpPr txBox="1"/>
          <p:nvPr>
            <p:ph idx="1" type="body"/>
          </p:nvPr>
        </p:nvSpPr>
        <p:spPr>
          <a:xfrm>
            <a:off x="363416" y="95349"/>
            <a:ext cx="8074879" cy="400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2A72"/>
              </a:buClr>
              <a:buSzPts val="2400"/>
              <a:buFont typeface="Varela Round"/>
              <a:buNone/>
              <a:defRPr sz="24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42900" lvl="1" marL="914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שלוש תמונות">
  <p:cSld name="כותרת ושלוש תמונות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6"/>
          <p:cNvSpPr/>
          <p:nvPr>
            <p:ph idx="2" type="pic"/>
          </p:nvPr>
        </p:nvSpPr>
        <p:spPr>
          <a:xfrm>
            <a:off x="5513040" y="1030562"/>
            <a:ext cx="5395321" cy="3638921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26"/>
          <p:cNvSpPr txBox="1"/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6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26"/>
          <p:cNvSpPr/>
          <p:nvPr/>
        </p:nvSpPr>
        <p:spPr>
          <a:xfrm>
            <a:off x="-413012" y="764744"/>
            <a:ext cx="1159099" cy="426915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6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26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26"/>
          <p:cNvSpPr/>
          <p:nvPr>
            <p:ph idx="3" type="pic"/>
          </p:nvPr>
        </p:nvSpPr>
        <p:spPr>
          <a:xfrm>
            <a:off x="1241442" y="1030562"/>
            <a:ext cx="4114650" cy="27431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6"/>
          <p:cNvSpPr/>
          <p:nvPr>
            <p:ph idx="4" type="pic"/>
          </p:nvPr>
        </p:nvSpPr>
        <p:spPr>
          <a:xfrm>
            <a:off x="1241442" y="3932962"/>
            <a:ext cx="4114650" cy="2743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כותרת ושתי תמונות">
  <p:cSld name="1_כותרת ושתי תמונות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7"/>
          <p:cNvSpPr/>
          <p:nvPr>
            <p:ph idx="2" type="pic"/>
          </p:nvPr>
        </p:nvSpPr>
        <p:spPr>
          <a:xfrm>
            <a:off x="6444696" y="978201"/>
            <a:ext cx="5395321" cy="3638921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27"/>
          <p:cNvSpPr txBox="1"/>
          <p:nvPr>
            <p:ph type="ctrTitle"/>
          </p:nvPr>
        </p:nvSpPr>
        <p:spPr>
          <a:xfrm>
            <a:off x="1733910" y="186258"/>
            <a:ext cx="10221024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7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27"/>
          <p:cNvSpPr/>
          <p:nvPr/>
        </p:nvSpPr>
        <p:spPr>
          <a:xfrm>
            <a:off x="-413012" y="764744"/>
            <a:ext cx="1159099" cy="426915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7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27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27"/>
          <p:cNvSpPr/>
          <p:nvPr>
            <p:ph idx="3" type="pic"/>
          </p:nvPr>
        </p:nvSpPr>
        <p:spPr>
          <a:xfrm>
            <a:off x="843274" y="978201"/>
            <a:ext cx="5395321" cy="363892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בלבד">
  <p:cSld name="כותרת בלבד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8"/>
          <p:cNvSpPr txBox="1"/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  <a:defRPr b="1" i="0" sz="4800" u="none" cap="none" strike="noStrik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8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80" name="Google Shape;80;p28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81" name="Google Shape;81;p28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/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9"/>
          <p:cNvSpPr txBox="1"/>
          <p:nvPr>
            <p:ph idx="1" type="body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1" algn="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9"/>
          <p:cNvSpPr txBox="1"/>
          <p:nvPr>
            <p:ph idx="10" type="dt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9"/>
          <p:cNvSpPr txBox="1"/>
          <p:nvPr>
            <p:ph idx="11" type="ftr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9"/>
          <p:cNvSpPr txBox="1"/>
          <p:nvPr>
            <p:ph idx="12" type="sldNum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Relationship Id="rId4" Type="http://schemas.openxmlformats.org/officeDocument/2006/relationships/image" Target="../media/image14.png"/><Relationship Id="rId5" Type="http://schemas.openxmlformats.org/officeDocument/2006/relationships/slide" Target="/ppt/slides/slide5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Relationship Id="rId4" Type="http://schemas.openxmlformats.org/officeDocument/2006/relationships/slide" Target="/ppt/slides/slide5.xml"/><Relationship Id="rId5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slide" Target="/ppt/slides/slide5.xml"/><Relationship Id="rId4" Type="http://schemas.openxmlformats.org/officeDocument/2006/relationships/slide" Target="/ppt/slides/slide5.xml"/><Relationship Id="rId5" Type="http://schemas.openxmlformats.org/officeDocument/2006/relationships/image" Target="../media/image14.png"/><Relationship Id="rId6" Type="http://schemas.openxmlformats.org/officeDocument/2006/relationships/slide" Target="/ppt/slides/slide5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jpg"/><Relationship Id="rId4" Type="http://schemas.openxmlformats.org/officeDocument/2006/relationships/image" Target="../media/image14.png"/><Relationship Id="rId5" Type="http://schemas.openxmlformats.org/officeDocument/2006/relationships/slide" Target="/ppt/slides/slide5.xml"/><Relationship Id="rId6" Type="http://schemas.openxmlformats.org/officeDocument/2006/relationships/image" Target="../media/image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Relationship Id="rId3" Type="http://schemas.openxmlformats.org/officeDocument/2006/relationships/chart" Target="../charts/chart1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slide" Target="/ppt/slides/slide5.xml"/><Relationship Id="rId4" Type="http://schemas.openxmlformats.org/officeDocument/2006/relationships/slide" Target="/ppt/slides/slide5.xml"/><Relationship Id="rId5" Type="http://schemas.openxmlformats.org/officeDocument/2006/relationships/slide" Target="/ppt/slides/slide5.xml"/><Relationship Id="rId6" Type="http://schemas.openxmlformats.org/officeDocument/2006/relationships/slide" Target="/ppt/slides/slide5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hyperlink" Target="about:blank" TargetMode="External"/><Relationship Id="rId5" Type="http://schemas.openxmlformats.org/officeDocument/2006/relationships/image" Target="../media/image2.jpg"/><Relationship Id="rId6" Type="http://schemas.openxmlformats.org/officeDocument/2006/relationships/slide" Target="/ppt/slides/slide5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Relationship Id="rId4" Type="http://schemas.openxmlformats.org/officeDocument/2006/relationships/slide" Target="/ppt/slides/slide5.xml"/><Relationship Id="rId5" Type="http://schemas.openxmlformats.org/officeDocument/2006/relationships/image" Target="../media/image1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Relationship Id="rId4" Type="http://schemas.openxmlformats.org/officeDocument/2006/relationships/image" Target="../media/image14.png"/><Relationship Id="rId5" Type="http://schemas.openxmlformats.org/officeDocument/2006/relationships/slide" Target="/ppt/slides/slide5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Relationship Id="rId4" Type="http://schemas.openxmlformats.org/officeDocument/2006/relationships/slide" Target="/ppt/slides/slide5.xml"/><Relationship Id="rId5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"/>
          <p:cNvSpPr txBox="1"/>
          <p:nvPr/>
        </p:nvSpPr>
        <p:spPr>
          <a:xfrm>
            <a:off x="1629534" y="2695671"/>
            <a:ext cx="9208400" cy="1924651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6096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"/>
          <p:cNvSpPr txBox="1"/>
          <p:nvPr>
            <p:ph type="ctrTitle"/>
          </p:nvPr>
        </p:nvSpPr>
        <p:spPr>
          <a:xfrm>
            <a:off x="1" y="1640677"/>
            <a:ext cx="12192000" cy="12601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iw-IL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דרכים לאיסוף מידע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"/>
          <p:cNvSpPr txBox="1"/>
          <p:nvPr>
            <p:ph idx="1" type="subTitle"/>
          </p:nvPr>
        </p:nvSpPr>
        <p:spPr>
          <a:xfrm>
            <a:off x="1" y="2826050"/>
            <a:ext cx="12192000" cy="720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sp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ts val="28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ניתוח ואיתור מידע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"/>
          <p:cNvSpPr txBox="1"/>
          <p:nvPr>
            <p:ph idx="2" type="body"/>
          </p:nvPr>
        </p:nvSpPr>
        <p:spPr>
          <a:xfrm>
            <a:off x="1" y="3601431"/>
            <a:ext cx="12192000" cy="720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שם המורה:לזלי סלמון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iw-I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עריכה: רונית נחמיה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1"/>
          <p:cNvSpPr txBox="1"/>
          <p:nvPr>
            <p:ph type="ctrTitle"/>
          </p:nvPr>
        </p:nvSpPr>
        <p:spPr>
          <a:xfrm>
            <a:off x="2036568" y="190355"/>
            <a:ext cx="7844430" cy="1192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Varela Round"/>
              <a:buNone/>
            </a:pPr>
            <a:r>
              <a:rPr b="1" lang="iw-I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VISINT- Visual Intelligence</a:t>
            </a:r>
            <a:br>
              <a:rPr b="1" lang="iw-I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iw-I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ויסינט- מודיעין חזותי</a:t>
            </a:r>
            <a:endParaRPr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11"/>
          <p:cNvSpPr/>
          <p:nvPr/>
        </p:nvSpPr>
        <p:spPr>
          <a:xfrm>
            <a:off x="6439508" y="2068121"/>
            <a:ext cx="4838183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w-I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מידע שנאסף באמצעות חוש הראיה: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iw-I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לוויינים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iw-I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מזל"טים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iw-I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רחפנים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iw-I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תצפיתנים מהשטח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erial View of Road in the Middle of Trees" id="187" name="Google Shape;18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9140" y="1627751"/>
            <a:ext cx="3969935" cy="4730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49828" y="150221"/>
            <a:ext cx="1842050" cy="161544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11">
            <a:hlinkClick action="ppaction://hlinksldjump" r:id="rId5"/>
          </p:cNvPr>
          <p:cNvSpPr/>
          <p:nvPr/>
        </p:nvSpPr>
        <p:spPr>
          <a:xfrm>
            <a:off x="9712168" y="535164"/>
            <a:ext cx="1258685" cy="1092587"/>
          </a:xfrm>
          <a:prstGeom prst="plus">
            <a:avLst>
              <a:gd fmla="val 31462" name="adj"/>
            </a:avLst>
          </a:prstGeom>
          <a:solidFill>
            <a:srgbClr val="192A72">
              <a:alpha val="84313"/>
            </a:srgbClr>
          </a:solidFill>
          <a:ln cap="flat" cmpd="sng" w="25400">
            <a:solidFill>
              <a:srgbClr val="00267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iw-IL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VISINT</a:t>
            </a:r>
            <a:endParaRPr b="1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iw-IL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ויסינט</a:t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2"/>
          <p:cNvSpPr txBox="1"/>
          <p:nvPr/>
        </p:nvSpPr>
        <p:spPr>
          <a:xfrm>
            <a:off x="6393180" y="2714566"/>
            <a:ext cx="438150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w-I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מידע שמתקבל בעזרת חוש הראיה 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w-I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של רחפן שמזהה עברות תנועה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6" name="Google Shape;196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49828" y="150221"/>
            <a:ext cx="1842050" cy="161544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12">
            <a:hlinkClick action="ppaction://hlinksldjump" r:id="rId4"/>
          </p:cNvPr>
          <p:cNvSpPr/>
          <p:nvPr/>
        </p:nvSpPr>
        <p:spPr>
          <a:xfrm>
            <a:off x="9775075" y="568572"/>
            <a:ext cx="1258685" cy="1092587"/>
          </a:xfrm>
          <a:prstGeom prst="plus">
            <a:avLst>
              <a:gd fmla="val 31462" name="adj"/>
            </a:avLst>
          </a:prstGeom>
          <a:solidFill>
            <a:srgbClr val="192A72">
              <a:alpha val="84313"/>
            </a:srgbClr>
          </a:solidFill>
          <a:ln cap="flat" cmpd="sng" w="25400">
            <a:solidFill>
              <a:srgbClr val="00267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iw-IL" sz="1200" u="none" cap="none" strike="noStrik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VISINT</a:t>
            </a:r>
            <a:endParaRPr b="1" i="0" sz="12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iw-IL" sz="1600" u="none" cap="none" strike="noStrik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ויסינט</a:t>
            </a:r>
            <a:endParaRPr b="1" i="0" sz="24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98" name="Google Shape;198;p12"/>
          <p:cNvSpPr txBox="1"/>
          <p:nvPr>
            <p:ph type="ctrTitle"/>
          </p:nvPr>
        </p:nvSpPr>
        <p:spPr>
          <a:xfrm>
            <a:off x="2036568" y="190355"/>
            <a:ext cx="7844430" cy="1192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Varela Round"/>
              <a:buNone/>
            </a:pPr>
            <a:r>
              <a:rPr b="1" lang="iw-I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VISINT- Visual Intelligence</a:t>
            </a:r>
            <a:br>
              <a:rPr b="1" lang="iw-I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iw-I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ויסינט- מודיעין חזותי</a:t>
            </a:r>
            <a:endParaRPr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9" name="Google Shape;199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81660" y="2047845"/>
            <a:ext cx="4914340" cy="27623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3"/>
          <p:cNvSpPr txBox="1"/>
          <p:nvPr>
            <p:ph type="ctrTitle"/>
          </p:nvPr>
        </p:nvSpPr>
        <p:spPr>
          <a:xfrm>
            <a:off x="1733910" y="186258"/>
            <a:ext cx="7951110" cy="1192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Varela Round"/>
              <a:buNone/>
            </a:pPr>
            <a:r>
              <a:rPr b="1" lang="iw-I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SIGINT- Signal Intelligence</a:t>
            </a:r>
            <a:br>
              <a:rPr b="1" lang="iw-I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iw-I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סיגינט-מודיעין אותות</a:t>
            </a:r>
            <a:endParaRPr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13"/>
          <p:cNvSpPr/>
          <p:nvPr/>
        </p:nvSpPr>
        <p:spPr>
          <a:xfrm>
            <a:off x="4376942" y="1729740"/>
            <a:ext cx="554182" cy="2068180"/>
          </a:xfrm>
          <a:prstGeom prst="downArrow">
            <a:avLst>
              <a:gd fmla="val 50000" name="adj1"/>
              <a:gd fmla="val 80000" name="adj2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13"/>
          <p:cNvSpPr/>
          <p:nvPr/>
        </p:nvSpPr>
        <p:spPr>
          <a:xfrm>
            <a:off x="7296551" y="1729740"/>
            <a:ext cx="554182" cy="2079123"/>
          </a:xfrm>
          <a:prstGeom prst="downArrow">
            <a:avLst>
              <a:gd fmla="val 50000" name="adj1"/>
              <a:gd fmla="val 80000" name="adj2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13">
            <a:hlinkClick action="ppaction://hlinksldjump" r:id="rId3"/>
          </p:cNvPr>
          <p:cNvSpPr/>
          <p:nvPr/>
        </p:nvSpPr>
        <p:spPr>
          <a:xfrm>
            <a:off x="2878113" y="3874377"/>
            <a:ext cx="2720341" cy="2352593"/>
          </a:xfrm>
          <a:prstGeom prst="plus">
            <a:avLst>
              <a:gd fmla="val 31462" name="adj"/>
            </a:avLst>
          </a:prstGeom>
          <a:solidFill>
            <a:srgbClr val="92D050">
              <a:alpha val="84313"/>
            </a:srgbClr>
          </a:solidFill>
          <a:ln cap="flat" cmpd="sng" w="25400">
            <a:solidFill>
              <a:srgbClr val="00267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iw-IL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COMINT</a:t>
            </a:r>
            <a:endParaRPr b="1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iw-IL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קומינט</a:t>
            </a:r>
            <a:endParaRPr b="1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13">
            <a:hlinkClick action="ppaction://hlinksldjump" r:id="rId4"/>
          </p:cNvPr>
          <p:cNvSpPr/>
          <p:nvPr/>
        </p:nvSpPr>
        <p:spPr>
          <a:xfrm>
            <a:off x="6477695" y="3940996"/>
            <a:ext cx="2720341" cy="2352593"/>
          </a:xfrm>
          <a:prstGeom prst="plus">
            <a:avLst>
              <a:gd fmla="val 31462" name="adj"/>
            </a:avLst>
          </a:prstGeom>
          <a:solidFill>
            <a:srgbClr val="92D050">
              <a:alpha val="84313"/>
            </a:srgbClr>
          </a:solidFill>
          <a:ln cap="flat" cmpd="sng" w="25400">
            <a:solidFill>
              <a:srgbClr val="00267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iw-IL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ELINT</a:t>
            </a:r>
            <a:endParaRPr b="1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iw-IL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אלינט</a:t>
            </a:r>
            <a:endParaRPr b="1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13"/>
          <p:cNvSpPr/>
          <p:nvPr/>
        </p:nvSpPr>
        <p:spPr>
          <a:xfrm>
            <a:off x="639699" y="3771570"/>
            <a:ext cx="266130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w-IL" sz="24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Communications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w-IL" sz="24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 Intelligence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13"/>
          <p:cNvSpPr/>
          <p:nvPr/>
        </p:nvSpPr>
        <p:spPr>
          <a:xfrm>
            <a:off x="8918447" y="3860593"/>
            <a:ext cx="189186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w-IL" sz="24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Electronic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w-IL" sz="24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Intelligence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2" name="Google Shape;212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049828" y="150221"/>
            <a:ext cx="1842050" cy="161544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13">
            <a:hlinkClick action="ppaction://hlinksldjump" r:id="rId6"/>
          </p:cNvPr>
          <p:cNvSpPr/>
          <p:nvPr/>
        </p:nvSpPr>
        <p:spPr>
          <a:xfrm>
            <a:off x="10409678" y="868680"/>
            <a:ext cx="1335760" cy="1021080"/>
          </a:xfrm>
          <a:prstGeom prst="plus">
            <a:avLst>
              <a:gd fmla="val 31462" name="adj"/>
            </a:avLst>
          </a:prstGeom>
          <a:solidFill>
            <a:srgbClr val="92D050">
              <a:alpha val="84313"/>
            </a:srgbClr>
          </a:solidFill>
          <a:ln cap="flat" cmpd="sng" w="25400">
            <a:solidFill>
              <a:srgbClr val="00267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iw-IL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SIGINT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iw-IL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סיגינט</a:t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4"/>
          <p:cNvSpPr/>
          <p:nvPr/>
        </p:nvSpPr>
        <p:spPr>
          <a:xfrm>
            <a:off x="3480163" y="2080514"/>
            <a:ext cx="2979420" cy="16927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iw-I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קומינט </a:t>
            </a:r>
            <a:r>
              <a:rPr b="1" i="0" lang="iw-IL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COMINT</a:t>
            </a:r>
            <a:endParaRPr b="1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w-I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מידע המתקבל מאותות אנושיים : האזנות, יירוט שיחות 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ray and White Satellite" id="220" name="Google Shape;22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27859" y="3998132"/>
            <a:ext cx="3571361" cy="2364241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14"/>
          <p:cNvSpPr/>
          <p:nvPr/>
        </p:nvSpPr>
        <p:spPr>
          <a:xfrm>
            <a:off x="287383" y="5092211"/>
            <a:ext cx="498348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iw-I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אלינט</a:t>
            </a:r>
            <a:r>
              <a:rPr b="1" i="0" lang="iw-IL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iw-IL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ELINT</a:t>
            </a:r>
            <a:endParaRPr b="1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w-I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מידע המתקבל מאותות אלקטרונים: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w-I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מכ"ם, לווינים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2" name="Google Shape;222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49828" y="150221"/>
            <a:ext cx="1842050" cy="161544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14">
            <a:hlinkClick action="ppaction://hlinksldjump" r:id="rId5"/>
          </p:cNvPr>
          <p:cNvSpPr/>
          <p:nvPr/>
        </p:nvSpPr>
        <p:spPr>
          <a:xfrm>
            <a:off x="10409678" y="868680"/>
            <a:ext cx="1335760" cy="1021080"/>
          </a:xfrm>
          <a:prstGeom prst="plus">
            <a:avLst>
              <a:gd fmla="val 31462" name="adj"/>
            </a:avLst>
          </a:prstGeom>
          <a:solidFill>
            <a:srgbClr val="92D050">
              <a:alpha val="84313"/>
            </a:srgbClr>
          </a:solidFill>
          <a:ln cap="flat" cmpd="sng" w="25400">
            <a:solidFill>
              <a:srgbClr val="00267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iw-IL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SIGINT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iw-IL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סיגינט</a:t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14"/>
          <p:cNvSpPr txBox="1"/>
          <p:nvPr>
            <p:ph type="ctrTitle"/>
          </p:nvPr>
        </p:nvSpPr>
        <p:spPr>
          <a:xfrm>
            <a:off x="1733910" y="186258"/>
            <a:ext cx="7951110" cy="1192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Varela Round"/>
              <a:buNone/>
            </a:pPr>
            <a:r>
              <a:rPr b="1" lang="iw-I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SIGINT- Signal Intelligence</a:t>
            </a:r>
            <a:br>
              <a:rPr b="1" lang="iw-I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iw-I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סיגינט-מודיעין אותות</a:t>
            </a:r>
            <a:endParaRPr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5" name="Google Shape;225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81978" y="1765661"/>
            <a:ext cx="2699382" cy="1875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5"/>
          <p:cNvSpPr txBox="1"/>
          <p:nvPr>
            <p:ph type="ctrTitle"/>
          </p:nvPr>
        </p:nvSpPr>
        <p:spPr>
          <a:xfrm>
            <a:off x="1733910" y="186258"/>
            <a:ext cx="9231270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b="1" lang="iw-IL">
                <a:latin typeface="Arial"/>
                <a:ea typeface="Arial"/>
                <a:cs typeface="Arial"/>
                <a:sym typeface="Arial"/>
              </a:rPr>
              <a:t>לסיכום מקורות המידע והמודיעין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31" name="Google Shape;231;p15"/>
          <p:cNvGraphicFramePr/>
          <p:nvPr/>
        </p:nvGraphicFramePr>
        <p:xfrm>
          <a:off x="2407920" y="1363980"/>
          <a:ext cx="6896100" cy="4137660"/>
        </p:xfrm>
        <a:graphic>
          <a:graphicData uri="http://schemas.openxmlformats.org/drawingml/2006/chart">
            <c:chart r:id="rId3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/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מטלה 1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16"/>
          <p:cNvSpPr txBox="1"/>
          <p:nvPr/>
        </p:nvSpPr>
        <p:spPr>
          <a:xfrm>
            <a:off x="762001" y="1192234"/>
            <a:ext cx="10180883" cy="44735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w-I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אדם, שאין ברשותו טלפון, נמצא בקרבת חולה קורונה.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w-I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יש לכם אחריות אזרחית לאתרו במהירות האפשרית,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w-I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ולהודיע לו, שעליו להיכנס לבידוד.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w-I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w-I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א) באילו סוגי מודיעין תשתמשו כדי לאתר אדם זה?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w-I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ב) באילו סוגי מודיעין נעשה שימוש, כדי לגלות שאדם זה היה בסביבת חולה?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7"/>
          <p:cNvSpPr txBox="1"/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מטלה 2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17"/>
          <p:cNvSpPr txBox="1"/>
          <p:nvPr/>
        </p:nvSpPr>
        <p:spPr>
          <a:xfrm>
            <a:off x="273538" y="1302277"/>
            <a:ext cx="10416233" cy="2257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w-I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צפו בקטעי הסרטים.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w-I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ציינו בכל סרט את סוגי המודיעין הרלוונטיים.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w-I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שימו לב!  בכל סרט קיימים לפחות שני סוגים.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תמונה שמכילה שחור, ציור, לבן&#10;&#10;התיאור נוצר באופן אוטומטי" id="244" name="Google Shape;24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12725" y="3429000"/>
            <a:ext cx="19050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תמונה שמכילה ציור&#10;&#10;התיאור נוצר באופן אוטומטי" id="245" name="Google Shape;245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88425" y="3429000"/>
            <a:ext cx="19050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18"/>
          <p:cNvPicPr preferRelativeResize="0"/>
          <p:nvPr/>
        </p:nvPicPr>
        <p:blipFill rotWithShape="1">
          <a:blip r:embed="rId3">
            <a:alphaModFix/>
          </a:blip>
          <a:srcRect b="66411" l="39172" r="34232" t="0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18"/>
          <p:cNvSpPr txBox="1"/>
          <p:nvPr/>
        </p:nvSpPr>
        <p:spPr>
          <a:xfrm>
            <a:off x="647340" y="3016112"/>
            <a:ext cx="11174412" cy="2618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8953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w-IL" sz="2800" u="none" cap="none" strike="noStrik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rights@education.gov.il</a:t>
            </a:r>
            <a:endParaRPr b="0" i="0" sz="2800" u="none" cap="none" strike="noStrike">
              <a:solidFill>
                <a:srgbClr val="192A7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52" name="Google Shape;252;p18"/>
          <p:cNvSpPr/>
          <p:nvPr/>
        </p:nvSpPr>
        <p:spPr>
          <a:xfrm>
            <a:off x="795" y="1838476"/>
            <a:ext cx="12190413" cy="763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iw-IL" sz="3200" u="none" cap="none" strike="noStrik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נוהל שימוש ביצירות מוגנות בזכויות יוצרים ואיתור בעלי זכויות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"/>
          <p:cNvSpPr txBox="1"/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iw-IL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מה נלמד היום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3"/>
          <p:cNvSpPr txBox="1"/>
          <p:nvPr>
            <p:ph idx="1" type="body"/>
          </p:nvPr>
        </p:nvSpPr>
        <p:spPr>
          <a:xfrm>
            <a:off x="515273" y="1185388"/>
            <a:ext cx="8537543" cy="23426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57200" lvl="0" marL="64295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800"/>
              <a:buChar char="•"/>
            </a:pPr>
            <a:r>
              <a:rPr lang="iw-IL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דרכי איסוף מידע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79400" lvl="0" marL="642957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Font typeface="Arial"/>
              <a:buNone/>
            </a:pPr>
            <a:r>
              <a:t/>
            </a:r>
            <a:endParaRPr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642957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92A72"/>
              </a:buClr>
              <a:buSzPts val="2800"/>
              <a:buChar char="•"/>
            </a:pPr>
            <a:r>
              <a:rPr lang="iw-IL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סוגי מקורות מידע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 txBox="1"/>
          <p:nvPr>
            <p:ph type="ctrTitle"/>
          </p:nvPr>
        </p:nvSpPr>
        <p:spPr>
          <a:xfrm>
            <a:off x="1" y="1999906"/>
            <a:ext cx="12192000" cy="12601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iw-IL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דרכי איסוף מידע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"/>
          <p:cNvSpPr txBox="1"/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b="1" lang="iw-IL" sz="4400">
                <a:latin typeface="Arial"/>
                <a:ea typeface="Arial"/>
                <a:cs typeface="Arial"/>
                <a:sym typeface="Arial"/>
              </a:rPr>
              <a:t>דרכי איסוף מידע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5">
            <a:hlinkClick action="ppaction://hlinksldjump" r:id="rId3"/>
          </p:cNvPr>
          <p:cNvSpPr/>
          <p:nvPr/>
        </p:nvSpPr>
        <p:spPr>
          <a:xfrm>
            <a:off x="5012735" y="1862094"/>
            <a:ext cx="2672761" cy="2434627"/>
          </a:xfrm>
          <a:prstGeom prst="plus">
            <a:avLst>
              <a:gd fmla="val 31462" name="adj"/>
            </a:avLst>
          </a:prstGeom>
          <a:solidFill>
            <a:srgbClr val="1AB4E4">
              <a:alpha val="84313"/>
            </a:srgbClr>
          </a:solidFill>
          <a:ln cap="flat" cmpd="sng" w="25400">
            <a:solidFill>
              <a:srgbClr val="192A7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iw-IL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OSINT</a:t>
            </a:r>
            <a:endParaRPr b="1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iw-IL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אוסינט</a:t>
            </a:r>
            <a:endParaRPr b="1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5">
            <a:hlinkClick action="ppaction://hlinksldjump" r:id="rId4"/>
          </p:cNvPr>
          <p:cNvSpPr/>
          <p:nvPr/>
        </p:nvSpPr>
        <p:spPr>
          <a:xfrm>
            <a:off x="2818490" y="856269"/>
            <a:ext cx="2776215" cy="2434627"/>
          </a:xfrm>
          <a:prstGeom prst="plus">
            <a:avLst>
              <a:gd fmla="val 31462" name="adj"/>
            </a:avLst>
          </a:prstGeom>
          <a:solidFill>
            <a:srgbClr val="12B4BC">
              <a:alpha val="84313"/>
            </a:srgbClr>
          </a:solidFill>
          <a:ln cap="flat" cmpd="sng" w="25400">
            <a:solidFill>
              <a:srgbClr val="00267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iw-IL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HUMINT</a:t>
            </a:r>
            <a:endParaRPr b="1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iw-IL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יומינט</a:t>
            </a:r>
            <a:endParaRPr b="1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5">
            <a:hlinkClick action="ppaction://hlinksldjump" r:id="rId5"/>
          </p:cNvPr>
          <p:cNvSpPr/>
          <p:nvPr/>
        </p:nvSpPr>
        <p:spPr>
          <a:xfrm>
            <a:off x="3469702" y="3692510"/>
            <a:ext cx="2926921" cy="2604770"/>
          </a:xfrm>
          <a:prstGeom prst="plus">
            <a:avLst>
              <a:gd fmla="val 31462" name="adj"/>
            </a:avLst>
          </a:prstGeom>
          <a:solidFill>
            <a:srgbClr val="92D050">
              <a:alpha val="84313"/>
            </a:srgbClr>
          </a:solidFill>
          <a:ln cap="flat" cmpd="sng" w="25400">
            <a:solidFill>
              <a:srgbClr val="00267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iw-IL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SIGINT</a:t>
            </a:r>
            <a:endParaRPr b="1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iw-IL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סיגינט</a:t>
            </a:r>
            <a:endParaRPr b="1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5">
            <a:hlinkClick action="ppaction://hlinksldjump" r:id="rId6"/>
          </p:cNvPr>
          <p:cNvSpPr/>
          <p:nvPr/>
        </p:nvSpPr>
        <p:spPr>
          <a:xfrm>
            <a:off x="1375044" y="2621550"/>
            <a:ext cx="2776215" cy="2505184"/>
          </a:xfrm>
          <a:prstGeom prst="plus">
            <a:avLst>
              <a:gd fmla="val 31462" name="adj"/>
            </a:avLst>
          </a:prstGeom>
          <a:solidFill>
            <a:srgbClr val="192A72">
              <a:alpha val="84313"/>
            </a:srgbClr>
          </a:solidFill>
          <a:ln cap="flat" cmpd="sng" w="25400">
            <a:solidFill>
              <a:srgbClr val="00267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iw-IL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VISINT</a:t>
            </a:r>
            <a:endParaRPr b="1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iw-IL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ויסינט</a:t>
            </a:r>
            <a:endParaRPr b="1" i="0" sz="3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6" title="NCIS: Los Angeles || Eric and Mcgee working together || Eric Beale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62157" y="956310"/>
            <a:ext cx="5818293" cy="327279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6"/>
          <p:cNvSpPr/>
          <p:nvPr/>
        </p:nvSpPr>
        <p:spPr>
          <a:xfrm>
            <a:off x="7936535" y="5004554"/>
            <a:ext cx="309610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https://youtu.be/rpSSxERLDuU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"/>
          <p:cNvSpPr txBox="1"/>
          <p:nvPr>
            <p:ph type="ctrTitle"/>
          </p:nvPr>
        </p:nvSpPr>
        <p:spPr>
          <a:xfrm>
            <a:off x="667355" y="13248"/>
            <a:ext cx="10247689" cy="1314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Varela Round"/>
              <a:buNone/>
            </a:pPr>
            <a:r>
              <a:rPr b="1" lang="iw-I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OSINT -Open Sources Intelligence</a:t>
            </a:r>
            <a:br>
              <a:rPr b="1" lang="iw-I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iw-I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אוסינט-מודיעין ממקורות גלויים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7"/>
          <p:cNvSpPr txBox="1"/>
          <p:nvPr/>
        </p:nvSpPr>
        <p:spPr>
          <a:xfrm>
            <a:off x="4913449" y="2748838"/>
            <a:ext cx="4690065" cy="32316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w-I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דוגמאות למידע גלוי: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iw-I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תקשורת כתובה ואלקטרונית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iw-I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פרסומים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iw-I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רשתות חברתיות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iw-I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מאגרי מידע פתוחים לציבור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iw-I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מידע גיאו-מרחבי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7"/>
          <p:cNvSpPr txBox="1"/>
          <p:nvPr/>
        </p:nvSpPr>
        <p:spPr>
          <a:xfrm>
            <a:off x="4135140" y="1460816"/>
            <a:ext cx="5544309" cy="1149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w-I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עיבוד של מידע זמין וחוקי ניתן להשתמש בו לצרכים צבאים, מדיניים ועסקיים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" name="Google Shape;14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43000" y="84906"/>
            <a:ext cx="1842050" cy="1615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8283" y="2256317"/>
            <a:ext cx="4160405" cy="2742843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7">
            <a:hlinkClick action="ppaction://hlinksldjump" r:id="rId6"/>
          </p:cNvPr>
          <p:cNvSpPr/>
          <p:nvPr/>
        </p:nvSpPr>
        <p:spPr>
          <a:xfrm>
            <a:off x="10521656" y="357718"/>
            <a:ext cx="1357312" cy="1069815"/>
          </a:xfrm>
          <a:prstGeom prst="plus">
            <a:avLst>
              <a:gd fmla="val 31462" name="adj"/>
            </a:avLst>
          </a:prstGeom>
          <a:solidFill>
            <a:srgbClr val="1AB4E4">
              <a:alpha val="84313"/>
            </a:srgbClr>
          </a:solidFill>
          <a:ln cap="flat" cmpd="sng" w="25400">
            <a:solidFill>
              <a:srgbClr val="192A7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iw-IL" sz="1600" u="none" cap="none" strike="noStrik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OSINT</a:t>
            </a:r>
            <a:endParaRPr b="1" i="0" sz="16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iw-IL" sz="2000" u="none" cap="none" strike="noStrik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אוסינט</a:t>
            </a:r>
            <a:endParaRPr b="1" i="0" sz="20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"/>
          <p:cNvSpPr txBox="1"/>
          <p:nvPr/>
        </p:nvSpPr>
        <p:spPr>
          <a:xfrm>
            <a:off x="5875240" y="3636329"/>
            <a:ext cx="5585400" cy="22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w-I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מידע שנאסף ממקורות גלויים וציבוריים: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w-I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מידע מ: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iw-I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הטלוויזיה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iw-I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הרשתות החברתיות 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8"/>
          <p:cNvSpPr txBox="1"/>
          <p:nvPr>
            <p:ph type="ctrTitle"/>
          </p:nvPr>
        </p:nvSpPr>
        <p:spPr>
          <a:xfrm>
            <a:off x="667355" y="13248"/>
            <a:ext cx="10247689" cy="13143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Varela Round"/>
              <a:buNone/>
            </a:pPr>
            <a:r>
              <a:rPr b="1" lang="iw-IL" sz="3600">
                <a:solidFill>
                  <a:schemeClr val="dk1"/>
                </a:solidFill>
              </a:rPr>
              <a:t>OSINT -Open Sources Intelligence</a:t>
            </a:r>
            <a:br>
              <a:rPr b="1" lang="iw-IL" sz="3600">
                <a:solidFill>
                  <a:schemeClr val="dk1"/>
                </a:solidFill>
              </a:rPr>
            </a:br>
            <a:r>
              <a:rPr b="1" lang="iw-IL">
                <a:solidFill>
                  <a:schemeClr val="dk1"/>
                </a:solidFill>
              </a:rPr>
              <a:t>אוסינט-מודיעין ממקורות גלויים</a:t>
            </a:r>
            <a:endParaRPr/>
          </a:p>
        </p:txBody>
      </p:sp>
      <p:pic>
        <p:nvPicPr>
          <p:cNvPr id="156" name="Google Shape;15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43000" y="84906"/>
            <a:ext cx="1842050" cy="161544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8">
            <a:hlinkClick action="ppaction://hlinksldjump" r:id="rId4"/>
          </p:cNvPr>
          <p:cNvSpPr/>
          <p:nvPr/>
        </p:nvSpPr>
        <p:spPr>
          <a:xfrm>
            <a:off x="10521656" y="357718"/>
            <a:ext cx="1357312" cy="1069815"/>
          </a:xfrm>
          <a:prstGeom prst="plus">
            <a:avLst>
              <a:gd fmla="val 31462" name="adj"/>
            </a:avLst>
          </a:prstGeom>
          <a:solidFill>
            <a:srgbClr val="1AB4E4">
              <a:alpha val="84313"/>
            </a:srgbClr>
          </a:solidFill>
          <a:ln cap="flat" cmpd="sng" w="25400">
            <a:solidFill>
              <a:srgbClr val="192A7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iw-IL" sz="1600" u="none" cap="none" strike="noStrik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OSINT</a:t>
            </a:r>
            <a:endParaRPr b="1" i="0" sz="16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iw-IL" sz="2000" u="none" cap="none" strike="noStrik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אוסינט</a:t>
            </a:r>
            <a:endParaRPr b="1" i="0" sz="20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58" name="Google Shape;158;p8"/>
          <p:cNvSpPr/>
          <p:nvPr>
            <p:ph idx="2" type="pic"/>
          </p:nvPr>
        </p:nvSpPr>
        <p:spPr>
          <a:xfrm>
            <a:off x="5592900" y="1813507"/>
            <a:ext cx="5395200" cy="1615500"/>
          </a:xfrm>
          <a:prstGeom prst="rect">
            <a:avLst/>
          </a:prstGeom>
          <a:noFill/>
          <a:ln>
            <a:noFill/>
          </a:ln>
        </p:spPr>
      </p:sp>
      <p:pic>
        <p:nvPicPr>
          <p:cNvPr descr="לקראת הבחירות באיראן, חופש הביטוי תופס תאוצה - שכנים - הארץ" id="159" name="Google Shape;159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6073" y="2057399"/>
            <a:ext cx="4680515" cy="31907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9"/>
          <p:cNvSpPr txBox="1"/>
          <p:nvPr>
            <p:ph type="ctrTitle"/>
          </p:nvPr>
        </p:nvSpPr>
        <p:spPr>
          <a:xfrm>
            <a:off x="1534838" y="142031"/>
            <a:ext cx="8514990" cy="12367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Varela Round"/>
              <a:buNone/>
            </a:pPr>
            <a:r>
              <a:rPr b="1" lang="iw-I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HUMINT – Human Intelligence</a:t>
            </a:r>
            <a:br>
              <a:rPr b="1" lang="iw-I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iw-I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יומינט- מודיעין אנושי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9"/>
          <p:cNvSpPr txBox="1"/>
          <p:nvPr/>
        </p:nvSpPr>
        <p:spPr>
          <a:xfrm>
            <a:off x="6237514" y="1726807"/>
            <a:ext cx="4114108" cy="44735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w-I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איסוף המידע נעשה באמצעות קשרים בינאישיים: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iw-I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סוכנים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iw-I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מרגלים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iw-I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סייענים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iw-I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שבויים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iw-I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דיפלומטיים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eople Silhouette during Sunset" id="167" name="Google Shape;16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0550" y="2003652"/>
            <a:ext cx="5376850" cy="3537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049828" y="150221"/>
            <a:ext cx="1842050" cy="161544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9">
            <a:hlinkClick action="ppaction://hlinksldjump" r:id="rId5"/>
          </p:cNvPr>
          <p:cNvSpPr/>
          <p:nvPr/>
        </p:nvSpPr>
        <p:spPr>
          <a:xfrm>
            <a:off x="10256520" y="150221"/>
            <a:ext cx="1158240" cy="1052351"/>
          </a:xfrm>
          <a:prstGeom prst="plus">
            <a:avLst>
              <a:gd fmla="val 31462" name="adj"/>
            </a:avLst>
          </a:prstGeom>
          <a:solidFill>
            <a:srgbClr val="12B4BC">
              <a:alpha val="84313"/>
            </a:srgbClr>
          </a:solidFill>
          <a:ln cap="flat" cmpd="sng" w="25400">
            <a:solidFill>
              <a:srgbClr val="00267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iw-IL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HUMINT</a:t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iw-IL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יומינט</a:t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0"/>
          <p:cNvSpPr/>
          <p:nvPr/>
        </p:nvSpPr>
        <p:spPr>
          <a:xfrm>
            <a:off x="5823765" y="1844557"/>
            <a:ext cx="4766516" cy="28115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w-I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המידע שנאסף בעזרת אנשים: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iw-I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סוכנים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iw-I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אנשי שיווק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iw-I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ראיונות עבודה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iw-I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שיחות חברתיות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0"/>
          <p:cNvSpPr txBox="1"/>
          <p:nvPr>
            <p:ph type="ctrTitle"/>
          </p:nvPr>
        </p:nvSpPr>
        <p:spPr>
          <a:xfrm>
            <a:off x="1534838" y="142031"/>
            <a:ext cx="8514990" cy="12367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Varela Round"/>
              <a:buNone/>
            </a:pPr>
            <a:r>
              <a:rPr b="1" lang="iw-IL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HUMINT – Human Intelligence</a:t>
            </a:r>
            <a:br>
              <a:rPr b="1" lang="iw-I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iw-I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יומינט- מודיעין אנושי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" name="Google Shape;17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49828" y="150221"/>
            <a:ext cx="1842050" cy="161544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0">
            <a:hlinkClick action="ppaction://hlinksldjump" r:id="rId4"/>
          </p:cNvPr>
          <p:cNvSpPr/>
          <p:nvPr/>
        </p:nvSpPr>
        <p:spPr>
          <a:xfrm>
            <a:off x="10256520" y="150221"/>
            <a:ext cx="1158240" cy="1052351"/>
          </a:xfrm>
          <a:prstGeom prst="plus">
            <a:avLst>
              <a:gd fmla="val 31462" name="adj"/>
            </a:avLst>
          </a:prstGeom>
          <a:solidFill>
            <a:srgbClr val="12B4BC">
              <a:alpha val="84313"/>
            </a:srgbClr>
          </a:solidFill>
          <a:ln cap="flat" cmpd="sng" w="25400">
            <a:solidFill>
              <a:srgbClr val="00267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iw-IL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HUMINT</a:t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iw-IL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יומינט</a:t>
            </a:r>
            <a:endParaRPr b="1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האזנות סתר" id="179" name="Google Shape;179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43038" y="1986915"/>
            <a:ext cx="4048125" cy="215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ערכת נושא Office">
  <a:themeElements>
    <a:clrScheme name="מערכת שידורים">
      <a:dk1>
        <a:srgbClr val="002060"/>
      </a:dk1>
      <a:lt1>
        <a:srgbClr val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2020-03-15T19:13:03Z</dcterms:created>
  <dc:creator>user</dc:creator>
</cp:coreProperties>
</file>