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arela Round" panose="020B0604020202020204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X3ZMIONa5tNcvpj+1vx3ZFMwg3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68cfb5b88ecf56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92A72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1-4422-951F-790FE3E2BF61}"/>
              </c:ext>
            </c:extLst>
          </c:dPt>
          <c:dPt>
            <c:idx val="1"/>
            <c:bubble3D val="0"/>
            <c:spPr>
              <a:solidFill>
                <a:srgbClr val="6CF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1-4422-951F-790FE3E2BF61}"/>
              </c:ext>
            </c:extLst>
          </c:dPt>
          <c:dPt>
            <c:idx val="2"/>
            <c:bubble3D val="0"/>
            <c:spPr>
              <a:solidFill>
                <a:srgbClr val="12B4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41-4422-951F-790FE3E2BF61}"/>
              </c:ext>
            </c:extLst>
          </c:dPt>
          <c:dPt>
            <c:idx val="3"/>
            <c:bubble3D val="0"/>
            <c:spPr>
              <a:solidFill>
                <a:srgbClr val="192A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41-4422-951F-790FE3E2BF61}"/>
              </c:ext>
            </c:extLst>
          </c:dPt>
          <c:cat>
            <c:strRef>
              <c:f>גיליון1!$L$2:$O$2</c:f>
              <c:strCache>
                <c:ptCount val="4"/>
                <c:pt idx="0">
                  <c:v>קומינט</c:v>
                </c:pt>
                <c:pt idx="1">
                  <c:v>סיגינט</c:v>
                </c:pt>
                <c:pt idx="2">
                  <c:v>יומינט</c:v>
                </c:pt>
                <c:pt idx="3">
                  <c:v>אוסינט</c:v>
                </c:pt>
              </c:strCache>
            </c:strRef>
          </c:cat>
          <c:val>
            <c:numRef>
              <c:f>גיליון1!$L$3:$O$3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41-4422-951F-790FE3E2B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7T17:49:04.23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7-07T17:49:04.839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0.29844</cdr:x>
      <cdr:y>0.17795</cdr:y>
    </cdr:from>
    <cdr:to>
      <cdr:x>0.43698</cdr:x>
      <cdr:y>0.42448</cdr:y>
    </cdr:to>
    <cdr:sp macro="" textlink="">
      <cdr:nvSpPr>
        <cdr:cNvPr id="2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2EC82DED-5197-448B-8ADB-F785F3B666FC}"/>
            </a:ext>
          </a:extLst>
        </cdr:cNvPr>
        <cdr:cNvSpPr txBox="1"/>
      </cdr:nvSpPr>
      <cdr:spPr>
        <a:xfrm xmlns:a="http://schemas.openxmlformats.org/drawingml/2006/main">
          <a:off x="1364457" y="488157"/>
          <a:ext cx="633413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0.50567</cdr:x>
      <cdr:y>0.31723</cdr:y>
    </cdr:from>
    <cdr:to>
      <cdr:x>0.64796</cdr:x>
      <cdr:y>0.49908</cdr:y>
    </cdr:to>
    <cdr:sp macro="" textlink="">
      <cdr:nvSpPr>
        <cdr:cNvPr id="3" name="תיבת טקסט 2">
          <a:extLst xmlns:a="http://schemas.openxmlformats.org/drawingml/2006/main">
            <a:ext uri="{FF2B5EF4-FFF2-40B4-BE49-F238E27FC236}">
              <a16:creationId xmlns:a16="http://schemas.microsoft.com/office/drawing/2014/main" id="{CE9E3F45-1F9F-49AB-82D7-B724BF66D992}"/>
            </a:ext>
          </a:extLst>
        </cdr:cNvPr>
        <cdr:cNvSpPr txBox="1"/>
      </cdr:nvSpPr>
      <cdr:spPr>
        <a:xfrm xmlns:a="http://schemas.openxmlformats.org/drawingml/2006/main">
          <a:off x="3487127" y="1312594"/>
          <a:ext cx="981286" cy="75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סיגינט</a:t>
          </a:r>
          <a:endParaRPr lang="en-US" sz="40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0.55028</cdr:x>
      <cdr:y>0.59022</cdr:y>
    </cdr:from>
    <cdr:to>
      <cdr:x>0.71274</cdr:x>
      <cdr:y>0.77901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553CFF14-A6BE-43AC-8C33-6445D9E83DCA}"/>
            </a:ext>
          </a:extLst>
        </cdr:cNvPr>
        <cdr:cNvSpPr txBox="1"/>
      </cdr:nvSpPr>
      <cdr:spPr>
        <a:xfrm xmlns:a="http://schemas.openxmlformats.org/drawingml/2006/main">
          <a:off x="3794759" y="2442112"/>
          <a:ext cx="1120335" cy="781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אוסינט</a:t>
          </a:r>
          <a:endParaRPr lang="en-US" sz="24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0.28729</cdr:x>
      <cdr:y>0.55617</cdr:y>
    </cdr:from>
    <cdr:to>
      <cdr:x>0.42983</cdr:x>
      <cdr:y>0.71866</cdr:y>
    </cdr:to>
    <cdr:sp macro="" textlink="">
      <cdr:nvSpPr>
        <cdr:cNvPr id="5" name="תיבת טקסט 4">
          <a:extLst xmlns:a="http://schemas.openxmlformats.org/drawingml/2006/main">
            <a:ext uri="{FF2B5EF4-FFF2-40B4-BE49-F238E27FC236}">
              <a16:creationId xmlns:a16="http://schemas.microsoft.com/office/drawing/2014/main" id="{736804EF-85A1-4C1B-B27B-26CE8CD1492E}"/>
            </a:ext>
          </a:extLst>
        </cdr:cNvPr>
        <cdr:cNvSpPr txBox="1"/>
      </cdr:nvSpPr>
      <cdr:spPr>
        <a:xfrm xmlns:a="http://schemas.openxmlformats.org/drawingml/2006/main">
          <a:off x="1981200" y="2301240"/>
          <a:ext cx="982980" cy="672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יומינט</a:t>
          </a:r>
          <a:endParaRPr lang="en-US" sz="11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0.31041</cdr:x>
      <cdr:y>0.21245</cdr:y>
    </cdr:from>
    <cdr:to>
      <cdr:x>0.47587</cdr:x>
      <cdr:y>0.39</cdr:y>
    </cdr:to>
    <cdr:sp macro="" textlink="">
      <cdr:nvSpPr>
        <cdr:cNvPr id="7" name="תיבת טקסט 6">
          <a:extLst xmlns:a="http://schemas.openxmlformats.org/drawingml/2006/main">
            <a:ext uri="{FF2B5EF4-FFF2-40B4-BE49-F238E27FC236}">
              <a16:creationId xmlns:a16="http://schemas.microsoft.com/office/drawing/2014/main" id="{326C6AF0-A740-404C-9B71-7F870C451AE6}"/>
            </a:ext>
          </a:extLst>
        </cdr:cNvPr>
        <cdr:cNvSpPr txBox="1"/>
      </cdr:nvSpPr>
      <cdr:spPr>
        <a:xfrm xmlns:a="http://schemas.openxmlformats.org/drawingml/2006/main">
          <a:off x="2140633" y="879036"/>
          <a:ext cx="1141046" cy="734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ויסינט</a:t>
          </a:r>
          <a:endParaRPr lang="en-US" sz="24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0.57681</cdr:x>
      <cdr:y>0.13689</cdr:y>
    </cdr:from>
    <cdr:to>
      <cdr:x>0.67307</cdr:x>
      <cdr:y>0.31723</cdr:y>
    </cdr:to>
    <cdr:cxnSp macro="">
      <cdr:nvCxnSpPr>
        <cdr:cNvPr id="9" name="מחבר ישר 8">
          <a:extLst xmlns:a="http://schemas.openxmlformats.org/drawingml/2006/main">
            <a:ext uri="{FF2B5EF4-FFF2-40B4-BE49-F238E27FC236}">
              <a16:creationId xmlns:a16="http://schemas.microsoft.com/office/drawing/2014/main" id="{4E23F5E1-14DF-45FD-9C45-6742E6698912}"/>
            </a:ext>
          </a:extLst>
        </cdr:cNvPr>
        <cdr:cNvCxnSpPr>
          <a:stCxn xmlns:a="http://schemas.openxmlformats.org/drawingml/2006/main" id="3" idx="0"/>
        </cdr:cNvCxnSpPr>
      </cdr:nvCxnSpPr>
      <cdr:spPr>
        <a:xfrm xmlns:a="http://schemas.openxmlformats.org/drawingml/2006/main" flipV="1">
          <a:off x="3977770" y="566420"/>
          <a:ext cx="663787" cy="7461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0.51214</cdr:x>
      <cdr:y>0.10289</cdr:y>
    </cdr:from>
    <cdr:to>
      <cdr:x>0.65268</cdr:x>
      <cdr:y>0.24456</cdr:y>
    </cdr:to>
    <cdr:sp macro="" textlink="">
      <cdr:nvSpPr>
        <cdr:cNvPr id="13" name="תיבת טקסט 12">
          <a:extLst xmlns:a="http://schemas.openxmlformats.org/drawingml/2006/main">
            <a:ext uri="{FF2B5EF4-FFF2-40B4-BE49-F238E27FC236}">
              <a16:creationId xmlns:a16="http://schemas.microsoft.com/office/drawing/2014/main" id="{D7AA5CEF-542D-4F48-9129-1030FD54F55E}"/>
            </a:ext>
          </a:extLst>
        </cdr:cNvPr>
        <cdr:cNvSpPr txBox="1"/>
      </cdr:nvSpPr>
      <cdr:spPr>
        <a:xfrm xmlns:a="http://schemas.openxmlformats.org/drawingml/2006/main">
          <a:off x="3531769" y="425724"/>
          <a:ext cx="969210" cy="586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800" dirty="0" err="1">
              <a:latin typeface="Varela Round" panose="00000500000000000000" pitchFamily="2" charset="-79"/>
              <a:cs typeface="Varela Round" panose="00000500000000000000" pitchFamily="2" charset="-79"/>
            </a:rPr>
            <a:t>קומינט</a:t>
          </a:r>
          <a:endParaRPr lang="en-US" sz="1800" dirty="0"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0.64207</cdr:x>
      <cdr:y>0.25589</cdr:y>
    </cdr:from>
    <cdr:to>
      <cdr:x>0.77159</cdr:x>
      <cdr:y>0.34844</cdr:y>
    </cdr:to>
    <cdr:sp macro="" textlink="">
      <cdr:nvSpPr>
        <cdr:cNvPr id="14" name="תיבת טקסט 13">
          <a:extLst xmlns:a="http://schemas.openxmlformats.org/drawingml/2006/main">
            <a:ext uri="{FF2B5EF4-FFF2-40B4-BE49-F238E27FC236}">
              <a16:creationId xmlns:a16="http://schemas.microsoft.com/office/drawing/2014/main" id="{399BFAD5-895E-405C-BFE0-955F5F33866A}"/>
            </a:ext>
          </a:extLst>
        </cdr:cNvPr>
        <cdr:cNvSpPr txBox="1"/>
      </cdr:nvSpPr>
      <cdr:spPr>
        <a:xfrm xmlns:a="http://schemas.openxmlformats.org/drawingml/2006/main">
          <a:off x="4427771" y="1058786"/>
          <a:ext cx="893166" cy="382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800" dirty="0" err="1">
              <a:latin typeface="Varela Round" panose="00000500000000000000" pitchFamily="2" charset="-79"/>
              <a:cs typeface="Varela Round" panose="00000500000000000000" pitchFamily="2" charset="-79"/>
            </a:rPr>
            <a:t>אלינט</a:t>
          </a:r>
          <a:endParaRPr lang="en-US" sz="1800" dirty="0"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</cdr:x>
      <cdr:y>0.17339</cdr:y>
    </cdr:from>
    <cdr:to>
      <cdr:x>0.29579</cdr:x>
      <cdr:y>0.37423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B6DCA60-C878-4C3B-92C3-27AE98BABD85}"/>
            </a:ext>
          </a:extLst>
        </cdr:cNvPr>
        <cdr:cNvSpPr txBox="1"/>
      </cdr:nvSpPr>
      <cdr:spPr>
        <a:xfrm xmlns:a="http://schemas.openxmlformats.org/drawingml/2006/main">
          <a:off x="0" y="717439"/>
          <a:ext cx="203981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ar-SA" sz="2400" b="1" dirty="0">
              <a:solidFill>
                <a:srgbClr val="C00000"/>
              </a:solidFill>
            </a:rPr>
            <a:t>الاستخبارات المرئية</a:t>
          </a:r>
          <a:endParaRPr lang="he-IL" sz="2400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0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0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1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1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1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2" name="Google Shape;52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25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5" name="Google Shape;65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" name="Google Shape;74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7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29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2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3.jpg"/><Relationship Id="rId4" Type="http://schemas.openxmlformats.org/officeDocument/2006/relationships/hyperlink" Target="about:bla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דרכים לאיסוף מידע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0143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המורה:לזלי סלמון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9AAED-0AE3-422F-9443-8D44825DF598}"/>
              </a:ext>
            </a:extLst>
          </p:cNvPr>
          <p:cNvSpPr txBox="1"/>
          <p:nvPr/>
        </p:nvSpPr>
        <p:spPr>
          <a:xfrm>
            <a:off x="3348111" y="1399144"/>
            <a:ext cx="51769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طرق جمع المعلومات</a:t>
            </a:r>
            <a:endParaRPr lang="he-IL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ctrTitle"/>
          </p:nvPr>
        </p:nvSpPr>
        <p:spPr>
          <a:xfrm>
            <a:off x="2205398" y="242318"/>
            <a:ext cx="7844430" cy="119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iw-I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VISINT- Visual Intelligence</a:t>
            </a:r>
            <a:br>
              <a:rPr lang="iw-IL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ויסינט- מודיעין חזותי</a:t>
            </a:r>
            <a: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الاستخبارات المرئية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6439508" y="2068121"/>
            <a:ext cx="483818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מידע שנאסף באמצעות חוש הראיה:</a:t>
            </a:r>
            <a:endParaRPr sz="2400" dirty="0">
              <a:solidFill>
                <a:schemeClr val="dk1"/>
              </a:solidFill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לוויינים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מזל"טים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רחפנים</a:t>
            </a:r>
            <a:endParaRPr sz="2400" dirty="0">
              <a:solidFill>
                <a:schemeClr val="dk1"/>
              </a:solidFill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תצפיתנים מהשטח</a:t>
            </a:r>
            <a:endParaRPr dirty="0"/>
          </a:p>
        </p:txBody>
      </p:sp>
      <p:pic>
        <p:nvPicPr>
          <p:cNvPr id="192" name="Google Shape;192;p11" descr="Aerial View of Road in the Middle of Tre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" y="1627751"/>
            <a:ext cx="3969935" cy="473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>
            <a:hlinkClick r:id="rId5" action="ppaction://hlinksldjump"/>
          </p:cNvPr>
          <p:cNvSpPr/>
          <p:nvPr/>
        </p:nvSpPr>
        <p:spPr>
          <a:xfrm>
            <a:off x="9712168" y="535164"/>
            <a:ext cx="1258685" cy="1092587"/>
          </a:xfrm>
          <a:prstGeom prst="plus">
            <a:avLst>
              <a:gd name="adj" fmla="val 31462"/>
            </a:avLst>
          </a:prstGeom>
          <a:solidFill>
            <a:srgbClr val="192A72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>
                <a:solidFill>
                  <a:schemeClr val="lt1"/>
                </a:solidFill>
              </a:rPr>
              <a:t>VISINT</a:t>
            </a:r>
            <a:endParaRPr sz="12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lt1"/>
                </a:solidFill>
              </a:rPr>
              <a:t>ויסינט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3ABFD2-CECB-42A7-A952-401F2E7667BF}"/>
              </a:ext>
            </a:extLst>
          </p:cNvPr>
          <p:cNvSpPr txBox="1"/>
          <p:nvPr/>
        </p:nvSpPr>
        <p:spPr>
          <a:xfrm>
            <a:off x="4867423" y="2838690"/>
            <a:ext cx="316774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/>
              <a:t>المعلومات التي يتم جمعها من خلال حاسة الرؤية: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الأقمار الصناعية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طائرات بدون طيار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طائرات بدون طيار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مراقبون من الميدان</a:t>
            </a:r>
            <a:endParaRPr lang="he-IL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/>
        </p:nvSpPr>
        <p:spPr>
          <a:xfrm>
            <a:off x="6393180" y="2714566"/>
            <a:ext cx="43815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מידע שמתקבל בעזרת חוש הראיה :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של רחפן שמזהה עברות תנועה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>
            <a:hlinkClick r:id="rId4" action="ppaction://hlinksldjump"/>
          </p:cNvPr>
          <p:cNvSpPr/>
          <p:nvPr/>
        </p:nvSpPr>
        <p:spPr>
          <a:xfrm>
            <a:off x="9775075" y="568572"/>
            <a:ext cx="1258685" cy="1092587"/>
          </a:xfrm>
          <a:prstGeom prst="plus">
            <a:avLst>
              <a:gd name="adj" fmla="val 31462"/>
            </a:avLst>
          </a:prstGeom>
          <a:solidFill>
            <a:srgbClr val="192A72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VISINT</a:t>
            </a:r>
            <a:endParaRPr sz="12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ויסינט</a:t>
            </a:r>
            <a:endParaRPr sz="24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12"/>
          <p:cNvSpPr txBox="1">
            <a:spLocks noGrp="1"/>
          </p:cNvSpPr>
          <p:nvPr>
            <p:ph type="ctrTitle"/>
          </p:nvPr>
        </p:nvSpPr>
        <p:spPr>
          <a:xfrm>
            <a:off x="2036568" y="190355"/>
            <a:ext cx="7844430" cy="119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lang="iw-I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VISINT- Visual Intelligence</a:t>
            </a:r>
            <a:br>
              <a:rPr lang="iw-IL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ויסינט- מודיעין חזותי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1660" y="2047845"/>
            <a:ext cx="4914340" cy="2762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42C72-ABDE-4AA8-8994-45BC1265B8F4}"/>
              </a:ext>
            </a:extLst>
          </p:cNvPr>
          <p:cNvSpPr txBox="1"/>
          <p:nvPr/>
        </p:nvSpPr>
        <p:spPr>
          <a:xfrm>
            <a:off x="6217920" y="3979157"/>
            <a:ext cx="555673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المعلومات التي تم الحصول عليها بمساعدة الرؤية:</a:t>
            </a:r>
          </a:p>
          <a:p>
            <a:pPr algn="r"/>
            <a:r>
              <a:rPr lang="ar-SA" sz="2400" b="1" dirty="0"/>
              <a:t>مقشدة تحدد المخالفات المرورية</a:t>
            </a:r>
            <a:endParaRPr lang="he-IL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7951110" cy="119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lang="iw-I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SIGINT- Signal Intelligence</a:t>
            </a:r>
            <a:br>
              <a:rPr lang="iw-IL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סיגינט-מודיעין אותות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4376942" y="1729740"/>
            <a:ext cx="554182" cy="206818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7296551" y="1729740"/>
            <a:ext cx="554182" cy="2079123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>
            <a:hlinkClick r:id="rId3" action="ppaction://hlinksldjump"/>
          </p:cNvPr>
          <p:cNvSpPr/>
          <p:nvPr/>
        </p:nvSpPr>
        <p:spPr>
          <a:xfrm>
            <a:off x="2878113" y="3874377"/>
            <a:ext cx="2720341" cy="2352593"/>
          </a:xfrm>
          <a:prstGeom prst="plus">
            <a:avLst>
              <a:gd name="adj" fmla="val 31462"/>
            </a:avLst>
          </a:prstGeom>
          <a:solidFill>
            <a:srgbClr val="92D050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lt1"/>
                </a:solidFill>
              </a:rPr>
              <a:t>COMINT</a:t>
            </a:r>
            <a:endParaRPr sz="28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lt1"/>
                </a:solidFill>
              </a:rPr>
              <a:t>קומינט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214" name="Google Shape;214;p13">
            <a:hlinkClick r:id="rId3" action="ppaction://hlinksldjump"/>
          </p:cNvPr>
          <p:cNvSpPr/>
          <p:nvPr/>
        </p:nvSpPr>
        <p:spPr>
          <a:xfrm>
            <a:off x="6477695" y="3940996"/>
            <a:ext cx="2720341" cy="2352593"/>
          </a:xfrm>
          <a:prstGeom prst="plus">
            <a:avLst>
              <a:gd name="adj" fmla="val 31462"/>
            </a:avLst>
          </a:prstGeom>
          <a:solidFill>
            <a:srgbClr val="92D050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lt1"/>
                </a:solidFill>
              </a:rPr>
              <a:t>ELINT</a:t>
            </a:r>
            <a:endParaRPr sz="28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lt1"/>
                </a:solidFill>
              </a:rPr>
              <a:t>אלינט</a:t>
            </a:r>
            <a:endParaRPr sz="3200" b="1">
              <a:solidFill>
                <a:schemeClr val="lt1"/>
              </a:solidFill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639699" y="3771570"/>
            <a:ext cx="26613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192A72"/>
                </a:solidFill>
              </a:rPr>
              <a:t>Communications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192A72"/>
                </a:solidFill>
              </a:rPr>
              <a:t> Intelligence</a:t>
            </a: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8918447" y="3860593"/>
            <a:ext cx="1891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192A72"/>
                </a:solidFill>
              </a:rPr>
              <a:t>Electronic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192A72"/>
                </a:solidFill>
              </a:rPr>
              <a:t>Intelligence</a:t>
            </a:r>
            <a:endParaRPr dirty="0"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>
            <a:hlinkClick r:id="rId3" action="ppaction://hlinksldjump"/>
          </p:cNvPr>
          <p:cNvSpPr/>
          <p:nvPr/>
        </p:nvSpPr>
        <p:spPr>
          <a:xfrm>
            <a:off x="10409678" y="868680"/>
            <a:ext cx="1335760" cy="1021080"/>
          </a:xfrm>
          <a:prstGeom prst="plus">
            <a:avLst>
              <a:gd name="adj" fmla="val 31462"/>
            </a:avLst>
          </a:prstGeom>
          <a:solidFill>
            <a:srgbClr val="92D050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chemeClr val="lt1"/>
                </a:solidFill>
              </a:rPr>
              <a:t>SIGINT</a:t>
            </a:r>
            <a:endParaRPr sz="18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lt1"/>
                </a:solidFill>
              </a:rPr>
              <a:t>סיגינט</a:t>
            </a:r>
            <a:endParaRPr sz="20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/>
          <p:nvPr/>
        </p:nvSpPr>
        <p:spPr>
          <a:xfrm>
            <a:off x="3480163" y="2080514"/>
            <a:ext cx="297942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קומינט </a:t>
            </a:r>
            <a:r>
              <a:rPr lang="iw-IL" sz="2800" b="1" dirty="0">
                <a:solidFill>
                  <a:schemeClr val="dk1"/>
                </a:solidFill>
              </a:rPr>
              <a:t>COMINT</a:t>
            </a:r>
            <a:endParaRPr sz="2800" b="1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מידע המתקבל מאותות אנושיים : האזנות, יירוט שיחות 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25" name="Google Shape;225;p14" descr="Gray and White Satell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859" y="3998132"/>
            <a:ext cx="3571361" cy="236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/>
          <p:nvPr/>
        </p:nvSpPr>
        <p:spPr>
          <a:xfrm>
            <a:off x="287383" y="5092211"/>
            <a:ext cx="49834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אלינט</a:t>
            </a:r>
            <a:r>
              <a:rPr lang="iw-IL" sz="2000" b="1" dirty="0">
                <a:solidFill>
                  <a:schemeClr val="dk1"/>
                </a:solidFill>
              </a:rPr>
              <a:t> </a:t>
            </a:r>
            <a:r>
              <a:rPr lang="iw-IL" sz="2800" b="1" dirty="0">
                <a:solidFill>
                  <a:schemeClr val="dk1"/>
                </a:solidFill>
              </a:rPr>
              <a:t>ELINT</a:t>
            </a:r>
            <a:endParaRPr sz="2800" b="1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</a:rPr>
              <a:t>מידע המתקבל מאותות אלקטרונים:</a:t>
            </a:r>
            <a:endParaRPr lang="he-IL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</a:rPr>
              <a:t>מכ"ם, </a:t>
            </a:r>
            <a:r>
              <a:rPr lang="he-IL" sz="2400" dirty="0" err="1">
                <a:solidFill>
                  <a:schemeClr val="dk1"/>
                </a:solidFill>
              </a:rPr>
              <a:t>לווינים</a:t>
            </a:r>
            <a:endParaRPr lang="he-IL" sz="2400" dirty="0">
              <a:solidFill>
                <a:schemeClr val="dk1"/>
              </a:solidFill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>
            <a:hlinkClick r:id="rId5" action="ppaction://hlinksldjump"/>
          </p:cNvPr>
          <p:cNvSpPr/>
          <p:nvPr/>
        </p:nvSpPr>
        <p:spPr>
          <a:xfrm>
            <a:off x="10409678" y="868680"/>
            <a:ext cx="1335760" cy="1021080"/>
          </a:xfrm>
          <a:prstGeom prst="plus">
            <a:avLst>
              <a:gd name="adj" fmla="val 31462"/>
            </a:avLst>
          </a:prstGeom>
          <a:solidFill>
            <a:srgbClr val="92D050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chemeClr val="lt1"/>
                </a:solidFill>
              </a:rPr>
              <a:t>SIGINT</a:t>
            </a:r>
            <a:endParaRPr sz="18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lt1"/>
                </a:solidFill>
              </a:rPr>
              <a:t>סיגינט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229" name="Google Shape;229;p1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7951110" cy="119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lang="iw-IL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SIGINT- Signal Intelligence</a:t>
            </a:r>
            <a:br>
              <a:rPr lang="iw-IL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סיגינט-מודיעין אותות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978" y="1765661"/>
            <a:ext cx="2699382" cy="187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9226DF-E82C-48EB-9167-F421E9227C93}"/>
              </a:ext>
            </a:extLst>
          </p:cNvPr>
          <p:cNvSpPr txBox="1"/>
          <p:nvPr/>
        </p:nvSpPr>
        <p:spPr>
          <a:xfrm>
            <a:off x="6850966" y="2080514"/>
            <a:ext cx="319886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err="1"/>
              <a:t>קומינט</a:t>
            </a:r>
            <a:r>
              <a:rPr lang="he-IL" sz="2000" b="1" dirty="0"/>
              <a:t> </a:t>
            </a:r>
            <a:r>
              <a:rPr lang="en-US" sz="2000" b="1" dirty="0"/>
              <a:t>COMINT</a:t>
            </a:r>
            <a:r>
              <a:rPr lang="he-IL" sz="2000" b="1" dirty="0"/>
              <a:t>:</a:t>
            </a:r>
            <a:endParaRPr lang="en-US" sz="2000" b="1" dirty="0"/>
          </a:p>
          <a:p>
            <a:pPr algn="r"/>
            <a:r>
              <a:rPr lang="ar-SA" sz="2000" dirty="0"/>
              <a:t>المعلومات الواردة من الإشارات البشرية: الاستماع ، اعتراض المكالمات</a:t>
            </a:r>
            <a:r>
              <a:rPr lang="he-IL" sz="20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558CA-3A5B-4CF0-98ED-81C44A8C264D}"/>
              </a:ext>
            </a:extLst>
          </p:cNvPr>
          <p:cNvSpPr txBox="1"/>
          <p:nvPr/>
        </p:nvSpPr>
        <p:spPr>
          <a:xfrm>
            <a:off x="8810247" y="4168881"/>
            <a:ext cx="319886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 err="1">
                <a:solidFill>
                  <a:schemeClr val="tx2">
                    <a:lumMod val="10000"/>
                  </a:schemeClr>
                </a:solidFill>
              </a:rPr>
              <a:t>אלינט</a:t>
            </a:r>
            <a:r>
              <a:rPr lang="he-IL" sz="16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ELINT</a:t>
            </a:r>
            <a:r>
              <a:rPr lang="he-IL" sz="2000" b="1" dirty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en-US" sz="2000" b="1" dirty="0">
              <a:solidFill>
                <a:schemeClr val="tx2">
                  <a:lumMod val="10000"/>
                </a:schemeClr>
              </a:solidFill>
            </a:endParaRPr>
          </a:p>
          <a:p>
            <a:pPr algn="r"/>
            <a:r>
              <a:rPr lang="ar-SA" sz="2000" b="1" dirty="0"/>
              <a:t>المعلومات الواردة من الإشارات الإلكترونية:</a:t>
            </a:r>
          </a:p>
          <a:p>
            <a:pPr algn="r"/>
            <a:r>
              <a:rPr lang="ar-SA" sz="2000" dirty="0"/>
              <a:t>الرادار والأقمار الصناعية</a:t>
            </a:r>
            <a:endParaRPr lang="he-IL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923127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تلخيص مصادر المعلومات والاستخبارات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Google Shape;236;p15"/>
          <p:cNvGraphicFramePr/>
          <p:nvPr>
            <p:extLst>
              <p:ext uri="{D42A27DB-BD31-4B8C-83A1-F6EECF244321}">
                <p14:modId xmlns:p14="http://schemas.microsoft.com/office/powerpoint/2010/main" val="3048932684"/>
              </p:ext>
            </p:extLst>
          </p:nvPr>
        </p:nvGraphicFramePr>
        <p:xfrm>
          <a:off x="2407920" y="1363980"/>
          <a:ext cx="6896100" cy="413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6DCA60-C878-4C3B-92C3-27AE98BABD85}"/>
              </a:ext>
            </a:extLst>
          </p:cNvPr>
          <p:cNvSpPr txBox="1"/>
          <p:nvPr/>
        </p:nvSpPr>
        <p:spPr>
          <a:xfrm>
            <a:off x="3688373" y="4183853"/>
            <a:ext cx="20398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المخابرات البشرية</a:t>
            </a:r>
            <a:endParaRPr lang="he-IL" sz="24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9EA20-12C2-436B-AE9F-C62A6CC68152}"/>
              </a:ext>
            </a:extLst>
          </p:cNvPr>
          <p:cNvSpPr txBox="1"/>
          <p:nvPr/>
        </p:nvSpPr>
        <p:spPr>
          <a:xfrm>
            <a:off x="7544094" y="2053041"/>
            <a:ext cx="140676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C00000"/>
                </a:solidFill>
              </a:rPr>
              <a:t>المعلومات الواردة من الإشارات الإلكترونية</a:t>
            </a:r>
          </a:p>
          <a:p>
            <a:pPr algn="ctr"/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69148-56FD-404C-BBE4-952290D2D599}"/>
              </a:ext>
            </a:extLst>
          </p:cNvPr>
          <p:cNvSpPr txBox="1"/>
          <p:nvPr/>
        </p:nvSpPr>
        <p:spPr>
          <a:xfrm>
            <a:off x="5728188" y="847577"/>
            <a:ext cx="21907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>
                <a:solidFill>
                  <a:srgbClr val="C00000"/>
                </a:solidFill>
              </a:rPr>
              <a:t>المعلومات الواردة من الإشارات البشرية: الاستماع ، اعتراض المكالمات</a:t>
            </a:r>
            <a:r>
              <a:rPr lang="he-IL" sz="1600" b="1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he-IL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1EA3F-B928-4343-8115-A6A526F55720}"/>
              </a:ext>
            </a:extLst>
          </p:cNvPr>
          <p:cNvSpPr txBox="1"/>
          <p:nvPr/>
        </p:nvSpPr>
        <p:spPr>
          <a:xfrm>
            <a:off x="6463814" y="4414685"/>
            <a:ext cx="129041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>
                <a:solidFill>
                  <a:srgbClr val="C00000"/>
                </a:solidFill>
              </a:rPr>
              <a:t>المخابرات من </a:t>
            </a:r>
          </a:p>
          <a:p>
            <a:pPr algn="ctr"/>
            <a:r>
              <a:rPr lang="ar-SA" sz="1800" b="1" dirty="0">
                <a:solidFill>
                  <a:srgbClr val="C00000"/>
                </a:solidFill>
              </a:rPr>
              <a:t>مصادر مكشوفة</a:t>
            </a:r>
            <a:endParaRPr lang="he-IL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مهمة 1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762001" y="1192234"/>
            <a:ext cx="10180883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</a:rPr>
              <a:t>رجل ليس لديه هاتف بالقرب من مريض كورونا.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</a:rPr>
              <a:t>لديك مسؤولية مدنية لتحديد موقعه في أسرع وقت ممكن ،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</a:rPr>
              <a:t>وإبلاغه بضرورة الدخول في العزلة.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</a:rPr>
              <a:t>   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</a:rPr>
              <a:t>أ) ما أنواع الذكاء التي ستستخدمها لتحديد مكان هذا الشخص؟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</a:rPr>
              <a:t>ب) ما هي أنواع الذكاء التي استخدمت لمعرفة أن هذا الشخص كان في بيئة مريضة</a:t>
            </a:r>
            <a:r>
              <a:rPr lang="iw-IL" sz="2400" b="1" dirty="0">
                <a:solidFill>
                  <a:schemeClr val="dk1"/>
                </a:solidFill>
              </a:rPr>
              <a:t>?</a:t>
            </a:r>
            <a:endParaRPr b="1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457200" marR="0" lvl="0" indent="-3048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مهمة 1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484553" y="1316345"/>
            <a:ext cx="1041623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شاهد مقاطع الفيلم.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حدد في كل فيلم أنواع الذكاء ذات الصلة.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انتبهوا! كل فيلم له نوعان على الأقل</a:t>
            </a:r>
            <a:r>
              <a:rPr lang="iw-IL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49" name="Google Shape;249;p17" descr="תמונה שמכילה שחור, ציור, לבן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725" y="34290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 descr="תמונה שמכילה ציור&#10;&#10;התיאור נוצר באופן אוטומט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8425" y="34290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15273" y="1241659"/>
            <a:ext cx="8537543" cy="234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45720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דרכי איסוף מידע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2957" lvl="0" indent="-2794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2957" lvl="0" indent="-457200" algn="r" rtl="1"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סוגי מקורות מידע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BA4C5-25B6-42F8-8B86-9B151EC5285D}"/>
              </a:ext>
            </a:extLst>
          </p:cNvPr>
          <p:cNvSpPr txBox="1"/>
          <p:nvPr/>
        </p:nvSpPr>
        <p:spPr>
          <a:xfrm>
            <a:off x="2549769" y="1688122"/>
            <a:ext cx="32347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طرق جمع المعلومات</a:t>
            </a:r>
            <a:endParaRPr lang="he-IL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08D32-8E51-46C3-B6E6-409522294AA7}"/>
              </a:ext>
            </a:extLst>
          </p:cNvPr>
          <p:cNvSpPr txBox="1"/>
          <p:nvPr/>
        </p:nvSpPr>
        <p:spPr>
          <a:xfrm>
            <a:off x="2236763" y="2768123"/>
            <a:ext cx="3393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أنواع مصادر المعلومات</a:t>
            </a:r>
            <a:endParaRPr lang="he-IL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ctrTitle"/>
          </p:nvPr>
        </p:nvSpPr>
        <p:spPr>
          <a:xfrm>
            <a:off x="1" y="199990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طرق جمع المعلومات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sz="8000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طرق جمع المعلومات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>
            <a:hlinkClick r:id="rId3" action="ppaction://hlinksldjump"/>
          </p:cNvPr>
          <p:cNvSpPr/>
          <p:nvPr/>
        </p:nvSpPr>
        <p:spPr>
          <a:xfrm>
            <a:off x="5012735" y="1862094"/>
            <a:ext cx="2672761" cy="2434627"/>
          </a:xfrm>
          <a:prstGeom prst="plus">
            <a:avLst>
              <a:gd name="adj" fmla="val 31462"/>
            </a:avLst>
          </a:prstGeom>
          <a:solidFill>
            <a:srgbClr val="1AB4E4">
              <a:alpha val="84705"/>
            </a:srgbClr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chemeClr val="lt1"/>
                </a:solidFill>
              </a:rPr>
              <a:t>OSINT</a:t>
            </a:r>
            <a:endParaRPr sz="2800" b="1" i="0" u="none" strike="noStrike" cap="none" dirty="0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chemeClr val="lt1"/>
                </a:solidFill>
              </a:rPr>
              <a:t>אוסינט</a:t>
            </a:r>
            <a:endParaRPr sz="32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34" name="Google Shape;134;p5">
            <a:hlinkClick r:id="rId3" action="ppaction://hlinksldjump"/>
          </p:cNvPr>
          <p:cNvSpPr/>
          <p:nvPr/>
        </p:nvSpPr>
        <p:spPr>
          <a:xfrm>
            <a:off x="2818490" y="856269"/>
            <a:ext cx="2776215" cy="2434627"/>
          </a:xfrm>
          <a:prstGeom prst="plus">
            <a:avLst>
              <a:gd name="adj" fmla="val 31462"/>
            </a:avLst>
          </a:prstGeom>
          <a:solidFill>
            <a:srgbClr val="12B4BC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chemeClr val="lt1"/>
                </a:solidFill>
              </a:rPr>
              <a:t>HUMINT</a:t>
            </a:r>
            <a:endParaRPr sz="2800" b="1" i="0" u="none" strike="noStrike" cap="none" dirty="0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chemeClr val="lt1"/>
                </a:solidFill>
              </a:rPr>
              <a:t>יומינט</a:t>
            </a:r>
            <a:endParaRPr lang="ar-SA" sz="3200" b="1" i="0" u="none" strike="noStrike" cap="none" dirty="0">
              <a:solidFill>
                <a:schemeClr val="lt1"/>
              </a:solidFill>
            </a:endParaRPr>
          </a:p>
          <a:p>
            <a:pPr lvl="0" algn="ctr" rtl="1"/>
            <a:endParaRPr sz="32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35" name="Google Shape;135;p5">
            <a:hlinkClick r:id="rId3" action="ppaction://hlinksldjump"/>
          </p:cNvPr>
          <p:cNvSpPr/>
          <p:nvPr/>
        </p:nvSpPr>
        <p:spPr>
          <a:xfrm>
            <a:off x="3469702" y="3692510"/>
            <a:ext cx="2926921" cy="2604770"/>
          </a:xfrm>
          <a:prstGeom prst="plus">
            <a:avLst>
              <a:gd name="adj" fmla="val 31462"/>
            </a:avLst>
          </a:prstGeom>
          <a:solidFill>
            <a:srgbClr val="92D050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SIGINT</a:t>
            </a:r>
            <a:endParaRPr sz="2800" b="1" i="0" u="none" strike="noStrike" cap="none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chemeClr val="lt1"/>
                </a:solidFill>
              </a:rPr>
              <a:t>סיגינט</a:t>
            </a:r>
            <a:endParaRPr sz="32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6" name="Google Shape;136;p5">
            <a:hlinkClick r:id="rId3" action="ppaction://hlinksldjump"/>
          </p:cNvPr>
          <p:cNvSpPr/>
          <p:nvPr/>
        </p:nvSpPr>
        <p:spPr>
          <a:xfrm>
            <a:off x="1375044" y="2621550"/>
            <a:ext cx="2776215" cy="2505184"/>
          </a:xfrm>
          <a:prstGeom prst="plus">
            <a:avLst>
              <a:gd name="adj" fmla="val 31462"/>
            </a:avLst>
          </a:prstGeom>
          <a:solidFill>
            <a:srgbClr val="192A72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chemeClr val="lt1"/>
                </a:solidFill>
              </a:rPr>
              <a:t>VISINT</a:t>
            </a:r>
            <a:endParaRPr sz="2800" b="1" i="0" u="none" strike="noStrike" cap="none" dirty="0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chemeClr val="lt1"/>
                </a:solidFill>
              </a:rPr>
              <a:t>ויסינט</a:t>
            </a:r>
            <a:endParaRPr sz="3200" b="1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 title="NCIS: Los Angeles || Eric and Mcgee working together || Eric Bea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62157" y="956310"/>
            <a:ext cx="5818293" cy="3272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7936535" y="5004554"/>
            <a:ext cx="3096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https://youtu.be/rpSSxERLDuU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ctrTitle"/>
          </p:nvPr>
        </p:nvSpPr>
        <p:spPr>
          <a:xfrm>
            <a:off x="625152" y="235437"/>
            <a:ext cx="10247689" cy="13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iw-I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OSINT -Open Sources Intelligence</a:t>
            </a:r>
            <a:br>
              <a:rPr lang="iw-I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אוסינט-מודיעין ממקורות גלויים</a:t>
            </a:r>
            <a:b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المخابرات من مصادر مكشوفة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6073960" y="2982995"/>
            <a:ext cx="469006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דוגמאות למידע גלוי:</a:t>
            </a:r>
            <a:endParaRPr sz="2400" dirty="0">
              <a:solidFill>
                <a:schemeClr val="dk1"/>
              </a:solidFill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תקשורת כתובה ואלקטרונית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פרסומים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רשתות חברתיות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מאגרי מידע פתוחים לציבור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מידע גיאו-מרחבי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95423" y="1574552"/>
            <a:ext cx="95475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עיבוד של מידע זמין וחוקי ניתן להשתמש בו לצרכים צבאים, מדיניים ועסקיים</a:t>
            </a:r>
            <a:r>
              <a:rPr lang="ar-SA" sz="2400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</a:rPr>
              <a:t>يمكن استخدام معالجة المعلومات المتاحة والقانونية للأغراض العسكرية والسياسية والتجارية</a:t>
            </a: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000" y="84906"/>
            <a:ext cx="184205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970" y="2711739"/>
            <a:ext cx="4160405" cy="274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>
            <a:hlinkClick r:id="rId6" action="ppaction://hlinksldjump"/>
          </p:cNvPr>
          <p:cNvSpPr/>
          <p:nvPr/>
        </p:nvSpPr>
        <p:spPr>
          <a:xfrm>
            <a:off x="10521656" y="357718"/>
            <a:ext cx="1357312" cy="1069815"/>
          </a:xfrm>
          <a:prstGeom prst="plus">
            <a:avLst>
              <a:gd name="adj" fmla="val 31462"/>
            </a:avLst>
          </a:prstGeom>
          <a:solidFill>
            <a:srgbClr val="1AB4E4">
              <a:alpha val="84705"/>
            </a:srgbClr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OSINT</a:t>
            </a:r>
            <a:endParaRPr sz="16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אוסינט</a:t>
            </a:r>
            <a:endParaRPr sz="20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5C972-69FD-4ED2-B553-D790EA24999A}"/>
              </a:ext>
            </a:extLst>
          </p:cNvPr>
          <p:cNvSpPr txBox="1"/>
          <p:nvPr/>
        </p:nvSpPr>
        <p:spPr>
          <a:xfrm>
            <a:off x="10076044" y="1700346"/>
            <a:ext cx="197900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1600" b="1" dirty="0"/>
              <a:t>يمكن استخدام معالجة المعلومات المتاحة والقانونية لتلبية الاحتياجات العسكرية والسياسية والتجارية.</a:t>
            </a:r>
          </a:p>
          <a:p>
            <a:pPr algn="just" rtl="1"/>
            <a:endParaRPr lang="he-IL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2D7D7-49DE-4062-AAAB-1546786827BF}"/>
              </a:ext>
            </a:extLst>
          </p:cNvPr>
          <p:cNvSpPr txBox="1"/>
          <p:nvPr/>
        </p:nvSpPr>
        <p:spPr>
          <a:xfrm>
            <a:off x="3080825" y="2982995"/>
            <a:ext cx="3860413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u="sng" dirty="0"/>
              <a:t>أمثلة على المعلومات المرئية: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/>
              <a:t>الاتصالات الكتابية والإلكترونية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/>
              <a:t>المنشورات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/>
              <a:t>الشبكات الاجتماعية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/>
              <a:t>قواعد البيانات العامة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/>
              <a:t>المعلومات الجغرافية المكانية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/>
        </p:nvSpPr>
        <p:spPr>
          <a:xfrm>
            <a:off x="5875240" y="3636329"/>
            <a:ext cx="55854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מידע שנאסף ממקורות גלויים וציבוריים: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מידע מ: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הטלוויזיה 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הרשתות החברתיות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60" name="Google Shape;160;p8"/>
          <p:cNvSpPr txBox="1">
            <a:spLocks noGrp="1"/>
          </p:cNvSpPr>
          <p:nvPr>
            <p:ph type="ctrTitle"/>
          </p:nvPr>
        </p:nvSpPr>
        <p:spPr>
          <a:xfrm>
            <a:off x="667355" y="13248"/>
            <a:ext cx="10247689" cy="13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lang="iw-IL" sz="3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OSINT -Open Sources Intelligence</a:t>
            </a:r>
            <a:br>
              <a:rPr lang="iw-IL" sz="3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ذكاء أوسنت من مصادر مرئية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000" y="84906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>
            <a:hlinkClick r:id="rId4" action="ppaction://hlinksldjump"/>
          </p:cNvPr>
          <p:cNvSpPr/>
          <p:nvPr/>
        </p:nvSpPr>
        <p:spPr>
          <a:xfrm>
            <a:off x="10521656" y="357718"/>
            <a:ext cx="1357312" cy="1069815"/>
          </a:xfrm>
          <a:prstGeom prst="plus">
            <a:avLst>
              <a:gd name="adj" fmla="val 31462"/>
            </a:avLst>
          </a:prstGeom>
          <a:solidFill>
            <a:srgbClr val="1AB4E4">
              <a:alpha val="84705"/>
            </a:srgbClr>
          </a:solidFill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OSINT</a:t>
            </a:r>
            <a:endParaRPr sz="16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אוסינט</a:t>
            </a:r>
            <a:endParaRPr sz="20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3" name="Google Shape;163;p8"/>
          <p:cNvSpPr>
            <a:spLocks noGrp="1"/>
          </p:cNvSpPr>
          <p:nvPr>
            <p:ph type="pic" idx="2"/>
          </p:nvPr>
        </p:nvSpPr>
        <p:spPr>
          <a:xfrm>
            <a:off x="5592900" y="1813507"/>
            <a:ext cx="5395200" cy="1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4" name="Google Shape;164;p8" descr="לקראת הבחירות באיראן, חופש הביטוי תופס תאוצה - שכנים - הארץ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073" y="2057399"/>
            <a:ext cx="4680515" cy="31907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6A4A37-CF46-492D-8500-CA1401425753}"/>
              </a:ext>
            </a:extLst>
          </p:cNvPr>
          <p:cNvSpPr txBox="1"/>
          <p:nvPr/>
        </p:nvSpPr>
        <p:spPr>
          <a:xfrm>
            <a:off x="4572000" y="4354431"/>
            <a:ext cx="386356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/>
              <a:t>المعلومات التي تم جمعها من مصادر مرئية وعامة:</a:t>
            </a:r>
          </a:p>
          <a:p>
            <a:pPr algn="r" rtl="1"/>
            <a:r>
              <a:rPr lang="ar-SA" sz="2800" b="1" dirty="0"/>
              <a:t>معلومات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تلفزيون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شبكات التواصل الاجتماعي</a:t>
            </a:r>
            <a:endParaRPr lang="he-I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ctrTitle"/>
          </p:nvPr>
        </p:nvSpPr>
        <p:spPr>
          <a:xfrm>
            <a:off x="1534838" y="142031"/>
            <a:ext cx="8514990" cy="12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lang="iw-I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HUMINT – Human Intelligence</a:t>
            </a:r>
            <a:br>
              <a:rPr lang="iw-IL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יומינט- מודיעין אנושי</a:t>
            </a:r>
            <a: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المخابرات البشرية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6237514" y="1726807"/>
            <a:ext cx="411410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איסוף המידע נעשה באמצעות קשרים בינאישיים:</a:t>
            </a:r>
            <a:endParaRPr dirty="0"/>
          </a:p>
          <a:p>
            <a:pPr marL="342900" indent="-342900" algn="r" rtl="1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מ</a:t>
            </a:r>
            <a:r>
              <a:rPr lang="he-IL" sz="2400" dirty="0">
                <a:solidFill>
                  <a:schemeClr val="dk1"/>
                </a:solidFill>
              </a:rPr>
              <a:t>סוכנים</a:t>
            </a:r>
            <a:endParaRPr lang="he-IL" sz="2400"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רגלים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סייענים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שבויים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דיפלומטיים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72" name="Google Shape;172;p9" descr="People Silhouette during Suns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50" y="2003652"/>
            <a:ext cx="5376850" cy="353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>
            <a:hlinkClick r:id="rId5" action="ppaction://hlinksldjump"/>
          </p:cNvPr>
          <p:cNvSpPr/>
          <p:nvPr/>
        </p:nvSpPr>
        <p:spPr>
          <a:xfrm>
            <a:off x="10256520" y="150221"/>
            <a:ext cx="1158240" cy="1052351"/>
          </a:xfrm>
          <a:prstGeom prst="plus">
            <a:avLst>
              <a:gd name="adj" fmla="val 31462"/>
            </a:avLst>
          </a:prstGeom>
          <a:solidFill>
            <a:srgbClr val="12B4BC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>
                <a:solidFill>
                  <a:schemeClr val="lt1"/>
                </a:solidFill>
              </a:rPr>
              <a:t>HUMINT</a:t>
            </a:r>
            <a:endParaRPr sz="14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lt1"/>
                </a:solidFill>
              </a:rPr>
              <a:t>יומינט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90220-54DC-4FE5-BE1C-8CCF7320814D}"/>
              </a:ext>
            </a:extLst>
          </p:cNvPr>
          <p:cNvSpPr txBox="1"/>
          <p:nvPr/>
        </p:nvSpPr>
        <p:spPr>
          <a:xfrm>
            <a:off x="5867400" y="2834782"/>
            <a:ext cx="259866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/>
              <a:t>يتم جمع المعلومات من خلال العلاقات الشخصية: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اشخاص خطيرين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المشاة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المساعدون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السجناء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دبلوماسي</a:t>
            </a:r>
            <a:endParaRPr lang="he-I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/>
          <p:nvPr/>
        </p:nvSpPr>
        <p:spPr>
          <a:xfrm>
            <a:off x="5823765" y="1844557"/>
            <a:ext cx="4766516" cy="281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</a:rPr>
              <a:t>המידע שנאסף בעזרת אנשים: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סוכנים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אנשי שיווק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ראיונות עבודה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dirty="0">
                <a:solidFill>
                  <a:schemeClr val="dk1"/>
                </a:solidFill>
              </a:rPr>
              <a:t>שיחות חברתיות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81" name="Google Shape;181;p10"/>
          <p:cNvSpPr txBox="1">
            <a:spLocks noGrp="1"/>
          </p:cNvSpPr>
          <p:nvPr>
            <p:ph type="ctrTitle"/>
          </p:nvPr>
        </p:nvSpPr>
        <p:spPr>
          <a:xfrm>
            <a:off x="1534838" y="142031"/>
            <a:ext cx="8514990" cy="12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iw-I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HUMINT – Human Intelligence</a:t>
            </a:r>
            <a:br>
              <a:rPr lang="iw-IL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יומינט- מודיעין אנושי</a:t>
            </a:r>
            <a:r>
              <a:rPr lang="ar-SA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المخابرات البشرية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>
            <a:hlinkClick r:id="rId4" action="ppaction://hlinksldjump"/>
          </p:cNvPr>
          <p:cNvSpPr/>
          <p:nvPr/>
        </p:nvSpPr>
        <p:spPr>
          <a:xfrm>
            <a:off x="10256520" y="150221"/>
            <a:ext cx="1158240" cy="1052351"/>
          </a:xfrm>
          <a:prstGeom prst="plus">
            <a:avLst>
              <a:gd name="adj" fmla="val 31462"/>
            </a:avLst>
          </a:prstGeom>
          <a:solidFill>
            <a:srgbClr val="12B4BC">
              <a:alpha val="84705"/>
            </a:srgbClr>
          </a:solidFill>
          <a:ln w="25400" cap="flat" cmpd="sng">
            <a:solidFill>
              <a:srgbClr val="002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b="1">
                <a:solidFill>
                  <a:schemeClr val="lt1"/>
                </a:solidFill>
              </a:rPr>
              <a:t>HUMINT</a:t>
            </a:r>
            <a:endParaRPr sz="14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>
                <a:solidFill>
                  <a:schemeClr val="lt1"/>
                </a:solidFill>
              </a:rPr>
              <a:t>יומינט</a:t>
            </a:r>
            <a:endParaRPr sz="2000" b="1">
              <a:solidFill>
                <a:schemeClr val="lt1"/>
              </a:solidFill>
            </a:endParaRPr>
          </a:p>
        </p:txBody>
      </p:sp>
      <p:pic>
        <p:nvPicPr>
          <p:cNvPr id="184" name="Google Shape;184;p10" descr="האזנות סתר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3038" y="1986915"/>
            <a:ext cx="40481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1DBF5-A1CB-4E97-BE04-A9DACAA42BE4}"/>
              </a:ext>
            </a:extLst>
          </p:cNvPr>
          <p:cNvSpPr txBox="1"/>
          <p:nvPr/>
        </p:nvSpPr>
        <p:spPr>
          <a:xfrm>
            <a:off x="3201113" y="4139565"/>
            <a:ext cx="491270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/>
              <a:t>المعلومات التي تم جمعها بمساعدة الأشخاص</a:t>
            </a:r>
            <a:r>
              <a:rPr lang="ar-SA" sz="2800" dirty="0"/>
              <a:t>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عملاء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تسويق الناس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مقابلات العمل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dirty="0"/>
              <a:t>المحادثات الاجتماعية</a:t>
            </a:r>
            <a:endParaRPr lang="he-I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528</Words>
  <Application>Microsoft Office PowerPoint</Application>
  <PresentationFormat>מסך רחב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Varela Round</vt:lpstr>
      <vt:lpstr>ערכת נושא Office</vt:lpstr>
      <vt:lpstr>דרכים לאיסוף מידע</vt:lpstr>
      <vt:lpstr>ماذا سنتعلم اليوم</vt:lpstr>
      <vt:lpstr>طرق جمع المعلومات</vt:lpstr>
      <vt:lpstr>طرق جمع المعلومات</vt:lpstr>
      <vt:lpstr>מצגת של PowerPoint‏</vt:lpstr>
      <vt:lpstr>OSINT -Open Sources Intelligence אוסינט-מודיעין ממקורות גלויים المخابرات من مصادر مكشوفة</vt:lpstr>
      <vt:lpstr>OSINT -Open Sources Intelligence ذكاء أوسنت من مصادر مرئية</vt:lpstr>
      <vt:lpstr>HUMINT – Human Intelligence יומינט- מודיעין אנושי المخابرات البشرية</vt:lpstr>
      <vt:lpstr>HUMINT – Human Intelligence יומינט- מודיעין אנושי - المخابرات البشرية</vt:lpstr>
      <vt:lpstr>VISINT- Visual Intelligence ויסינט- מודיעין חזותי  الاستخبارات المرئية</vt:lpstr>
      <vt:lpstr>VISINT- Visual Intelligence ויסינט- מודיעין חזותי</vt:lpstr>
      <vt:lpstr>SIGINT- Signal Intelligence סיגינט-מודיעין אותות</vt:lpstr>
      <vt:lpstr>SIGINT- Signal Intelligence סיגינט-מודיעין אותות</vt:lpstr>
      <vt:lpstr>تلخيص مصادر المعلومات والاستخبارات</vt:lpstr>
      <vt:lpstr>مهمة 1</vt:lpstr>
      <vt:lpstr>مهمة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דרכים לאיסוף מידע</dc:title>
  <dc:creator>user</dc:creator>
  <cp:lastModifiedBy>דאהש  חביבאללה</cp:lastModifiedBy>
  <cp:revision>14</cp:revision>
  <dcterms:created xsi:type="dcterms:W3CDTF">2020-03-15T19:13:03Z</dcterms:created>
  <dcterms:modified xsi:type="dcterms:W3CDTF">2021-02-06T17:36:30Z</dcterms:modified>
</cp:coreProperties>
</file>