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Varela Round" panose="020B0604020202020204" charset="-79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lXzqGyXJKcamZLHQ1CK1FR+gv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02" y="1122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23b25340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g723b25340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g723b253401_0_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23b253401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g723b253401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6" name="Google Shape;96;g723b253401_2_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23b25340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723b25340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0" name="Google Shape;110;g723b253401_0_1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3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23b253401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g723b253401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" name="Google Shape;131;g723b253401_2_2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" name="Google Shape;14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4" name="Google Shape;144;p3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השיעור שכבה ושם המורה">
  <p:cSld name="1_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/>
          </a:p>
        </p:txBody>
      </p:sp>
      <p:sp>
        <p:nvSpPr>
          <p:cNvPr id="24" name="Google Shape;24;p33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3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3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3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3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marL="3200400" lvl="6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marL="3657600" lvl="7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marL="4114800" lvl="8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3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9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19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" name="Google Shape;45;p19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" name="Google Shape;46;p19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0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5" name="Google Shape;55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6" name="Google Shape;56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8"/>
          <p:cNvSpPr txBox="1"/>
          <p:nvPr/>
        </p:nvSpPr>
        <p:spPr>
          <a:xfrm>
            <a:off x="1491800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68" name="Google Shape;68;p28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שיתוף 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8"/>
          <p:cNvSpPr txBox="1">
            <a:spLocks noGrp="1"/>
          </p:cNvSpPr>
          <p:nvPr>
            <p:ph type="subTitle" idx="1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מקצוע: 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2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שם המורה: טלי שמחון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800"/>
              <a:buFont typeface="Arial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עריכה: רונית נחמיה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title"/>
          </p:nvPr>
        </p:nvSpPr>
        <p:spPr>
          <a:xfrm>
            <a:off x="2" y="212675"/>
            <a:ext cx="12191999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הנגשת 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5" descr="Internet, Content, Portal, Search"/>
          <p:cNvPicPr preferRelativeResize="0"/>
          <p:nvPr/>
        </p:nvPicPr>
        <p:blipFill rotWithShape="1">
          <a:blip r:embed="rId3">
            <a:alphaModFix/>
          </a:blip>
          <a:srcRect l="5154" t="6238" b="16681"/>
          <a:stretch/>
        </p:blipFill>
        <p:spPr>
          <a:xfrm>
            <a:off x="7754584" y="518261"/>
            <a:ext cx="4436709" cy="238973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"/>
          <p:cNvSpPr/>
          <p:nvPr/>
        </p:nvSpPr>
        <p:spPr>
          <a:xfrm>
            <a:off x="359420" y="5075894"/>
            <a:ext cx="2049791" cy="1519093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lt1"/>
                </a:solidFill>
              </a:rPr>
              <a:t>כונן שיתופי במקום אישי</a:t>
            </a:r>
            <a:endParaRPr sz="24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57" name="Google Shape;157;p5"/>
          <p:cNvSpPr/>
          <p:nvPr/>
        </p:nvSpPr>
        <p:spPr>
          <a:xfrm>
            <a:off x="349497" y="1437760"/>
            <a:ext cx="2059714" cy="1412219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lt1"/>
                </a:solidFill>
              </a:rPr>
              <a:t>פורטל ארגוני </a:t>
            </a:r>
            <a:endParaRPr sz="24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3003525" y="5075894"/>
            <a:ext cx="2059714" cy="1519092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i="0" u="none" strike="noStrike" cap="none">
                <a:solidFill>
                  <a:schemeClr val="lt1"/>
                </a:solidFill>
              </a:rPr>
              <a:t>גישה מהירה לאוצרות הידע של הארגון בזמן אמת</a:t>
            </a:r>
            <a:endParaRPr/>
          </a:p>
        </p:txBody>
      </p:sp>
      <p:sp>
        <p:nvSpPr>
          <p:cNvPr id="159" name="Google Shape;159;p5"/>
          <p:cNvSpPr/>
          <p:nvPr/>
        </p:nvSpPr>
        <p:spPr>
          <a:xfrm>
            <a:off x="349498" y="3209025"/>
            <a:ext cx="2059714" cy="1552638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lt1"/>
                </a:solidFill>
              </a:rPr>
              <a:t>בלוגים של אנשי מקצוע</a:t>
            </a:r>
            <a:endParaRPr/>
          </a:p>
        </p:txBody>
      </p:sp>
      <p:sp>
        <p:nvSpPr>
          <p:cNvPr id="160" name="Google Shape;160;p5"/>
          <p:cNvSpPr/>
          <p:nvPr/>
        </p:nvSpPr>
        <p:spPr>
          <a:xfrm>
            <a:off x="5578432" y="1485615"/>
            <a:ext cx="2059714" cy="1412219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317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lt1"/>
                </a:solidFill>
              </a:rPr>
              <a:t>תחקיר</a:t>
            </a:r>
            <a:endParaRPr/>
          </a:p>
        </p:txBody>
      </p:sp>
      <p:sp>
        <p:nvSpPr>
          <p:cNvPr id="161" name="Google Shape;161;p5"/>
          <p:cNvSpPr/>
          <p:nvPr/>
        </p:nvSpPr>
        <p:spPr>
          <a:xfrm>
            <a:off x="3025309" y="1458080"/>
            <a:ext cx="2016144" cy="1405189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317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lt1"/>
                </a:solidFill>
              </a:rPr>
              <a:t>קהילות ידע בהם יקיימו סיעור מוחות</a:t>
            </a:r>
            <a:endParaRPr/>
          </a:p>
        </p:txBody>
      </p:sp>
      <p:sp>
        <p:nvSpPr>
          <p:cNvPr id="162" name="Google Shape;162;p5"/>
          <p:cNvSpPr/>
          <p:nvPr/>
        </p:nvSpPr>
        <p:spPr>
          <a:xfrm>
            <a:off x="5578432" y="3335590"/>
            <a:ext cx="2138834" cy="1426072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1587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lt1"/>
                </a:solidFill>
              </a:rPr>
              <a:t>למידה</a:t>
            </a:r>
            <a:endParaRPr/>
          </a:p>
          <a:p>
            <a:pPr marL="0" marR="0" lvl="0" indent="1587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lt1"/>
                </a:solidFill>
              </a:rPr>
              <a:t>מהצלחות</a:t>
            </a:r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3003525" y="3263741"/>
            <a:ext cx="2059714" cy="1497921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1587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lt1"/>
                </a:solidFill>
              </a:rPr>
              <a:t>בנק פתרונות</a:t>
            </a:r>
            <a:endParaRPr/>
          </a:p>
          <a:p>
            <a:pPr marL="0" marR="0" lvl="0" indent="1587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lt1"/>
                </a:solidFill>
              </a:rPr>
              <a:t>טובים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2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2"/>
          <p:cNvSpPr txBox="1">
            <a:spLocks noGrp="1"/>
          </p:cNvSpPr>
          <p:nvPr>
            <p:ph type="body" idx="2"/>
          </p:nvPr>
        </p:nvSpPr>
        <p:spPr>
          <a:xfrm>
            <a:off x="-657104" y="1105261"/>
            <a:ext cx="9642230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רשת בתי הקפה </a:t>
            </a:r>
            <a:r>
              <a:rPr lang="iw-IL" sz="2800" b="1">
                <a:latin typeface="Arial"/>
                <a:ea typeface="Arial"/>
                <a:cs typeface="Arial"/>
                <a:sym typeface="Arial"/>
              </a:rPr>
              <a:t>"כיף קפה" </a:t>
            </a:r>
            <a:r>
              <a:rPr lang="iw-IL" sz="2800">
                <a:latin typeface="Arial"/>
                <a:ea typeface="Arial"/>
                <a:cs typeface="Arial"/>
                <a:sym typeface="Arial"/>
              </a:rPr>
              <a:t>מונה 8 סניפים ברחבי הארץ, ומעסיקה למעלה מ 200 עובדים ועובדות: מנהלות/ים, מלצריות/ים, אנשי/נשות כספים, שיווק ועוד.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הביאו דוגמאות לידע, שקיים בארגון ושראוי לשמרו.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הסבירו מדוע חשוב לשמר ידע זה.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הציעו 2 דרכים לשימור הידע.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4"/>
          <p:cNvPicPr preferRelativeResize="0"/>
          <p:nvPr/>
        </p:nvPicPr>
        <p:blipFill rotWithShape="1">
          <a:blip r:embed="rId3">
            <a:alphaModFix/>
          </a:blip>
          <a:srcRect l="39172" r="34232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4"/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w-IL" sz="2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 b="0" i="0" u="none" strike="noStrike" cap="none">
              <a:solidFill>
                <a:srgbClr val="192A72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176" name="Google Shape;176;p1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שימוש ביצירות מוגנות בזכויות יוצרים ואיתור בעלי זכויות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"/>
          <p:cNvSpPr txBox="1">
            <a:spLocks noGrp="1"/>
          </p:cNvSpPr>
          <p:nvPr>
            <p:ph type="body" idx="1"/>
          </p:nvPr>
        </p:nvSpPr>
        <p:spPr>
          <a:xfrm>
            <a:off x="515275" y="1185407"/>
            <a:ext cx="8537400" cy="4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185757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2"/>
          </p:nvPr>
        </p:nvSpPr>
        <p:spPr>
          <a:xfrm>
            <a:off x="-113990" y="1295207"/>
            <a:ext cx="8307000" cy="44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שיתוף ידע- מהו?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תנאים לשיתוף ידע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קשיים בשיתוף ידע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עידוד שיתוף בידע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הנגשת ידע</a:t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9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שיתוף 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9"/>
          <p:cNvSpPr txBox="1">
            <a:spLocks noGrp="1"/>
          </p:cNvSpPr>
          <p:nvPr>
            <p:ph type="subTitle" idx="1"/>
          </p:nvPr>
        </p:nvSpPr>
        <p:spPr>
          <a:xfrm>
            <a:off x="1" y="2918468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</a:pPr>
            <a:r>
              <a:rPr lang="iw-I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Knowledge Sharing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723b253401_0_8"/>
          <p:cNvSpPr txBox="1">
            <a:spLocks noGrp="1"/>
          </p:cNvSpPr>
          <p:nvPr>
            <p:ph type="title"/>
          </p:nvPr>
        </p:nvSpPr>
        <p:spPr>
          <a:xfrm>
            <a:off x="0" y="237521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שיתוף ידע- מהו?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723b253401_0_8"/>
          <p:cNvSpPr txBox="1">
            <a:spLocks noGrp="1"/>
          </p:cNvSpPr>
          <p:nvPr>
            <p:ph type="body" idx="1"/>
          </p:nvPr>
        </p:nvSpPr>
        <p:spPr>
          <a:xfrm>
            <a:off x="7358063" y="846900"/>
            <a:ext cx="4327713" cy="3968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 b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הארגון/חברה מורכב מפרטים/אנשים רבים.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SzPts val="2800"/>
              <a:buNone/>
            </a:pPr>
            <a:r>
              <a:rPr lang="iw-IL" b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בכל אחד מהם אצור ידע, שיתוף הידע מסייע בקידום מטרותיו  של הארגון.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723b253401_0_8"/>
          <p:cNvSpPr txBox="1">
            <a:spLocks noGrp="1"/>
          </p:cNvSpPr>
          <p:nvPr>
            <p:ph type="body" idx="2"/>
          </p:nvPr>
        </p:nvSpPr>
        <p:spPr>
          <a:xfrm>
            <a:off x="411686" y="1108781"/>
            <a:ext cx="7987597" cy="33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  <a:buNone/>
            </a:pPr>
            <a:r>
              <a:rPr lang="iw-IL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Knowledge Sharing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g723b253401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686" y="2153244"/>
            <a:ext cx="6654905" cy="4433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23b253401_2_3"/>
          <p:cNvSpPr txBox="1">
            <a:spLocks noGrp="1"/>
          </p:cNvSpPr>
          <p:nvPr>
            <p:ph type="title"/>
          </p:nvPr>
        </p:nvSpPr>
        <p:spPr>
          <a:xfrm>
            <a:off x="0" y="213094"/>
            <a:ext cx="1219206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קשיים בשיתוף ידע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g723b253401_2_3"/>
          <p:cNvSpPr/>
          <p:nvPr/>
        </p:nvSpPr>
        <p:spPr>
          <a:xfrm>
            <a:off x="3079861" y="3531222"/>
            <a:ext cx="2636452" cy="1264777"/>
          </a:xfrm>
          <a:prstGeom prst="roundRect">
            <a:avLst>
              <a:gd name="adj" fmla="val 16667"/>
            </a:avLst>
          </a:prstGeom>
          <a:solidFill>
            <a:srgbClr val="12B4BC"/>
          </a:solidFill>
          <a:ln w="25400" cap="flat" cmpd="sng">
            <a:solidFill>
              <a:srgbClr val="0E8A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</a:rPr>
              <a:t>חוסר בתגמול</a:t>
            </a:r>
            <a:endParaRPr sz="18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00" name="Google Shape;100;g723b253401_2_3"/>
          <p:cNvSpPr/>
          <p:nvPr/>
        </p:nvSpPr>
        <p:spPr>
          <a:xfrm>
            <a:off x="2995204" y="1568999"/>
            <a:ext cx="2911752" cy="1621933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 w="25400" cap="flat" cmpd="sng">
            <a:solidFill>
              <a:srgbClr val="6EA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 b="1" i="0" u="none" strike="noStrike" cap="none">
                <a:solidFill>
                  <a:srgbClr val="192A72"/>
                </a:solidFill>
              </a:rPr>
              <a:t>ידע = כוח</a:t>
            </a:r>
            <a:endParaRPr sz="3600" b="1" i="0" u="none" strike="noStrike" cap="none">
              <a:solidFill>
                <a:srgbClr val="192A72"/>
              </a:solidFill>
            </a:endParaRPr>
          </a:p>
        </p:txBody>
      </p:sp>
      <p:sp>
        <p:nvSpPr>
          <p:cNvPr id="101" name="Google Shape;101;g723b253401_2_3"/>
          <p:cNvSpPr/>
          <p:nvPr/>
        </p:nvSpPr>
        <p:spPr>
          <a:xfrm>
            <a:off x="139855" y="3536302"/>
            <a:ext cx="2636452" cy="1264777"/>
          </a:xfrm>
          <a:prstGeom prst="roundRect">
            <a:avLst>
              <a:gd name="adj" fmla="val 16667"/>
            </a:avLst>
          </a:prstGeom>
          <a:solidFill>
            <a:srgbClr val="12B4BC"/>
          </a:solidFill>
          <a:ln w="25400" cap="flat" cmpd="sng">
            <a:solidFill>
              <a:srgbClr val="0E8A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</a:rPr>
              <a:t>תרבות ארגונית לא תומכת</a:t>
            </a:r>
            <a:endParaRPr sz="18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02" name="Google Shape;102;g723b253401_2_3"/>
          <p:cNvSpPr/>
          <p:nvPr/>
        </p:nvSpPr>
        <p:spPr>
          <a:xfrm>
            <a:off x="6019868" y="3536302"/>
            <a:ext cx="2636452" cy="1264777"/>
          </a:xfrm>
          <a:prstGeom prst="roundRect">
            <a:avLst>
              <a:gd name="adj" fmla="val 16667"/>
            </a:avLst>
          </a:prstGeom>
          <a:solidFill>
            <a:srgbClr val="12B4BC"/>
          </a:solidFill>
          <a:ln w="25400" cap="flat" cmpd="sng">
            <a:solidFill>
              <a:srgbClr val="0E8A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</a:rPr>
              <a:t>חשש מאובדן הבעלות על הידע</a:t>
            </a:r>
            <a:endParaRPr sz="18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03" name="Google Shape;103;g723b253401_2_3"/>
          <p:cNvSpPr/>
          <p:nvPr/>
        </p:nvSpPr>
        <p:spPr>
          <a:xfrm>
            <a:off x="3079861" y="5117694"/>
            <a:ext cx="2636452" cy="1264777"/>
          </a:xfrm>
          <a:prstGeom prst="roundRect">
            <a:avLst>
              <a:gd name="adj" fmla="val 16667"/>
            </a:avLst>
          </a:prstGeom>
          <a:solidFill>
            <a:srgbClr val="12B4BC"/>
          </a:solidFill>
          <a:ln w="25400" cap="flat" cmpd="sng">
            <a:solidFill>
              <a:srgbClr val="0E8A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</a:rPr>
              <a:t>חוסר במודעות לידע ולניהולו</a:t>
            </a:r>
            <a:endParaRPr sz="18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04" name="Google Shape;104;g723b253401_2_3"/>
          <p:cNvSpPr/>
          <p:nvPr/>
        </p:nvSpPr>
        <p:spPr>
          <a:xfrm>
            <a:off x="139855" y="5117695"/>
            <a:ext cx="2636452" cy="1264777"/>
          </a:xfrm>
          <a:prstGeom prst="roundRect">
            <a:avLst>
              <a:gd name="adj" fmla="val 16667"/>
            </a:avLst>
          </a:prstGeom>
          <a:solidFill>
            <a:srgbClr val="12B4BC"/>
          </a:solidFill>
          <a:ln w="25400" cap="flat" cmpd="sng">
            <a:solidFill>
              <a:srgbClr val="0E8A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</a:rPr>
              <a:t>חוסר בתשתית טכנולוגית מתאימה</a:t>
            </a:r>
            <a:endParaRPr sz="18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05" name="Google Shape;105;g723b253401_2_3"/>
          <p:cNvSpPr/>
          <p:nvPr/>
        </p:nvSpPr>
        <p:spPr>
          <a:xfrm>
            <a:off x="6019867" y="5117693"/>
            <a:ext cx="2636452" cy="1264777"/>
          </a:xfrm>
          <a:prstGeom prst="roundRect">
            <a:avLst>
              <a:gd name="adj" fmla="val 16667"/>
            </a:avLst>
          </a:prstGeom>
          <a:solidFill>
            <a:srgbClr val="12B4BC"/>
          </a:solidFill>
          <a:ln w="25400" cap="flat" cmpd="sng">
            <a:solidFill>
              <a:srgbClr val="0E8A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</a:rPr>
              <a:t>דורש זמן ומאמץ</a:t>
            </a:r>
            <a:endParaRPr sz="1800" b="1" i="0" u="none" strike="noStrike" cap="none">
              <a:solidFill>
                <a:schemeClr val="lt1"/>
              </a:solidFill>
            </a:endParaRPr>
          </a:p>
        </p:txBody>
      </p:sp>
      <p:pic>
        <p:nvPicPr>
          <p:cNvPr id="106" name="Google Shape;106;g723b253401_2_3" descr="Adult Education, Write, Knowledge, Pow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1506" y="1174656"/>
            <a:ext cx="2868347" cy="2120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23b253401_0_15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866192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תנאים לשיתוף 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g723b253401_0_15"/>
          <p:cNvSpPr txBox="1">
            <a:spLocks noGrp="1"/>
          </p:cNvSpPr>
          <p:nvPr>
            <p:ph type="body" idx="1"/>
          </p:nvPr>
        </p:nvSpPr>
        <p:spPr>
          <a:xfrm>
            <a:off x="270115" y="1219321"/>
            <a:ext cx="8307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</a:pP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14" name="Google Shape;114;g723b253401_0_15"/>
          <p:cNvSpPr/>
          <p:nvPr/>
        </p:nvSpPr>
        <p:spPr>
          <a:xfrm>
            <a:off x="1187400" y="1455380"/>
            <a:ext cx="3741913" cy="149935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</a:rPr>
              <a:t>נכונות אישית</a:t>
            </a:r>
            <a:endParaRPr sz="2800" b="1" i="0" u="none" strike="noStrike" cap="none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</a:rPr>
              <a:t>לחלוק את הידע </a:t>
            </a:r>
            <a:endParaRPr sz="28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15" name="Google Shape;115;g723b253401_0_15"/>
          <p:cNvSpPr/>
          <p:nvPr/>
        </p:nvSpPr>
        <p:spPr>
          <a:xfrm>
            <a:off x="5435290" y="1455379"/>
            <a:ext cx="3741913" cy="149935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</a:rPr>
              <a:t>תרבות ארגונית של שיתוף ידע</a:t>
            </a:r>
            <a:endParaRPr/>
          </a:p>
        </p:txBody>
      </p:sp>
      <p:sp>
        <p:nvSpPr>
          <p:cNvPr id="116" name="Google Shape;116;g723b253401_0_15"/>
          <p:cNvSpPr/>
          <p:nvPr/>
        </p:nvSpPr>
        <p:spPr>
          <a:xfrm>
            <a:off x="1187400" y="3358363"/>
            <a:ext cx="3741913" cy="149935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</a:rPr>
              <a:t>תגמול העובד על שיתוף הידע האישי והמקצועי שלו</a:t>
            </a:r>
            <a:endParaRPr sz="2800" b="1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17" name="Google Shape;117;g723b253401_0_15"/>
          <p:cNvSpPr/>
          <p:nvPr/>
        </p:nvSpPr>
        <p:spPr>
          <a:xfrm>
            <a:off x="5435290" y="3358363"/>
            <a:ext cx="3741913" cy="149935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>
                <a:solidFill>
                  <a:schemeClr val="lt1"/>
                </a:solidFill>
              </a:rPr>
              <a:t>קיום מנגנונים ותהליכים ארגוניים </a:t>
            </a:r>
            <a:endParaRPr sz="2800" b="1" i="0" u="none" strike="noStrike" cap="none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"/>
          <p:cNvSpPr txBox="1">
            <a:spLocks noGrp="1"/>
          </p:cNvSpPr>
          <p:nvPr>
            <p:ph type="title"/>
          </p:nvPr>
        </p:nvSpPr>
        <p:spPr>
          <a:xfrm>
            <a:off x="0" y="213094"/>
            <a:ext cx="1219206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ממה נובעת נכונות לשיתוף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30"/>
          <p:cNvSpPr/>
          <p:nvPr/>
        </p:nvSpPr>
        <p:spPr>
          <a:xfrm>
            <a:off x="5880802" y="2489604"/>
            <a:ext cx="2637277" cy="2443774"/>
          </a:xfrm>
          <a:prstGeom prst="ellipse">
            <a:avLst/>
          </a:prstGeom>
          <a:solidFill>
            <a:srgbClr val="89D9DB"/>
          </a:solidFill>
          <a:ln w="25400" cap="flat" cmpd="sng">
            <a:solidFill>
              <a:srgbClr val="12B4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dk1"/>
                </a:solidFill>
              </a:rPr>
              <a:t>תחושת שייכות מגבירה רצון לשתף</a:t>
            </a:r>
            <a:endParaRPr/>
          </a:p>
        </p:txBody>
      </p:sp>
      <p:sp>
        <p:nvSpPr>
          <p:cNvPr id="125" name="Google Shape;125;p30"/>
          <p:cNvSpPr/>
          <p:nvPr/>
        </p:nvSpPr>
        <p:spPr>
          <a:xfrm>
            <a:off x="1139726" y="2482409"/>
            <a:ext cx="2685535" cy="2450969"/>
          </a:xfrm>
          <a:prstGeom prst="ellipse">
            <a:avLst/>
          </a:prstGeom>
          <a:solidFill>
            <a:srgbClr val="89D9DB"/>
          </a:solidFill>
          <a:ln w="25400" cap="flat" cmpd="sng">
            <a:solidFill>
              <a:srgbClr val="12B4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dk1"/>
                </a:solidFill>
              </a:rPr>
              <a:t>אמון בין אישי וכיבוד התחייבויות</a:t>
            </a:r>
            <a:endParaRPr/>
          </a:p>
        </p:txBody>
      </p:sp>
      <p:sp>
        <p:nvSpPr>
          <p:cNvPr id="126" name="Google Shape;126;p30"/>
          <p:cNvSpPr/>
          <p:nvPr/>
        </p:nvSpPr>
        <p:spPr>
          <a:xfrm>
            <a:off x="3486136" y="903668"/>
            <a:ext cx="2685535" cy="2403412"/>
          </a:xfrm>
          <a:prstGeom prst="ellipse">
            <a:avLst/>
          </a:prstGeom>
          <a:solidFill>
            <a:srgbClr val="89D9DB"/>
          </a:solidFill>
          <a:ln w="25400" cap="flat" cmpd="sng">
            <a:solidFill>
              <a:srgbClr val="12B4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dk1"/>
                </a:solidFill>
              </a:rPr>
              <a:t>אופי האדם משפיע על נכונות לשתף</a:t>
            </a:r>
            <a:endParaRPr/>
          </a:p>
        </p:txBody>
      </p:sp>
      <p:sp>
        <p:nvSpPr>
          <p:cNvPr id="127" name="Google Shape;127;p30"/>
          <p:cNvSpPr/>
          <p:nvPr/>
        </p:nvSpPr>
        <p:spPr>
          <a:xfrm>
            <a:off x="3486135" y="4124556"/>
            <a:ext cx="2685535" cy="2460396"/>
          </a:xfrm>
          <a:prstGeom prst="ellipse">
            <a:avLst/>
          </a:prstGeom>
          <a:solidFill>
            <a:srgbClr val="89D9DB"/>
          </a:solidFill>
          <a:ln w="25400" cap="flat" cmpd="sng">
            <a:solidFill>
              <a:srgbClr val="12B4B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dk1"/>
                </a:solidFill>
              </a:rPr>
              <a:t>מכירים בערך שלי </a:t>
            </a:r>
            <a:endParaRPr sz="2400" b="1" i="0" u="none" strike="noStrike" cap="none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23b253401_2_20"/>
          <p:cNvSpPr txBox="1">
            <a:spLocks noGrp="1"/>
          </p:cNvSpPr>
          <p:nvPr>
            <p:ph type="title"/>
          </p:nvPr>
        </p:nvSpPr>
        <p:spPr>
          <a:xfrm>
            <a:off x="0" y="188765"/>
            <a:ext cx="1162365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כיצד נעודד שיתוף בידע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4" name="Google Shape;134;g723b253401_2_20" descr="Puzzle, Team, Teamwork, Sha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3932" y="1095125"/>
            <a:ext cx="5190970" cy="182894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723b253401_2_20"/>
          <p:cNvSpPr/>
          <p:nvPr/>
        </p:nvSpPr>
        <p:spPr>
          <a:xfrm>
            <a:off x="6096000" y="4138042"/>
            <a:ext cx="2619475" cy="168319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6EA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dk1"/>
                </a:solidFill>
              </a:rPr>
              <a:t>יצירת צוות מוביל בונה אמון </a:t>
            </a:r>
            <a:endParaRPr/>
          </a:p>
        </p:txBody>
      </p:sp>
      <p:sp>
        <p:nvSpPr>
          <p:cNvPr id="136" name="Google Shape;136;g723b253401_2_20"/>
          <p:cNvSpPr/>
          <p:nvPr/>
        </p:nvSpPr>
        <p:spPr>
          <a:xfrm>
            <a:off x="8598070" y="2924068"/>
            <a:ext cx="2619473" cy="171113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6EA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 b="1" i="0" u="none" strike="noStrike" cap="none">
                <a:solidFill>
                  <a:schemeClr val="dk1"/>
                </a:solidFill>
              </a:rPr>
              <a:t>קפה ידע</a:t>
            </a:r>
            <a:endParaRPr/>
          </a:p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b="1" i="0" u="none" strike="noStrike" cap="none">
                <a:solidFill>
                  <a:schemeClr val="dk1"/>
                </a:solidFill>
              </a:rPr>
              <a:t>יצירת מפגשי החלפת ידע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37" name="Google Shape;137;g723b253401_2_20"/>
          <p:cNvSpPr/>
          <p:nvPr/>
        </p:nvSpPr>
        <p:spPr>
          <a:xfrm>
            <a:off x="3123588" y="4280727"/>
            <a:ext cx="2619474" cy="1683194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6EA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dk1"/>
                </a:solidFill>
              </a:rPr>
              <a:t>עיצוב מרחבי עבודה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i="0" u="none" strike="noStrike" cap="none">
                <a:solidFill>
                  <a:schemeClr val="dk1"/>
                </a:solidFill>
              </a:rPr>
              <a:t>המעודדים מפגשים </a:t>
            </a:r>
            <a:endParaRPr sz="12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38" name="Google Shape;138;g723b253401_2_20"/>
          <p:cNvSpPr/>
          <p:nvPr/>
        </p:nvSpPr>
        <p:spPr>
          <a:xfrm>
            <a:off x="311295" y="1240874"/>
            <a:ext cx="2619474" cy="1683194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6EA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dk1"/>
                </a:solidFill>
              </a:rPr>
              <a:t>דוגמה אישית של ההנהלה</a:t>
            </a:r>
            <a:endParaRPr sz="1400" i="0" u="none" strike="noStrike" cap="none">
              <a:solidFill>
                <a:schemeClr val="dk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i="0" u="none" strike="noStrike" cap="none">
              <a:solidFill>
                <a:schemeClr val="lt1"/>
              </a:solidFill>
            </a:endParaRPr>
          </a:p>
        </p:txBody>
      </p:sp>
      <p:sp>
        <p:nvSpPr>
          <p:cNvPr id="139" name="Google Shape;139;g723b253401_2_20"/>
          <p:cNvSpPr/>
          <p:nvPr/>
        </p:nvSpPr>
        <p:spPr>
          <a:xfrm>
            <a:off x="974458" y="3039487"/>
            <a:ext cx="2619474" cy="1683194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6EA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dk1"/>
                </a:solidFill>
              </a:rPr>
              <a:t>הוקרת</a:t>
            </a:r>
            <a:r>
              <a:rPr lang="iw-IL" sz="1400" b="1" i="0" u="none" strike="noStrike" cap="none">
                <a:solidFill>
                  <a:schemeClr val="dk1"/>
                </a:solidFill>
              </a:rPr>
              <a:t> </a:t>
            </a:r>
            <a:r>
              <a:rPr lang="iw-IL" sz="2400" b="1" i="0" u="none" strike="noStrike" cap="none">
                <a:solidFill>
                  <a:schemeClr val="dk1"/>
                </a:solidFill>
              </a:rPr>
              <a:t>המשתפים בידע</a:t>
            </a:r>
            <a:endParaRPr/>
          </a:p>
        </p:txBody>
      </p:sp>
      <p:sp>
        <p:nvSpPr>
          <p:cNvPr id="140" name="Google Shape;140;g723b253401_2_20"/>
          <p:cNvSpPr/>
          <p:nvPr/>
        </p:nvSpPr>
        <p:spPr>
          <a:xfrm>
            <a:off x="9448065" y="1021351"/>
            <a:ext cx="2619475" cy="1683193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6EA92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>
                <a:solidFill>
                  <a:schemeClr val="dk1"/>
                </a:solidFill>
              </a:rPr>
              <a:t>תמרוץ המשתפים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1"/>
          <p:cNvPicPr preferRelativeResize="0"/>
          <p:nvPr/>
        </p:nvPicPr>
        <p:blipFill rotWithShape="1">
          <a:blip r:embed="rId3">
            <a:alphaModFix/>
          </a:blip>
          <a:srcRect t="7491"/>
          <a:stretch/>
        </p:blipFill>
        <p:spPr>
          <a:xfrm>
            <a:off x="3513294" y="4648847"/>
            <a:ext cx="3857625" cy="183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31"/>
          <p:cNvSpPr txBox="1">
            <a:spLocks noGrp="1"/>
          </p:cNvSpPr>
          <p:nvPr>
            <p:ph type="title"/>
          </p:nvPr>
        </p:nvSpPr>
        <p:spPr>
          <a:xfrm>
            <a:off x="0" y="213094"/>
            <a:ext cx="1219206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מן המקורות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1"/>
          <p:cNvSpPr txBox="1">
            <a:spLocks noGrp="1"/>
          </p:cNvSpPr>
          <p:nvPr>
            <p:ph type="body" idx="2"/>
          </p:nvPr>
        </p:nvSpPr>
        <p:spPr>
          <a:xfrm>
            <a:off x="526684" y="1418427"/>
            <a:ext cx="10733870" cy="1261844"/>
          </a:xfrm>
          <a:prstGeom prst="rect">
            <a:avLst/>
          </a:prstGeom>
          <a:noFill/>
          <a:ln w="57150" cap="flat" cmpd="sng">
            <a:solidFill>
              <a:srgbClr val="94CDD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sz="44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"המדליק נר מנר, זה דולק וזה אינו חסר" </a:t>
            </a:r>
            <a:endParaRPr sz="3600" b="1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sz="3200" b="1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(במדבר רבה, פרשה י"ג)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1"/>
          <p:cNvSpPr txBox="1"/>
          <p:nvPr/>
        </p:nvSpPr>
        <p:spPr>
          <a:xfrm>
            <a:off x="2997339" y="3024465"/>
            <a:ext cx="5161960" cy="1200288"/>
          </a:xfrm>
          <a:prstGeom prst="rect">
            <a:avLst/>
          </a:prstGeom>
          <a:noFill/>
          <a:ln w="57150" cap="flat" cmpd="sng">
            <a:solidFill>
              <a:srgbClr val="94CDD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iw-IL" sz="4000" b="1" i="0" u="none" strike="noStrike" cap="none">
                <a:solidFill>
                  <a:srgbClr val="192A72"/>
                </a:solidFill>
              </a:rPr>
              <a:t>טובים השניים מן האחד</a:t>
            </a:r>
            <a:endParaRPr/>
          </a:p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Arial"/>
              <a:buNone/>
            </a:pPr>
            <a:r>
              <a:rPr lang="iw-IL" sz="3200" b="1" i="0" u="none" strike="noStrike" cap="none">
                <a:solidFill>
                  <a:srgbClr val="192A72"/>
                </a:solidFill>
              </a:rPr>
              <a:t>(קהלת ד', ט')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מסך רחב</PresentationFormat>
  <Paragraphs>73</Paragraphs>
  <Slides>12</Slides>
  <Notes>12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6" baseType="lpstr">
      <vt:lpstr>Varela Round</vt:lpstr>
      <vt:lpstr>Arial</vt:lpstr>
      <vt:lpstr>Calibri</vt:lpstr>
      <vt:lpstr>ערכת נושא Office</vt:lpstr>
      <vt:lpstr>שיתוף ידע</vt:lpstr>
      <vt:lpstr>מה נלמד היום </vt:lpstr>
      <vt:lpstr>שיתוף ידע</vt:lpstr>
      <vt:lpstr>שיתוף ידע- מהו?</vt:lpstr>
      <vt:lpstr>קשיים בשיתוף ידע </vt:lpstr>
      <vt:lpstr>תנאים לשיתוף ידע</vt:lpstr>
      <vt:lpstr>ממה נובעת נכונות לשיתוף</vt:lpstr>
      <vt:lpstr>כיצד נעודד שיתוף בידע</vt:lpstr>
      <vt:lpstr>מן המקורות</vt:lpstr>
      <vt:lpstr>הנגשת ידע</vt:lpstr>
      <vt:lpstr>תרגול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שיתוף ידע</dc:title>
  <dc:creator>user</dc:creator>
  <cp:lastModifiedBy>Avi Marzuk</cp:lastModifiedBy>
  <cp:revision>1</cp:revision>
  <dcterms:created xsi:type="dcterms:W3CDTF">2020-03-15T19:13:03Z</dcterms:created>
  <dcterms:modified xsi:type="dcterms:W3CDTF">2023-07-03T11:44:47Z</dcterms:modified>
</cp:coreProperties>
</file>