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257" r:id="rId2"/>
    <p:sldId id="256" r:id="rId3"/>
    <p:sldId id="258" r:id="rId4"/>
    <p:sldId id="260" r:id="rId5"/>
    <p:sldId id="259" r:id="rId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0" roundtripDataSignature="AMtx7mhuRboyD67ZDbKkt7mr4FyNujmMU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176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customschemas.google.com/relationships/presentationmetadata" Target="metadata"/><Relationship Id="rId4" Type="http://schemas.openxmlformats.org/officeDocument/2006/relationships/slide" Target="slides/slide3.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4" name="Google Shape;64;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8" name="Google Shape;58;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6" name="Google Shape;76;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4" name="Google Shape;84;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g12940b4e9ca_0_4"/>
          <p:cNvSpPr txBox="1">
            <a:spLocks noGrp="1"/>
          </p:cNvSpPr>
          <p:nvPr>
            <p:ph type="ctrTitle"/>
          </p:nvPr>
        </p:nvSpPr>
        <p:spPr>
          <a:xfrm>
            <a:off x="311708" y="992767"/>
            <a:ext cx="8520600" cy="27369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g12940b4e9ca_0_4"/>
          <p:cNvSpPr txBox="1">
            <a:spLocks noGrp="1"/>
          </p:cNvSpPr>
          <p:nvPr>
            <p:ph type="subTitle" idx="1"/>
          </p:nvPr>
        </p:nvSpPr>
        <p:spPr>
          <a:xfrm>
            <a:off x="311700" y="3778833"/>
            <a:ext cx="8520600" cy="10569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g12940b4e9ca_0_4"/>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g12940b4e9ca_0_39"/>
          <p:cNvSpPr txBox="1">
            <a:spLocks noGrp="1"/>
          </p:cNvSpPr>
          <p:nvPr>
            <p:ph type="title" hasCustomPrompt="1"/>
          </p:nvPr>
        </p:nvSpPr>
        <p:spPr>
          <a:xfrm>
            <a:off x="311700" y="1474833"/>
            <a:ext cx="8520600" cy="26181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g12940b4e9ca_0_39"/>
          <p:cNvSpPr txBox="1">
            <a:spLocks noGrp="1"/>
          </p:cNvSpPr>
          <p:nvPr>
            <p:ph type="body" idx="1"/>
          </p:nvPr>
        </p:nvSpPr>
        <p:spPr>
          <a:xfrm>
            <a:off x="311700" y="4202967"/>
            <a:ext cx="8520600" cy="17343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g12940b4e9ca_0_39"/>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g12940b4e9ca_0_43"/>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כותרת ותוכן" type="obj">
  <p:cSld name="OBJECT">
    <p:spTree>
      <p:nvGrpSpPr>
        <p:cNvPr id="1" name="Shape 50"/>
        <p:cNvGrpSpPr/>
        <p:nvPr/>
      </p:nvGrpSpPr>
      <p:grpSpPr>
        <a:xfrm>
          <a:off x="0" y="0"/>
          <a:ext cx="0" cy="0"/>
          <a:chOff x="0" y="0"/>
          <a:chExt cx="0" cy="0"/>
        </a:xfrm>
      </p:grpSpPr>
      <p:sp>
        <p:nvSpPr>
          <p:cNvPr id="51" name="Google Shape;51;g12940b4e9ca_0_45"/>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2800"/>
              <a:buNone/>
              <a:defRPr/>
            </a:lvl1pPr>
            <a:lvl2pPr lvl="1" algn="ctr" rtl="1">
              <a:spcBef>
                <a:spcPts val="0"/>
              </a:spcBef>
              <a:spcAft>
                <a:spcPts val="0"/>
              </a:spcAft>
              <a:buSzPts val="2800"/>
              <a:buNone/>
              <a:defRPr/>
            </a:lvl2pPr>
            <a:lvl3pPr lvl="2" algn="ctr" rtl="1">
              <a:spcBef>
                <a:spcPts val="0"/>
              </a:spcBef>
              <a:spcAft>
                <a:spcPts val="0"/>
              </a:spcAft>
              <a:buSzPts val="2800"/>
              <a:buNone/>
              <a:defRPr/>
            </a:lvl3pPr>
            <a:lvl4pPr lvl="3" algn="ctr" rtl="1">
              <a:spcBef>
                <a:spcPts val="0"/>
              </a:spcBef>
              <a:spcAft>
                <a:spcPts val="0"/>
              </a:spcAft>
              <a:buSzPts val="2800"/>
              <a:buNone/>
              <a:defRPr/>
            </a:lvl4pPr>
            <a:lvl5pPr lvl="4" algn="ctr" rtl="1">
              <a:spcBef>
                <a:spcPts val="0"/>
              </a:spcBef>
              <a:spcAft>
                <a:spcPts val="0"/>
              </a:spcAft>
              <a:buSzPts val="2800"/>
              <a:buNone/>
              <a:defRPr/>
            </a:lvl5pPr>
            <a:lvl6pPr lvl="5" algn="ctr" rtl="1">
              <a:spcBef>
                <a:spcPts val="0"/>
              </a:spcBef>
              <a:spcAft>
                <a:spcPts val="0"/>
              </a:spcAft>
              <a:buSzPts val="2800"/>
              <a:buNone/>
              <a:defRPr/>
            </a:lvl6pPr>
            <a:lvl7pPr lvl="6" algn="ctr" rtl="1">
              <a:spcBef>
                <a:spcPts val="0"/>
              </a:spcBef>
              <a:spcAft>
                <a:spcPts val="0"/>
              </a:spcAft>
              <a:buSzPts val="2800"/>
              <a:buNone/>
              <a:defRPr/>
            </a:lvl7pPr>
            <a:lvl8pPr lvl="7" algn="ctr" rtl="1">
              <a:spcBef>
                <a:spcPts val="0"/>
              </a:spcBef>
              <a:spcAft>
                <a:spcPts val="0"/>
              </a:spcAft>
              <a:buSzPts val="2800"/>
              <a:buNone/>
              <a:defRPr/>
            </a:lvl8pPr>
            <a:lvl9pPr lvl="8" algn="ctr" rtl="1">
              <a:spcBef>
                <a:spcPts val="0"/>
              </a:spcBef>
              <a:spcAft>
                <a:spcPts val="0"/>
              </a:spcAft>
              <a:buSzPts val="2800"/>
              <a:buNone/>
              <a:defRPr/>
            </a:lvl9pPr>
          </a:lstStyle>
          <a:p>
            <a:endParaRPr/>
          </a:p>
        </p:txBody>
      </p:sp>
      <p:sp>
        <p:nvSpPr>
          <p:cNvPr id="52" name="Google Shape;52;g12940b4e9ca_0_45"/>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lvl1pPr marL="457200" lvl="0" indent="-342900" algn="r" rtl="1">
              <a:spcBef>
                <a:spcPts val="360"/>
              </a:spcBef>
              <a:spcAft>
                <a:spcPts val="0"/>
              </a:spcAft>
              <a:buClr>
                <a:schemeClr val="dk1"/>
              </a:buClr>
              <a:buSzPts val="1800"/>
              <a:buChar char="●"/>
              <a:defRPr/>
            </a:lvl1pPr>
            <a:lvl2pPr marL="914400" lvl="1" indent="-342900" algn="r" rtl="1">
              <a:spcBef>
                <a:spcPts val="360"/>
              </a:spcBef>
              <a:spcAft>
                <a:spcPts val="0"/>
              </a:spcAft>
              <a:buClr>
                <a:schemeClr val="dk1"/>
              </a:buClr>
              <a:buSzPts val="1800"/>
              <a:buChar char="○"/>
              <a:defRPr/>
            </a:lvl2pPr>
            <a:lvl3pPr marL="1371600" lvl="2" indent="-342900" algn="r" rtl="1">
              <a:spcBef>
                <a:spcPts val="360"/>
              </a:spcBef>
              <a:spcAft>
                <a:spcPts val="0"/>
              </a:spcAft>
              <a:buClr>
                <a:schemeClr val="dk1"/>
              </a:buClr>
              <a:buSzPts val="1800"/>
              <a:buChar char="■"/>
              <a:defRPr/>
            </a:lvl3pPr>
            <a:lvl4pPr marL="1828800" lvl="3" indent="-342900" algn="r" rtl="1">
              <a:spcBef>
                <a:spcPts val="360"/>
              </a:spcBef>
              <a:spcAft>
                <a:spcPts val="0"/>
              </a:spcAft>
              <a:buClr>
                <a:schemeClr val="dk1"/>
              </a:buClr>
              <a:buSzPts val="1800"/>
              <a:buChar char="●"/>
              <a:defRPr/>
            </a:lvl4pPr>
            <a:lvl5pPr marL="2286000" lvl="4" indent="-342900" algn="r" rtl="1">
              <a:spcBef>
                <a:spcPts val="360"/>
              </a:spcBef>
              <a:spcAft>
                <a:spcPts val="0"/>
              </a:spcAft>
              <a:buClr>
                <a:schemeClr val="dk1"/>
              </a:buClr>
              <a:buSzPts val="1800"/>
              <a:buChar char="○"/>
              <a:defRPr/>
            </a:lvl5pPr>
            <a:lvl6pPr marL="2743200" lvl="5" indent="-342900" algn="r" rtl="1">
              <a:spcBef>
                <a:spcPts val="360"/>
              </a:spcBef>
              <a:spcAft>
                <a:spcPts val="0"/>
              </a:spcAft>
              <a:buClr>
                <a:schemeClr val="dk1"/>
              </a:buClr>
              <a:buSzPts val="1800"/>
              <a:buChar char="■"/>
              <a:defRPr/>
            </a:lvl6pPr>
            <a:lvl7pPr marL="3200400" lvl="6" indent="-342900" algn="r" rtl="1">
              <a:spcBef>
                <a:spcPts val="1200"/>
              </a:spcBef>
              <a:spcAft>
                <a:spcPts val="0"/>
              </a:spcAft>
              <a:buClr>
                <a:schemeClr val="dk1"/>
              </a:buClr>
              <a:buSzPts val="1800"/>
              <a:buChar char="●"/>
              <a:defRPr/>
            </a:lvl7pPr>
            <a:lvl8pPr marL="3657600" lvl="7" indent="-342900" algn="r" rtl="1">
              <a:spcBef>
                <a:spcPts val="1200"/>
              </a:spcBef>
              <a:spcAft>
                <a:spcPts val="0"/>
              </a:spcAft>
              <a:buClr>
                <a:schemeClr val="dk1"/>
              </a:buClr>
              <a:buSzPts val="1800"/>
              <a:buChar char="○"/>
              <a:defRPr/>
            </a:lvl8pPr>
            <a:lvl9pPr marL="4114800" lvl="8" indent="-342900" algn="r" rtl="1">
              <a:spcBef>
                <a:spcPts val="1200"/>
              </a:spcBef>
              <a:spcAft>
                <a:spcPts val="1200"/>
              </a:spcAft>
              <a:buClr>
                <a:schemeClr val="dk1"/>
              </a:buClr>
              <a:buSzPts val="1800"/>
              <a:buChar char="■"/>
              <a:defRPr/>
            </a:lvl9pPr>
          </a:lstStyle>
          <a:p>
            <a:endParaRPr/>
          </a:p>
        </p:txBody>
      </p:sp>
      <p:sp>
        <p:nvSpPr>
          <p:cNvPr id="53" name="Google Shape;53;g12940b4e9ca_0_45"/>
          <p:cNvSpPr txBox="1">
            <a:spLocks noGrp="1"/>
          </p:cNvSpPr>
          <p:nvPr>
            <p:ph type="dt" idx="10"/>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lvl="0" algn="r" rtl="1">
              <a:lnSpc>
                <a:spcPct val="100000"/>
              </a:lnSpc>
              <a:spcBef>
                <a:spcPts val="0"/>
              </a:spcBef>
              <a:spcAft>
                <a:spcPts val="0"/>
              </a:spcAft>
              <a:buSzPts val="1400"/>
              <a:buNone/>
              <a:defRPr sz="1200">
                <a:solidFill>
                  <a:srgbClr val="898989"/>
                </a:solidFill>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54" name="Google Shape;54;g12940b4e9ca_0_45"/>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55" name="Google Shape;55;g12940b4e9ca_0_45"/>
          <p:cNvSpPr txBox="1">
            <a:spLocks noGrp="1"/>
          </p:cNvSpPr>
          <p:nvPr>
            <p:ph type="sldNum" idx="12"/>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l" rtl="1">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1pPr>
            <a:lvl2pPr marL="0" marR="0" lvl="1" indent="0" algn="l" rtl="1">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2pPr>
            <a:lvl3pPr marL="0" marR="0" lvl="2" indent="0" algn="l" rtl="1">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3pPr>
            <a:lvl4pPr marL="0" marR="0" lvl="3" indent="0" algn="l" rtl="1">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4pPr>
            <a:lvl5pPr marL="0" marR="0" lvl="4" indent="0" algn="l" rtl="1">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5pPr>
            <a:lvl6pPr marL="0" marR="0" lvl="5" indent="0" algn="l" rtl="1">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6pPr>
            <a:lvl7pPr marL="0" marR="0" lvl="6" indent="0" algn="l" rtl="1">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7pPr>
            <a:lvl8pPr marL="0" marR="0" lvl="7" indent="0" algn="l" rtl="1">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8pPr>
            <a:lvl9pPr marL="0" marR="0" lvl="8" indent="0" algn="l" rtl="1">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en-US"/>
              <a:t>‹#›</a:t>
            </a:fld>
            <a:endParaRPr sz="1000">
              <a:solidFill>
                <a:schemeClr val="dk2"/>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g12940b4e9ca_0_8"/>
          <p:cNvSpPr txBox="1">
            <a:spLocks noGrp="1"/>
          </p:cNvSpPr>
          <p:nvPr>
            <p:ph type="title"/>
          </p:nvPr>
        </p:nvSpPr>
        <p:spPr>
          <a:xfrm>
            <a:off x="311700" y="2867800"/>
            <a:ext cx="8520600" cy="11223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g12940b4e9ca_0_8"/>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g12940b4e9ca_0_11"/>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g12940b4e9ca_0_11"/>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g12940b4e9ca_0_11"/>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g12940b4e9ca_0_15"/>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g12940b4e9ca_0_15"/>
          <p:cNvSpPr txBox="1">
            <a:spLocks noGrp="1"/>
          </p:cNvSpPr>
          <p:nvPr>
            <p:ph type="body" idx="1"/>
          </p:nvPr>
        </p:nvSpPr>
        <p:spPr>
          <a:xfrm>
            <a:off x="311700" y="1536633"/>
            <a:ext cx="3999900" cy="45552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g12940b4e9ca_0_15"/>
          <p:cNvSpPr txBox="1">
            <a:spLocks noGrp="1"/>
          </p:cNvSpPr>
          <p:nvPr>
            <p:ph type="body" idx="2"/>
          </p:nvPr>
        </p:nvSpPr>
        <p:spPr>
          <a:xfrm>
            <a:off x="4832400" y="1536633"/>
            <a:ext cx="3999900" cy="45552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g12940b4e9ca_0_15"/>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g12940b4e9ca_0_20"/>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g12940b4e9ca_0_20"/>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g12940b4e9ca_0_23"/>
          <p:cNvSpPr txBox="1">
            <a:spLocks noGrp="1"/>
          </p:cNvSpPr>
          <p:nvPr>
            <p:ph type="title"/>
          </p:nvPr>
        </p:nvSpPr>
        <p:spPr>
          <a:xfrm>
            <a:off x="311700" y="740800"/>
            <a:ext cx="2808000" cy="1007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g12940b4e9ca_0_23"/>
          <p:cNvSpPr txBox="1">
            <a:spLocks noGrp="1"/>
          </p:cNvSpPr>
          <p:nvPr>
            <p:ph type="body" idx="1"/>
          </p:nvPr>
        </p:nvSpPr>
        <p:spPr>
          <a:xfrm>
            <a:off x="311700" y="1852800"/>
            <a:ext cx="2808000" cy="42393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g12940b4e9ca_0_23"/>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g12940b4e9ca_0_27"/>
          <p:cNvSpPr txBox="1">
            <a:spLocks noGrp="1"/>
          </p:cNvSpPr>
          <p:nvPr>
            <p:ph type="title"/>
          </p:nvPr>
        </p:nvSpPr>
        <p:spPr>
          <a:xfrm>
            <a:off x="490250" y="600200"/>
            <a:ext cx="6367800" cy="54543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g12940b4e9ca_0_27"/>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g12940b4e9ca_0_30"/>
          <p:cNvSpPr/>
          <p:nvPr/>
        </p:nvSpPr>
        <p:spPr>
          <a:xfrm>
            <a:off x="4572000" y="-167"/>
            <a:ext cx="4572000" cy="6858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g12940b4e9ca_0_30"/>
          <p:cNvSpPr txBox="1">
            <a:spLocks noGrp="1"/>
          </p:cNvSpPr>
          <p:nvPr>
            <p:ph type="title"/>
          </p:nvPr>
        </p:nvSpPr>
        <p:spPr>
          <a:xfrm>
            <a:off x="265500" y="1644233"/>
            <a:ext cx="4045200" cy="19764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g12940b4e9ca_0_30"/>
          <p:cNvSpPr txBox="1">
            <a:spLocks noGrp="1"/>
          </p:cNvSpPr>
          <p:nvPr>
            <p:ph type="subTitle" idx="1"/>
          </p:nvPr>
        </p:nvSpPr>
        <p:spPr>
          <a:xfrm>
            <a:off x="265500" y="3737433"/>
            <a:ext cx="4045200" cy="16467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g12940b4e9ca_0_30"/>
          <p:cNvSpPr txBox="1">
            <a:spLocks noGrp="1"/>
          </p:cNvSpPr>
          <p:nvPr>
            <p:ph type="body" idx="2"/>
          </p:nvPr>
        </p:nvSpPr>
        <p:spPr>
          <a:xfrm>
            <a:off x="4939500" y="965433"/>
            <a:ext cx="3837000" cy="49269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g12940b4e9ca_0_30"/>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g12940b4e9ca_0_36"/>
          <p:cNvSpPr txBox="1">
            <a:spLocks noGrp="1"/>
          </p:cNvSpPr>
          <p:nvPr>
            <p:ph type="body" idx="1"/>
          </p:nvPr>
        </p:nvSpPr>
        <p:spPr>
          <a:xfrm>
            <a:off x="311700" y="5640767"/>
            <a:ext cx="5998800" cy="8067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g12940b4e9ca_0_36"/>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g12940b4e9ca_0_0"/>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g12940b4e9ca_0_0"/>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g12940b4e9ca_0_0"/>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video" Target="https://www.youtube.com/embed/2zTNMtxhvac?feature=oembed" TargetMode="External"/><Relationship Id="rId5" Type="http://schemas.openxmlformats.org/officeDocument/2006/relationships/image" Target="../media/image4.jpe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3.xml"/><Relationship Id="rId1" Type="http://schemas.openxmlformats.org/officeDocument/2006/relationships/video" Target="https://www.youtube.com/embed/_u5K7VDy3DA?feature=oembed"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Google Shape;66;p2" descr="C:\Users\User\Desktop\מגמה\שיווק המגמה\עיצוב לוגו וסלוגן\logo.gif"/>
          <p:cNvPicPr preferRelativeResize="0"/>
          <p:nvPr/>
        </p:nvPicPr>
        <p:blipFill rotWithShape="1">
          <a:blip r:embed="rId3">
            <a:alphaModFix/>
          </a:blip>
          <a:srcRect/>
          <a:stretch/>
        </p:blipFill>
        <p:spPr>
          <a:xfrm>
            <a:off x="250825" y="115887"/>
            <a:ext cx="2051050" cy="1512887"/>
          </a:xfrm>
          <a:prstGeom prst="rect">
            <a:avLst/>
          </a:prstGeom>
          <a:noFill/>
          <a:ln>
            <a:noFill/>
          </a:ln>
        </p:spPr>
      </p:pic>
      <p:sp>
        <p:nvSpPr>
          <p:cNvPr id="67" name="Google Shape;67;p2"/>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ctr" rtl="1">
              <a:lnSpc>
                <a:spcPct val="100000"/>
              </a:lnSpc>
              <a:spcBef>
                <a:spcPts val="0"/>
              </a:spcBef>
              <a:spcAft>
                <a:spcPts val="0"/>
              </a:spcAft>
              <a:buClr>
                <a:srgbClr val="0070C0"/>
              </a:buClr>
              <a:buSzPts val="3200"/>
              <a:buFont typeface="Miriam"/>
              <a:buNone/>
            </a:pPr>
            <a:r>
              <a:rPr lang="he-IL" sz="3200" dirty="0">
                <a:solidFill>
                  <a:srgbClr val="0070C0"/>
                </a:solidFill>
                <a:latin typeface="Miriam"/>
                <a:cs typeface="Miriam"/>
                <a:sym typeface="Miriam"/>
              </a:rPr>
              <a:t>תיאור מקרה </a:t>
            </a:r>
            <a:endParaRPr dirty="0"/>
          </a:p>
        </p:txBody>
      </p:sp>
      <p:sp>
        <p:nvSpPr>
          <p:cNvPr id="68" name="Google Shape;68;p2"/>
          <p:cNvSpPr txBox="1">
            <a:spLocks noGrp="1"/>
          </p:cNvSpPr>
          <p:nvPr>
            <p:ph type="body" idx="1"/>
          </p:nvPr>
        </p:nvSpPr>
        <p:spPr>
          <a:prstGeom prst="rect">
            <a:avLst/>
          </a:prstGeom>
          <a:noFill/>
          <a:ln>
            <a:noFill/>
          </a:ln>
        </p:spPr>
        <p:txBody>
          <a:bodyPr spcFirstLastPara="1" wrap="square" lIns="91425" tIns="45700" rIns="91425" bIns="45700" anchor="t" anchorCtr="0">
            <a:noAutofit/>
          </a:bodyPr>
          <a:lstStyle/>
          <a:p>
            <a:pPr marL="0" marR="0" lvl="0" indent="0" algn="r" rtl="1">
              <a:lnSpc>
                <a:spcPct val="100000"/>
              </a:lnSpc>
              <a:spcBef>
                <a:spcPts val="0"/>
              </a:spcBef>
              <a:spcAft>
                <a:spcPts val="0"/>
              </a:spcAft>
              <a:buClr>
                <a:srgbClr val="595959"/>
              </a:buClr>
              <a:buSzPts val="2400"/>
              <a:buFont typeface="Arial"/>
              <a:buNone/>
            </a:pPr>
            <a:r>
              <a:rPr lang="he-IL" sz="1800" b="0" i="0" u="none" strike="noStrike" dirty="0">
                <a:solidFill>
                  <a:srgbClr val="002060"/>
                </a:solidFill>
                <a:effectLst/>
                <a:latin typeface="Arial" panose="020B0604020202020204" pitchFamily="34" charset="0"/>
              </a:rPr>
              <a:t>דנה, דאטה אנליסטית  מוערכת בחברת </a:t>
            </a:r>
            <a:r>
              <a:rPr lang="he-IL" sz="1800" b="0" i="0" u="none" strike="noStrike" dirty="0" err="1">
                <a:solidFill>
                  <a:srgbClr val="002060"/>
                </a:solidFill>
                <a:effectLst/>
                <a:latin typeface="Arial" panose="020B0604020202020204" pitchFamily="34" charset="0"/>
              </a:rPr>
              <a:t>הסטארטאפ</a:t>
            </a:r>
            <a:r>
              <a:rPr lang="he-IL" sz="1800" b="0" i="0" u="none" strike="noStrike" dirty="0">
                <a:solidFill>
                  <a:srgbClr val="002060"/>
                </a:solidFill>
                <a:effectLst/>
                <a:latin typeface="Arial" panose="020B0604020202020204" pitchFamily="34" charset="0"/>
              </a:rPr>
              <a:t>  "טק-נט" החליטה לעזוב לאחר 4 שנות עבודה מוצלחות את מקום העבודה לאחר קבלת קידום לתפקיד סמנכ"לית בחברה אחרת. דנה, שהייתה מבין האנליסטיות הראשונות שעבדו בחברה בעת הקמתה צברה ידע רב מומחיות בנושאים של הדאטה, בינה מלאכותית </a:t>
            </a:r>
            <a:r>
              <a:rPr lang="he-IL" sz="1800" b="0" i="0" u="none" strike="noStrike" dirty="0" err="1">
                <a:solidFill>
                  <a:srgbClr val="002060"/>
                </a:solidFill>
                <a:effectLst/>
                <a:latin typeface="Arial" panose="020B0604020202020204" pitchFamily="34" charset="0"/>
              </a:rPr>
              <a:t>ודשבורדים</a:t>
            </a:r>
            <a:r>
              <a:rPr lang="he-IL" sz="1800" b="0" i="0" u="none" strike="noStrike" dirty="0">
                <a:solidFill>
                  <a:srgbClr val="002060"/>
                </a:solidFill>
                <a:effectLst/>
                <a:latin typeface="Arial" panose="020B0604020202020204" pitchFamily="34" charset="0"/>
              </a:rPr>
              <a:t>. </a:t>
            </a:r>
          </a:p>
          <a:p>
            <a:pPr marL="0" marR="0" lvl="0" indent="0" algn="r" rtl="1">
              <a:lnSpc>
                <a:spcPct val="100000"/>
              </a:lnSpc>
              <a:spcBef>
                <a:spcPts val="0"/>
              </a:spcBef>
              <a:spcAft>
                <a:spcPts val="0"/>
              </a:spcAft>
              <a:buClr>
                <a:srgbClr val="595959"/>
              </a:buClr>
              <a:buSzPts val="2400"/>
              <a:buFont typeface="Arial"/>
              <a:buNone/>
            </a:pPr>
            <a:endParaRPr lang="he-IL" dirty="0">
              <a:solidFill>
                <a:srgbClr val="000000"/>
              </a:solidFill>
              <a:latin typeface="Arial" panose="020B0604020202020204" pitchFamily="34" charset="0"/>
            </a:endParaRPr>
          </a:p>
          <a:p>
            <a:pPr marL="114300" indent="0" algn="r" rtl="1">
              <a:spcBef>
                <a:spcPts val="0"/>
              </a:spcBef>
              <a:spcAft>
                <a:spcPts val="0"/>
              </a:spcAft>
              <a:buNone/>
            </a:pPr>
            <a:br>
              <a:rPr lang="he-IL" b="0" dirty="0">
                <a:solidFill>
                  <a:srgbClr val="002060"/>
                </a:solidFill>
                <a:effectLst/>
              </a:rPr>
            </a:br>
            <a:r>
              <a:rPr lang="he-IL" sz="1800" b="0" i="0" u="none" strike="noStrike" dirty="0">
                <a:solidFill>
                  <a:srgbClr val="002060"/>
                </a:solidFill>
                <a:effectLst/>
                <a:latin typeface="Arial" panose="020B0604020202020204" pitchFamily="34" charset="0"/>
              </a:rPr>
              <a:t>איזה תהליך החברה צריכה לעשות לקראת עזיבתה של דנה?</a:t>
            </a:r>
            <a:br>
              <a:rPr lang="he-IL" dirty="0">
                <a:solidFill>
                  <a:srgbClr val="002060"/>
                </a:solidFill>
              </a:rPr>
            </a:br>
            <a:endParaRPr lang="he-IL" dirty="0">
              <a:solidFill>
                <a:srgbClr val="002060"/>
              </a:solidFill>
              <a:latin typeface="Arial" panose="020B0604020202020204" pitchFamily="34" charset="0"/>
            </a:endParaRPr>
          </a:p>
        </p:txBody>
      </p:sp>
      <p:sp>
        <p:nvSpPr>
          <p:cNvPr id="73" name="Google Shape;73;p2"/>
          <p:cNvSpPr txBox="1"/>
          <p:nvPr/>
        </p:nvSpPr>
        <p:spPr>
          <a:xfrm rot="-5400000">
            <a:off x="4618050" y="1841175"/>
            <a:ext cx="45900" cy="8852400"/>
          </a:xfrm>
          <a:prstGeom prst="rect">
            <a:avLst/>
          </a:prstGeom>
          <a:solidFill>
            <a:srgbClr val="FFCC00"/>
          </a:solidFill>
          <a:ln>
            <a:noFill/>
          </a:ln>
        </p:spPr>
        <p:txBody>
          <a:bodyPr spcFirstLastPara="1" wrap="square" lIns="91425" tIns="45700" rIns="91425" bIns="45700" anchor="ctr" anchorCtr="0">
            <a:noAutofit/>
          </a:bodyPr>
          <a:lstStyle/>
          <a:p>
            <a:pPr marL="0" marR="0" lvl="0" indent="0" algn="r" rtl="1">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pic>
        <p:nvPicPr>
          <p:cNvPr id="1026" name="Picture 2" descr="האם את חזקה מספיק כדי לעבוד בהייטק?">
            <a:extLst>
              <a:ext uri="{FF2B5EF4-FFF2-40B4-BE49-F238E27FC236}">
                <a16:creationId xmlns:a16="http://schemas.microsoft.com/office/drawing/2014/main" id="{015B2DF6-FCE1-B33B-4C2D-27C0534D60C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14" y="4093676"/>
            <a:ext cx="2733675" cy="1676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
          <p:cNvSpPr txBox="1">
            <a:spLocks noGrp="1"/>
          </p:cNvSpPr>
          <p:nvPr>
            <p:ph type="ctrTitle"/>
          </p:nvPr>
        </p:nvSpPr>
        <p:spPr>
          <a:xfrm>
            <a:off x="900112" y="2852737"/>
            <a:ext cx="7772400" cy="1470025"/>
          </a:xfrm>
          <a:prstGeom prst="rect">
            <a:avLst/>
          </a:prstGeom>
          <a:noFill/>
          <a:ln>
            <a:noFill/>
          </a:ln>
        </p:spPr>
        <p:txBody>
          <a:bodyPr spcFirstLastPara="1" wrap="square" lIns="91425" tIns="45700" rIns="91425" bIns="45700" anchor="ctr" anchorCtr="0">
            <a:noAutofit/>
          </a:bodyPr>
          <a:lstStyle/>
          <a:p>
            <a:pPr marL="0" lvl="0" indent="0" algn="ctr" rtl="1">
              <a:lnSpc>
                <a:spcPct val="100000"/>
              </a:lnSpc>
              <a:spcBef>
                <a:spcPts val="0"/>
              </a:spcBef>
              <a:spcAft>
                <a:spcPts val="0"/>
              </a:spcAft>
              <a:buClr>
                <a:srgbClr val="0070C0"/>
              </a:buClr>
              <a:buSzPts val="4400"/>
              <a:buFont typeface="Miriam"/>
              <a:buNone/>
            </a:pPr>
            <a:r>
              <a:rPr lang="he-IL" sz="4400" dirty="0">
                <a:solidFill>
                  <a:srgbClr val="0070C0"/>
                </a:solidFill>
                <a:latin typeface="Miriam"/>
                <a:ea typeface="Miriam"/>
                <a:cs typeface="Miriam"/>
                <a:sym typeface="Miriam"/>
              </a:rPr>
              <a:t>שימור ידע </a:t>
            </a:r>
            <a:r>
              <a:rPr lang="en-US" sz="4400" i="0" u="none" dirty="0">
                <a:solidFill>
                  <a:srgbClr val="0070C0"/>
                </a:solidFill>
                <a:latin typeface="Miriam"/>
                <a:ea typeface="Miriam"/>
                <a:cs typeface="Miriam"/>
                <a:sym typeface="Miriam"/>
              </a:rPr>
              <a:t> </a:t>
            </a:r>
            <a:endParaRPr dirty="0">
              <a:latin typeface="Miriam"/>
              <a:ea typeface="Miriam"/>
              <a:cs typeface="Miriam"/>
              <a:sym typeface="Miriam"/>
            </a:endParaRPr>
          </a:p>
        </p:txBody>
      </p:sp>
      <p:pic>
        <p:nvPicPr>
          <p:cNvPr id="61" name="Google Shape;61;p1" descr="C:\Users\User\Desktop\מגמה\שיווק המגמה\עיצוב לוגו וסלוגן\logo.gif"/>
          <p:cNvPicPr preferRelativeResize="0"/>
          <p:nvPr/>
        </p:nvPicPr>
        <p:blipFill rotWithShape="1">
          <a:blip r:embed="rId3">
            <a:alphaModFix/>
          </a:blip>
          <a:srcRect/>
          <a:stretch/>
        </p:blipFill>
        <p:spPr>
          <a:xfrm>
            <a:off x="3203575" y="333375"/>
            <a:ext cx="3497262" cy="283527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fade">
                                      <p:cBhvr>
                                        <p:cTn id="7" dur="1000"/>
                                        <p:tgtEl>
                                          <p:spTgt spid="60"/>
                                        </p:tgtEl>
                                      </p:cBhvr>
                                    </p:animEffect>
                                    <p:anim calcmode="lin" valueType="num">
                                      <p:cBhvr>
                                        <p:cTn id="8" dur="1000" fill="hold"/>
                                        <p:tgtEl>
                                          <p:spTgt spid="60"/>
                                        </p:tgtEl>
                                        <p:attrNameLst>
                                          <p:attrName>ppt_x</p:attrName>
                                        </p:attrNameLst>
                                      </p:cBhvr>
                                      <p:tavLst>
                                        <p:tav tm="0">
                                          <p:val>
                                            <p:strVal val="#ppt_x"/>
                                          </p:val>
                                        </p:tav>
                                        <p:tav tm="100000">
                                          <p:val>
                                            <p:strVal val="#ppt_x"/>
                                          </p:val>
                                        </p:tav>
                                      </p:tavLst>
                                    </p:anim>
                                    <p:anim calcmode="lin" valueType="num">
                                      <p:cBhvr>
                                        <p:cTn id="9"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pic>
        <p:nvPicPr>
          <p:cNvPr id="78" name="Google Shape;78;p3" descr="C:\Users\User\Desktop\מגמה\שיווק המגמה\עיצוב לוגו וסלוגן\logo.gif"/>
          <p:cNvPicPr preferRelativeResize="0"/>
          <p:nvPr/>
        </p:nvPicPr>
        <p:blipFill rotWithShape="1">
          <a:blip r:embed="rId4">
            <a:alphaModFix/>
          </a:blip>
          <a:srcRect/>
          <a:stretch/>
        </p:blipFill>
        <p:spPr>
          <a:xfrm>
            <a:off x="250825" y="115887"/>
            <a:ext cx="2051050" cy="1512887"/>
          </a:xfrm>
          <a:prstGeom prst="rect">
            <a:avLst/>
          </a:prstGeom>
          <a:noFill/>
          <a:ln>
            <a:noFill/>
          </a:ln>
        </p:spPr>
      </p:pic>
      <p:sp>
        <p:nvSpPr>
          <p:cNvPr id="79" name="Google Shape;79;p3"/>
          <p:cNvSpPr txBox="1">
            <a:spLocks noGrp="1"/>
          </p:cNvSpPr>
          <p:nvPr>
            <p:ph type="title"/>
          </p:nvPr>
        </p:nvSpPr>
        <p:spPr>
          <a:xfrm>
            <a:off x="2779414" y="334979"/>
            <a:ext cx="6052886" cy="851062"/>
          </a:xfrm>
          <a:prstGeom prst="rect">
            <a:avLst/>
          </a:prstGeom>
          <a:noFill/>
          <a:ln>
            <a:noFill/>
          </a:ln>
        </p:spPr>
        <p:txBody>
          <a:bodyPr spcFirstLastPara="1" wrap="square" lIns="91425" tIns="45700" rIns="91425" bIns="45700" anchor="ctr" anchorCtr="0">
            <a:noAutofit/>
          </a:bodyPr>
          <a:lstStyle/>
          <a:p>
            <a:pPr marL="0" lvl="0" indent="0" algn="ctr" rtl="1">
              <a:lnSpc>
                <a:spcPct val="100000"/>
              </a:lnSpc>
              <a:spcBef>
                <a:spcPts val="0"/>
              </a:spcBef>
              <a:spcAft>
                <a:spcPts val="0"/>
              </a:spcAft>
              <a:buClr>
                <a:srgbClr val="0070C0"/>
              </a:buClr>
              <a:buSzPts val="3200"/>
              <a:buFont typeface="Miriam"/>
              <a:buNone/>
            </a:pPr>
            <a:r>
              <a:rPr lang="he-IL" sz="3200" dirty="0">
                <a:solidFill>
                  <a:srgbClr val="0070C0"/>
                </a:solidFill>
                <a:latin typeface="Miriam"/>
                <a:cs typeface="Miriam"/>
                <a:sym typeface="Miriam"/>
              </a:rPr>
              <a:t>צפו בסרטון וענו בכיתה על השאלות הבאות:</a:t>
            </a:r>
            <a:endParaRPr dirty="0"/>
          </a:p>
        </p:txBody>
      </p:sp>
      <p:sp>
        <p:nvSpPr>
          <p:cNvPr id="3" name="מציין מיקום טקסט 2">
            <a:extLst>
              <a:ext uri="{FF2B5EF4-FFF2-40B4-BE49-F238E27FC236}">
                <a16:creationId xmlns:a16="http://schemas.microsoft.com/office/drawing/2014/main" id="{ACB99072-6A59-F58C-B2C7-CBD25EC71B5D}"/>
              </a:ext>
            </a:extLst>
          </p:cNvPr>
          <p:cNvSpPr>
            <a:spLocks noGrp="1"/>
          </p:cNvSpPr>
          <p:nvPr>
            <p:ph type="body" idx="1"/>
          </p:nvPr>
        </p:nvSpPr>
        <p:spPr/>
        <p:txBody>
          <a:bodyPr/>
          <a:lstStyle/>
          <a:p>
            <a:pPr algn="r" rtl="1" fontAlgn="base">
              <a:spcBef>
                <a:spcPts val="0"/>
              </a:spcBef>
              <a:spcAft>
                <a:spcPts val="0"/>
              </a:spcAft>
              <a:buFont typeface="+mj-lt"/>
              <a:buAutoNum type="arabicPeriod"/>
            </a:pPr>
            <a:r>
              <a:rPr lang="he-IL" sz="1800" b="0" i="0" u="none" strike="noStrike" dirty="0">
                <a:solidFill>
                  <a:srgbClr val="000000"/>
                </a:solidFill>
                <a:effectLst/>
                <a:latin typeface="Arial" panose="020B0604020202020204" pitchFamily="34" charset="0"/>
              </a:rPr>
              <a:t>מה זה אומר "עידן עובדי ידע"?</a:t>
            </a:r>
          </a:p>
          <a:p>
            <a:pPr algn="r" rtl="1" fontAlgn="base">
              <a:spcBef>
                <a:spcPts val="0"/>
              </a:spcBef>
              <a:spcAft>
                <a:spcPts val="0"/>
              </a:spcAft>
              <a:buFont typeface="+mj-lt"/>
              <a:buAutoNum type="arabicPeriod"/>
            </a:pPr>
            <a:r>
              <a:rPr lang="he-IL" sz="1800" b="0" i="0" u="none" strike="noStrike" dirty="0">
                <a:solidFill>
                  <a:srgbClr val="000000"/>
                </a:solidFill>
                <a:effectLst/>
                <a:latin typeface="Arial" panose="020B0604020202020204" pitchFamily="34" charset="0"/>
              </a:rPr>
              <a:t>מהם שני הדברים שנדרשים להצלחה בתפקיד?</a:t>
            </a:r>
          </a:p>
          <a:p>
            <a:pPr algn="r" rtl="1" fontAlgn="base">
              <a:spcBef>
                <a:spcPts val="0"/>
              </a:spcBef>
              <a:spcAft>
                <a:spcPts val="0"/>
              </a:spcAft>
              <a:buFont typeface="+mj-lt"/>
              <a:buAutoNum type="arabicPeriod"/>
            </a:pPr>
            <a:r>
              <a:rPr lang="he-IL" sz="1800" b="0" i="0" u="none" strike="noStrike" dirty="0">
                <a:solidFill>
                  <a:srgbClr val="000000"/>
                </a:solidFill>
                <a:effectLst/>
                <a:latin typeface="Arial" panose="020B0604020202020204" pitchFamily="34" charset="0"/>
              </a:rPr>
              <a:t>מהם שלוש הרמות של טיפול?  </a:t>
            </a:r>
          </a:p>
          <a:p>
            <a:pPr algn="r" rtl="1" fontAlgn="base">
              <a:spcBef>
                <a:spcPts val="0"/>
              </a:spcBef>
              <a:spcAft>
                <a:spcPts val="0"/>
              </a:spcAft>
              <a:buFont typeface="+mj-lt"/>
              <a:buAutoNum type="arabicPeriod"/>
            </a:pPr>
            <a:r>
              <a:rPr lang="he-IL" sz="1800" b="0" i="0" u="none" strike="noStrike" dirty="0">
                <a:solidFill>
                  <a:srgbClr val="000000"/>
                </a:solidFill>
                <a:effectLst/>
                <a:latin typeface="Arial" panose="020B0604020202020204" pitchFamily="34" charset="0"/>
              </a:rPr>
              <a:t>מה ההבדל בין שימור ידע עובדים לבין שימור ידע מומחים? מהם השלבים? </a:t>
            </a:r>
          </a:p>
          <a:p>
            <a:pPr algn="r" rtl="1" fontAlgn="base">
              <a:spcBef>
                <a:spcPts val="0"/>
              </a:spcBef>
              <a:spcAft>
                <a:spcPts val="0"/>
              </a:spcAft>
              <a:buFont typeface="+mj-lt"/>
              <a:buAutoNum type="arabicPeriod"/>
            </a:pPr>
            <a:r>
              <a:rPr lang="he-IL" sz="1800" b="0" i="0" u="none" strike="noStrike" dirty="0">
                <a:solidFill>
                  <a:srgbClr val="000000"/>
                </a:solidFill>
                <a:effectLst/>
                <a:latin typeface="Arial" panose="020B0604020202020204" pitchFamily="34" charset="0"/>
              </a:rPr>
              <a:t>למה ארגונים לא מטפלים בשימור מוקדם מספיק? למה תורם שימור הידע של המומחים?</a:t>
            </a:r>
          </a:p>
          <a:p>
            <a:pPr marL="139700" indent="0">
              <a:buNone/>
            </a:pPr>
            <a:r>
              <a:rPr lang="en-US" sz="1400" b="0" i="0" u="none" strike="noStrike" dirty="0">
                <a:solidFill>
                  <a:srgbClr val="000000"/>
                </a:solidFill>
                <a:effectLst/>
                <a:latin typeface="Arial" panose="020B0604020202020204" pitchFamily="34" charset="0"/>
              </a:rPr>
              <a:t> </a:t>
            </a:r>
            <a:endParaRPr lang="he-IL" sz="1400" b="0" i="0" u="none" strike="noStrike" dirty="0">
              <a:solidFill>
                <a:srgbClr val="000000"/>
              </a:solidFill>
              <a:effectLst/>
              <a:latin typeface="Arial" panose="020B0604020202020204" pitchFamily="34" charset="0"/>
            </a:endParaRPr>
          </a:p>
        </p:txBody>
      </p:sp>
      <p:sp>
        <p:nvSpPr>
          <p:cNvPr id="4" name="מציין מיקום טקסט 3">
            <a:extLst>
              <a:ext uri="{FF2B5EF4-FFF2-40B4-BE49-F238E27FC236}">
                <a16:creationId xmlns:a16="http://schemas.microsoft.com/office/drawing/2014/main" id="{78A0ABE6-E036-7308-6091-3F2D3D40CA6A}"/>
              </a:ext>
            </a:extLst>
          </p:cNvPr>
          <p:cNvSpPr>
            <a:spLocks noGrp="1"/>
          </p:cNvSpPr>
          <p:nvPr>
            <p:ph type="body" idx="2"/>
          </p:nvPr>
        </p:nvSpPr>
        <p:spPr/>
        <p:txBody>
          <a:bodyPr/>
          <a:lstStyle/>
          <a:p>
            <a:endParaRPr lang="he-IL" dirty="0"/>
          </a:p>
        </p:txBody>
      </p:sp>
      <p:sp>
        <p:nvSpPr>
          <p:cNvPr id="80" name="Google Shape;80;p3"/>
          <p:cNvSpPr/>
          <p:nvPr/>
        </p:nvSpPr>
        <p:spPr>
          <a:xfrm rot="-5400000">
            <a:off x="6130500" y="3215550"/>
            <a:ext cx="33000" cy="5840400"/>
          </a:xfrm>
          <a:prstGeom prst="roundRect">
            <a:avLst>
              <a:gd name="adj" fmla="val 16667"/>
            </a:avLst>
          </a:prstGeom>
          <a:solidFill>
            <a:srgbClr val="00B0F0"/>
          </a:solidFill>
          <a:ln>
            <a:noFill/>
          </a:ln>
        </p:spPr>
        <p:txBody>
          <a:bodyPr spcFirstLastPara="1" wrap="square" lIns="91425" tIns="45700" rIns="91425" bIns="45700" anchor="ctr" anchorCtr="0">
            <a:noAutofit/>
          </a:bodyPr>
          <a:lstStyle/>
          <a:p>
            <a:pPr marL="0" marR="0" lvl="0" indent="0" algn="r" rtl="1">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sp>
        <p:nvSpPr>
          <p:cNvPr id="81" name="Google Shape;81;p3"/>
          <p:cNvSpPr txBox="1"/>
          <p:nvPr/>
        </p:nvSpPr>
        <p:spPr>
          <a:xfrm rot="-5400000">
            <a:off x="4618050" y="1841175"/>
            <a:ext cx="45900" cy="8852400"/>
          </a:xfrm>
          <a:prstGeom prst="rect">
            <a:avLst/>
          </a:prstGeom>
          <a:solidFill>
            <a:srgbClr val="FFCC00"/>
          </a:solidFill>
          <a:ln>
            <a:noFill/>
          </a:ln>
        </p:spPr>
        <p:txBody>
          <a:bodyPr spcFirstLastPara="1" wrap="square" lIns="91425" tIns="45700" rIns="91425" bIns="45700" anchor="ctr" anchorCtr="0">
            <a:noAutofit/>
          </a:bodyPr>
          <a:lstStyle/>
          <a:p>
            <a:pPr marL="0" marR="0" lvl="0" indent="0" algn="r" rtl="1">
              <a:lnSpc>
                <a:spcPct val="100000"/>
              </a:lnSpc>
              <a:spcBef>
                <a:spcPts val="0"/>
              </a:spcBef>
              <a:spcAft>
                <a:spcPts val="0"/>
              </a:spcAft>
              <a:buNone/>
            </a:pPr>
            <a:endParaRPr sz="1800" b="0" i="0" u="none">
              <a:solidFill>
                <a:schemeClr val="dk1"/>
              </a:solidFill>
              <a:latin typeface="Calibri"/>
              <a:ea typeface="Calibri"/>
              <a:cs typeface="Calibri"/>
              <a:sym typeface="Calibri"/>
            </a:endParaRPr>
          </a:p>
        </p:txBody>
      </p:sp>
      <p:pic>
        <p:nvPicPr>
          <p:cNvPr id="2" name="מדיה מקוונת 1" title="שימור ידע מומחים עם ד&quot;ר מוריה לוי">
            <a:hlinkClick r:id="" action="ppaction://media"/>
            <a:extLst>
              <a:ext uri="{FF2B5EF4-FFF2-40B4-BE49-F238E27FC236}">
                <a16:creationId xmlns:a16="http://schemas.microsoft.com/office/drawing/2014/main" id="{955940FD-F758-9C0F-FB85-124023FBF042}"/>
              </a:ext>
            </a:extLst>
          </p:cNvPr>
          <p:cNvPicPr>
            <a:picLocks noRot="1" noChangeAspect="1"/>
          </p:cNvPicPr>
          <p:nvPr>
            <a:videoFile r:link="rId1"/>
          </p:nvPr>
        </p:nvPicPr>
        <p:blipFill>
          <a:blip r:embed="rId5"/>
          <a:stretch>
            <a:fillRect/>
          </a:stretch>
        </p:blipFill>
        <p:spPr>
          <a:xfrm>
            <a:off x="4462309" y="1628774"/>
            <a:ext cx="4496250" cy="369259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a:extLst>
              <a:ext uri="{FF2B5EF4-FFF2-40B4-BE49-F238E27FC236}">
                <a16:creationId xmlns:a16="http://schemas.microsoft.com/office/drawing/2014/main" id="{6DC58D01-4CE3-FEBB-1754-669F75F8AAF0}"/>
              </a:ext>
            </a:extLst>
          </p:cNvPr>
          <p:cNvSpPr>
            <a:spLocks noGrp="1"/>
          </p:cNvSpPr>
          <p:nvPr>
            <p:ph type="title"/>
          </p:nvPr>
        </p:nvSpPr>
        <p:spPr/>
        <p:txBody>
          <a:bodyPr/>
          <a:lstStyle/>
          <a:p>
            <a:pPr algn="r"/>
            <a:r>
              <a:rPr lang="he-IL" dirty="0">
                <a:solidFill>
                  <a:srgbClr val="002060"/>
                </a:solidFill>
              </a:rPr>
              <a:t>וכעת נצפה בסרטון הבא </a:t>
            </a:r>
          </a:p>
        </p:txBody>
      </p:sp>
      <p:sp>
        <p:nvSpPr>
          <p:cNvPr id="8" name="מציין מיקום טקסט 7">
            <a:extLst>
              <a:ext uri="{FF2B5EF4-FFF2-40B4-BE49-F238E27FC236}">
                <a16:creationId xmlns:a16="http://schemas.microsoft.com/office/drawing/2014/main" id="{54E0EFC5-829D-4C18-1160-C55006BC96F4}"/>
              </a:ext>
            </a:extLst>
          </p:cNvPr>
          <p:cNvSpPr>
            <a:spLocks noGrp="1"/>
          </p:cNvSpPr>
          <p:nvPr>
            <p:ph type="body" idx="1"/>
          </p:nvPr>
        </p:nvSpPr>
        <p:spPr/>
        <p:txBody>
          <a:bodyPr/>
          <a:lstStyle/>
          <a:p>
            <a:endParaRPr lang="he-IL" dirty="0"/>
          </a:p>
        </p:txBody>
      </p:sp>
      <p:pic>
        <p:nvPicPr>
          <p:cNvPr id="9" name="מדיה מקוונת 8" title="לזלי סלמון   שימור ידע">
            <a:hlinkClick r:id="" action="ppaction://media"/>
            <a:extLst>
              <a:ext uri="{FF2B5EF4-FFF2-40B4-BE49-F238E27FC236}">
                <a16:creationId xmlns:a16="http://schemas.microsoft.com/office/drawing/2014/main" id="{D41BA345-3F4B-BE96-C049-E7F5D0A6E0E9}"/>
              </a:ext>
            </a:extLst>
          </p:cNvPr>
          <p:cNvPicPr>
            <a:picLocks noRot="1" noChangeAspect="1"/>
          </p:cNvPicPr>
          <p:nvPr>
            <a:videoFile r:link="rId1"/>
          </p:nvPr>
        </p:nvPicPr>
        <p:blipFill>
          <a:blip r:embed="rId3"/>
          <a:stretch>
            <a:fillRect/>
          </a:stretch>
        </p:blipFill>
        <p:spPr>
          <a:xfrm>
            <a:off x="1120682" y="1686778"/>
            <a:ext cx="7432315" cy="3634589"/>
          </a:xfrm>
          <a:prstGeom prst="rect">
            <a:avLst/>
          </a:prstGeom>
        </p:spPr>
      </p:pic>
    </p:spTree>
    <p:extLst>
      <p:ext uri="{BB962C8B-B14F-4D97-AF65-F5344CB8AC3E}">
        <p14:creationId xmlns:p14="http://schemas.microsoft.com/office/powerpoint/2010/main" val="2627846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9"/>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9"/>
                </p:tgtEl>
              </p:cMediaNode>
            </p:video>
            <p:seq concurrent="1" nextAc="seek">
              <p:cTn id="8" restart="whenNotActive" fill="hold" evtFilter="cancelBubble" nodeType="interactiveSeq">
                <p:stCondLst>
                  <p:cond evt="onClick" delay="0">
                    <p:tgtEl>
                      <p:spTgt spid="9"/>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9"/>
                                        </p:tgtEl>
                                      </p:cBhvr>
                                    </p:cmd>
                                  </p:childTnLst>
                                </p:cTn>
                              </p:par>
                            </p:childTnLst>
                          </p:cTn>
                        </p:par>
                      </p:childTnLst>
                    </p:cTn>
                  </p:par>
                </p:childTnLst>
              </p:cTn>
              <p:nextCondLst>
                <p:cond evt="onClick" delay="0">
                  <p:tgtEl>
                    <p:spTgt spid="9"/>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pic>
        <p:nvPicPr>
          <p:cNvPr id="86" name="Google Shape;86;p4" descr="C:\Users\User\Desktop\מגמה\שיווק המגמה\עיצוב לוגו וסלוגן\logo.gif"/>
          <p:cNvPicPr preferRelativeResize="0"/>
          <p:nvPr/>
        </p:nvPicPr>
        <p:blipFill rotWithShape="1">
          <a:blip r:embed="rId3">
            <a:alphaModFix/>
          </a:blip>
          <a:srcRect/>
          <a:stretch/>
        </p:blipFill>
        <p:spPr>
          <a:xfrm>
            <a:off x="250825" y="115887"/>
            <a:ext cx="2051050" cy="1512887"/>
          </a:xfrm>
          <a:prstGeom prst="rect">
            <a:avLst/>
          </a:prstGeom>
          <a:noFill/>
          <a:ln>
            <a:noFill/>
          </a:ln>
        </p:spPr>
      </p:pic>
      <p:sp>
        <p:nvSpPr>
          <p:cNvPr id="87" name="Google Shape;87;p4"/>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ctr" rtl="1">
              <a:lnSpc>
                <a:spcPct val="100000"/>
              </a:lnSpc>
              <a:spcBef>
                <a:spcPts val="0"/>
              </a:spcBef>
              <a:spcAft>
                <a:spcPts val="0"/>
              </a:spcAft>
              <a:buClr>
                <a:srgbClr val="0070C0"/>
              </a:buClr>
              <a:buSzPts val="3200"/>
              <a:buFont typeface="Miriam"/>
              <a:buNone/>
            </a:pPr>
            <a:r>
              <a:rPr lang="he-IL" sz="3200" dirty="0">
                <a:solidFill>
                  <a:srgbClr val="0070C0"/>
                </a:solidFill>
                <a:latin typeface="Miriam"/>
                <a:cs typeface="Miriam"/>
                <a:sym typeface="Miriam"/>
              </a:rPr>
              <a:t>לאחר שצפינו בסרטון, </a:t>
            </a:r>
            <a:br>
              <a:rPr lang="he-IL" sz="3200" dirty="0">
                <a:solidFill>
                  <a:srgbClr val="0070C0"/>
                </a:solidFill>
                <a:latin typeface="Miriam"/>
                <a:cs typeface="Miriam"/>
                <a:sym typeface="Miriam"/>
              </a:rPr>
            </a:br>
            <a:r>
              <a:rPr lang="he-IL" sz="3200" dirty="0">
                <a:solidFill>
                  <a:srgbClr val="0070C0"/>
                </a:solidFill>
                <a:latin typeface="Miriam"/>
                <a:cs typeface="Miriam"/>
                <a:sym typeface="Miriam"/>
              </a:rPr>
              <a:t>נחזור לסיפור של תחילת השיעור </a:t>
            </a:r>
            <a:endParaRPr dirty="0"/>
          </a:p>
        </p:txBody>
      </p:sp>
      <p:sp>
        <p:nvSpPr>
          <p:cNvPr id="2" name="מציין מיקום טקסט 1">
            <a:extLst>
              <a:ext uri="{FF2B5EF4-FFF2-40B4-BE49-F238E27FC236}">
                <a16:creationId xmlns:a16="http://schemas.microsoft.com/office/drawing/2014/main" id="{F957A670-A47C-FB59-A496-6263CA0D2483}"/>
              </a:ext>
            </a:extLst>
          </p:cNvPr>
          <p:cNvSpPr>
            <a:spLocks noGrp="1"/>
          </p:cNvSpPr>
          <p:nvPr>
            <p:ph type="body" idx="1"/>
          </p:nvPr>
        </p:nvSpPr>
        <p:spPr>
          <a:xfrm>
            <a:off x="311699" y="1536633"/>
            <a:ext cx="8714605" cy="1892367"/>
          </a:xfrm>
        </p:spPr>
        <p:txBody>
          <a:bodyPr/>
          <a:lstStyle/>
          <a:p>
            <a:pPr marL="139700" indent="0" algn="r">
              <a:buNone/>
            </a:pPr>
            <a:r>
              <a:rPr lang="he-IL" sz="2000" b="0" i="0" u="none" strike="noStrike" dirty="0">
                <a:solidFill>
                  <a:srgbClr val="002060"/>
                </a:solidFill>
                <a:effectLst/>
                <a:latin typeface="Arial" panose="020B0604020202020204" pitchFamily="34" charset="0"/>
              </a:rPr>
              <a:t>דנה, דאטה אנליסטית  מוערכת בחברת </a:t>
            </a:r>
            <a:r>
              <a:rPr lang="he-IL" sz="2000" b="0" i="0" u="none" strike="noStrike" dirty="0" err="1">
                <a:solidFill>
                  <a:srgbClr val="002060"/>
                </a:solidFill>
                <a:effectLst/>
                <a:latin typeface="Arial" panose="020B0604020202020204" pitchFamily="34" charset="0"/>
              </a:rPr>
              <a:t>הסטארטאפ</a:t>
            </a:r>
            <a:r>
              <a:rPr lang="he-IL" sz="2000" b="0" i="0" u="none" strike="noStrike" dirty="0">
                <a:solidFill>
                  <a:srgbClr val="002060"/>
                </a:solidFill>
                <a:effectLst/>
                <a:latin typeface="Arial" panose="020B0604020202020204" pitchFamily="34" charset="0"/>
              </a:rPr>
              <a:t>  "טק-נט" החליטה לעזוב לאחר</a:t>
            </a:r>
          </a:p>
          <a:p>
            <a:pPr marL="139700" indent="0" algn="r">
              <a:buNone/>
            </a:pPr>
            <a:r>
              <a:rPr lang="he-IL" sz="2000" b="0" i="0" u="none" strike="noStrike" dirty="0">
                <a:solidFill>
                  <a:srgbClr val="002060"/>
                </a:solidFill>
                <a:effectLst/>
                <a:latin typeface="Arial" panose="020B0604020202020204" pitchFamily="34" charset="0"/>
              </a:rPr>
              <a:t> 4 שנות עבודה מוצלחות את מקום העבודה לאחר קבלת קידום לתפקיד סמנכ"לית בחברה אחרת. דנה, שהייתה מבין האנליסטיות הראשונות שעבדו בחברה בעת הקמתה צברה ידע רב מומחיות בנושאים של הדאטה, בינה מלאכותית </a:t>
            </a:r>
            <a:r>
              <a:rPr lang="he-IL" sz="2000" b="0" i="0" u="none" strike="noStrike" dirty="0" err="1">
                <a:solidFill>
                  <a:srgbClr val="002060"/>
                </a:solidFill>
                <a:effectLst/>
                <a:latin typeface="Arial" panose="020B0604020202020204" pitchFamily="34" charset="0"/>
              </a:rPr>
              <a:t>ודשבורדים</a:t>
            </a:r>
            <a:r>
              <a:rPr lang="he-IL" sz="2000" b="0" i="0" u="none" strike="noStrike" dirty="0">
                <a:solidFill>
                  <a:srgbClr val="002060"/>
                </a:solidFill>
                <a:effectLst/>
                <a:latin typeface="Arial" panose="020B0604020202020204" pitchFamily="34" charset="0"/>
              </a:rPr>
              <a:t>. </a:t>
            </a:r>
          </a:p>
          <a:p>
            <a:endParaRPr lang="he-IL" dirty="0"/>
          </a:p>
        </p:txBody>
      </p:sp>
      <p:sp>
        <p:nvSpPr>
          <p:cNvPr id="3" name="מציין מיקום טקסט 2">
            <a:extLst>
              <a:ext uri="{FF2B5EF4-FFF2-40B4-BE49-F238E27FC236}">
                <a16:creationId xmlns:a16="http://schemas.microsoft.com/office/drawing/2014/main" id="{6E8FF049-5F56-BF59-3EAE-A276E05C190D}"/>
              </a:ext>
            </a:extLst>
          </p:cNvPr>
          <p:cNvSpPr>
            <a:spLocks noGrp="1"/>
          </p:cNvSpPr>
          <p:nvPr>
            <p:ph type="body" idx="2"/>
          </p:nvPr>
        </p:nvSpPr>
        <p:spPr>
          <a:xfrm>
            <a:off x="1539090" y="3331675"/>
            <a:ext cx="7293210" cy="2834849"/>
          </a:xfrm>
        </p:spPr>
        <p:txBody>
          <a:bodyPr/>
          <a:lstStyle/>
          <a:p>
            <a:pPr marL="139700" indent="0" algn="r" rtl="1">
              <a:spcBef>
                <a:spcPts val="0"/>
              </a:spcBef>
              <a:spcAft>
                <a:spcPts val="0"/>
              </a:spcAft>
              <a:buNone/>
            </a:pPr>
            <a:br>
              <a:rPr lang="he-IL" b="0" dirty="0">
                <a:effectLst/>
              </a:rPr>
            </a:br>
            <a:r>
              <a:rPr lang="he-IL" sz="1800" b="0" i="0" u="none" strike="noStrike" dirty="0">
                <a:solidFill>
                  <a:srgbClr val="000000"/>
                </a:solidFill>
                <a:effectLst/>
                <a:latin typeface="Arial" panose="020B0604020202020204" pitchFamily="34" charset="0"/>
              </a:rPr>
              <a:t>עבודה בזוגות/שלשות:</a:t>
            </a:r>
            <a:endParaRPr lang="he-IL" b="0" dirty="0">
              <a:effectLst/>
            </a:endParaRPr>
          </a:p>
          <a:p>
            <a:pPr marL="139700" indent="0" algn="r" rtl="1" fontAlgn="base">
              <a:spcBef>
                <a:spcPts val="0"/>
              </a:spcBef>
              <a:spcAft>
                <a:spcPts val="0"/>
              </a:spcAft>
              <a:buNone/>
            </a:pPr>
            <a:br>
              <a:rPr lang="he-IL" b="0" dirty="0">
                <a:effectLst/>
              </a:rPr>
            </a:br>
            <a:r>
              <a:rPr lang="he-IL" sz="1800" b="0" dirty="0">
                <a:effectLst/>
              </a:rPr>
              <a:t>1</a:t>
            </a:r>
            <a:r>
              <a:rPr lang="he-IL" b="0" dirty="0">
                <a:solidFill>
                  <a:srgbClr val="002060"/>
                </a:solidFill>
                <a:effectLst/>
              </a:rPr>
              <a:t>.</a:t>
            </a:r>
            <a:r>
              <a:rPr lang="he-IL" b="0" dirty="0">
                <a:effectLst/>
              </a:rPr>
              <a:t>  </a:t>
            </a:r>
            <a:r>
              <a:rPr lang="he-IL" sz="1800" b="0" i="0" u="none" strike="noStrike" dirty="0">
                <a:solidFill>
                  <a:srgbClr val="000000"/>
                </a:solidFill>
                <a:effectLst/>
                <a:latin typeface="Arial" panose="020B0604020202020204" pitchFamily="34" charset="0"/>
              </a:rPr>
              <a:t>הדגימו את שלבי שימור הידע על אותו מקרה</a:t>
            </a:r>
          </a:p>
          <a:p>
            <a:pPr marL="139700" indent="0" algn="r" rtl="1" fontAlgn="base">
              <a:spcBef>
                <a:spcPts val="0"/>
              </a:spcBef>
              <a:spcAft>
                <a:spcPts val="0"/>
              </a:spcAft>
              <a:buNone/>
            </a:pPr>
            <a:r>
              <a:rPr lang="he-IL" sz="1800" b="0" i="0" u="none" strike="noStrike" dirty="0">
                <a:solidFill>
                  <a:srgbClr val="000000"/>
                </a:solidFill>
                <a:effectLst/>
                <a:latin typeface="Arial" panose="020B0604020202020204" pitchFamily="34" charset="0"/>
              </a:rPr>
              <a:t>2. כתבו הצעות ייעול לשימור הידע של דנה. </a:t>
            </a:r>
          </a:p>
          <a:p>
            <a:pPr marL="139700" indent="0" algn="r" rtl="1" fontAlgn="base">
              <a:spcBef>
                <a:spcPts val="0"/>
              </a:spcBef>
              <a:spcAft>
                <a:spcPts val="0"/>
              </a:spcAft>
              <a:buNone/>
            </a:pPr>
            <a:r>
              <a:rPr lang="he-IL" sz="1800" b="0" i="0" u="none" strike="noStrike" dirty="0">
                <a:solidFill>
                  <a:srgbClr val="000000"/>
                </a:solidFill>
                <a:effectLst/>
                <a:latin typeface="Arial" panose="020B0604020202020204" pitchFamily="34" charset="0"/>
              </a:rPr>
              <a:t>3. הציעו כלי לשימור הידע והציגו את הרעיון בפני הכיתה. </a:t>
            </a:r>
          </a:p>
          <a:p>
            <a:endParaRPr lang="he-IL" dirty="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229</Words>
  <Application>Microsoft Office PowerPoint</Application>
  <PresentationFormat>‫הצגה על המסך (4:3)</PresentationFormat>
  <Paragraphs>20</Paragraphs>
  <Slides>5</Slides>
  <Notes>4</Notes>
  <HiddenSlides>0</HiddenSlides>
  <MMClips>2</MMClips>
  <ScaleCrop>false</ScaleCrop>
  <HeadingPairs>
    <vt:vector size="6" baseType="variant">
      <vt:variant>
        <vt:lpstr>גופנים בשימוש</vt:lpstr>
      </vt:variant>
      <vt:variant>
        <vt:i4>3</vt:i4>
      </vt:variant>
      <vt:variant>
        <vt:lpstr>ערכת נושא</vt:lpstr>
      </vt:variant>
      <vt:variant>
        <vt:i4>1</vt:i4>
      </vt:variant>
      <vt:variant>
        <vt:lpstr>כותרות שקופיות</vt:lpstr>
      </vt:variant>
      <vt:variant>
        <vt:i4>5</vt:i4>
      </vt:variant>
    </vt:vector>
  </HeadingPairs>
  <TitlesOfParts>
    <vt:vector size="9" baseType="lpstr">
      <vt:lpstr>Arial</vt:lpstr>
      <vt:lpstr>Calibri</vt:lpstr>
      <vt:lpstr>Miriam</vt:lpstr>
      <vt:lpstr>Simple Light</vt:lpstr>
      <vt:lpstr>תיאור מקרה </vt:lpstr>
      <vt:lpstr>שימור ידע  </vt:lpstr>
      <vt:lpstr>צפו בסרטון וענו בכיתה על השאלות הבאות:</vt:lpstr>
      <vt:lpstr>וכעת נצפה בסרטון הבא </vt:lpstr>
      <vt:lpstr>לאחר שצפינו בסרטון,  נחזור לסיפור של תחילת השיעור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תיאור מקרה </dc:title>
  <dc:creator>User</dc:creator>
  <cp:lastModifiedBy>נטע לוין</cp:lastModifiedBy>
  <cp:revision>2</cp:revision>
  <dcterms:created xsi:type="dcterms:W3CDTF">2021-04-29T06:24:27Z</dcterms:created>
  <dcterms:modified xsi:type="dcterms:W3CDTF">2022-07-16T21:32:17Z</dcterms:modified>
</cp:coreProperties>
</file>