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7.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tableStyles+xml" PartName="/ppt/tableStyles.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binary" PartName="/ppt/metadata"/>
  <Override ContentType="application/vnd.openxmlformats-officedocument.presentationml.notesMaster+xml" PartName="/ppt/notesMasters/notesMaster1.xml"/>
  <Override ContentType="application/vnd.openxmlformats-officedocument.presentationml.commentAuthors+xml" PartName="/ppt/commentAuthors.xml"/>
  <Override ContentType="application/vnd.openxmlformats-officedocument.presentationml.presProps+xml" PartName="/ppt/pres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Lst>
  <p:sldSz cy="5143500" cx="9144000"/>
  <p:notesSz cx="6858000" cy="9144000"/>
  <p:embeddedFontLst>
    <p:embeddedFont>
      <p:font typeface="Assistant SemiBold"/>
      <p:regular r:id="rId21"/>
      <p:bold r:id="rId22"/>
    </p:embeddedFont>
    <p:embeddedFont>
      <p:font typeface="Assistant"/>
      <p:regular r:id="rId23"/>
      <p:bold r:id="rId24"/>
    </p:embeddedFont>
    <p:embeddedFont>
      <p:font typeface="Assistant ExtraBold"/>
      <p:bold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jh33wZkVmaY6fHzPZ6D18IVUPH1A=="/>
    </p:ext>
  </p:extLst>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Author clrIdx="0" id="0" initials="" lastIdx="10" name="n veltz"/>
  <p:cmAuthor clrIdx="1" id="1" initials="" lastIdx="10" name="Noy Radow"/>
  <p:cmAuthor clrIdx="2" id="2" initials="" lastIdx="2" name="ronit nehemia"/>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AE910C4E-3365-4B1E-89C3-8FA757228C10}">
  <a:tblStyle styleId="{AE910C4E-3365-4B1E-89C3-8FA757228C10}" styleName="Table_0">
    <a:wholeTbl>
      <a:tcTxStyle b="off" i="off">
        <a:font>
          <a:latin typeface="Helvetica"/>
          <a:ea typeface="Helvetica"/>
          <a:cs typeface="Helvetica"/>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FCECE7"/>
          </a:solidFill>
        </a:fill>
      </a:tcStyle>
    </a:wholeTbl>
    <a:band1H>
      <a:tcTxStyle/>
      <a:tcStyle>
        <a:fill>
          <a:solidFill>
            <a:srgbClr val="F8D6CC"/>
          </a:solidFill>
        </a:fill>
      </a:tcStyle>
    </a:band1H>
    <a:band2H>
      <a:tcTxStyle/>
    </a:band2H>
    <a:band1V>
      <a:tcTxStyle/>
      <a:tcStyle>
        <a:fill>
          <a:solidFill>
            <a:srgbClr val="F8D6CC"/>
          </a:solidFill>
        </a:fill>
      </a:tcStyle>
    </a:band1V>
    <a:band2V>
      <a:tcTxStyle/>
    </a:band2V>
    <a:lastCol>
      <a:tcTxStyle b="on" i="off">
        <a:font>
          <a:latin typeface="Helvetica"/>
          <a:ea typeface="Helvetica"/>
          <a:cs typeface="Helvetica"/>
        </a:font>
        <a:schemeClr val="lt1"/>
      </a:tcTxStyle>
      <a:tcStyle>
        <a:fill>
          <a:solidFill>
            <a:schemeClr val="accent2"/>
          </a:solidFill>
        </a:fill>
      </a:tcStyle>
    </a:lastCol>
    <a:firstCol>
      <a:tcTxStyle b="on" i="off">
        <a:font>
          <a:latin typeface="Helvetica"/>
          <a:ea typeface="Helvetica"/>
          <a:cs typeface="Helvetica"/>
        </a:font>
        <a:schemeClr val="lt1"/>
      </a:tcTxStyle>
      <a:tcStyle>
        <a:fill>
          <a:solidFill>
            <a:schemeClr val="accent2"/>
          </a:solidFill>
        </a:fill>
      </a:tcStyle>
    </a:firstCol>
    <a:lastRow>
      <a:tcTxStyle b="on" i="off">
        <a:font>
          <a:latin typeface="Helvetica"/>
          <a:ea typeface="Helvetica"/>
          <a:cs typeface="Helvetica"/>
        </a:font>
        <a:schemeClr val="lt1"/>
      </a:tcTxStyle>
      <a:tcStyle>
        <a:tcBdr>
          <a:top>
            <a:ln cap="flat" cmpd="sng" w="38100">
              <a:solidFill>
                <a:schemeClr val="lt1"/>
              </a:solidFill>
              <a:prstDash val="solid"/>
              <a:round/>
              <a:headEnd len="sm" w="sm" type="none"/>
              <a:tailEnd len="sm" w="sm" type="none"/>
            </a:ln>
          </a:top>
        </a:tcBdr>
        <a:fill>
          <a:solidFill>
            <a:schemeClr val="accent2"/>
          </a:solidFill>
        </a:fill>
      </a:tcStyle>
    </a:lastRow>
    <a:seCell>
      <a:tcTxStyle/>
    </a:seCell>
    <a:swCell>
      <a:tcTxStyle/>
    </a:swCell>
    <a:firstRow>
      <a:tcTxStyle b="on" i="off">
        <a:font>
          <a:latin typeface="Helvetica"/>
          <a:ea typeface="Helvetica"/>
          <a:cs typeface="Helvetica"/>
        </a:font>
        <a:schemeClr val="lt1"/>
      </a:tcTxStyle>
      <a:tcStyle>
        <a:tcBdr>
          <a:bottom>
            <a:ln cap="flat" cmpd="sng" w="38100">
              <a:solidFill>
                <a:schemeClr val="lt1"/>
              </a:solidFill>
              <a:prstDash val="solid"/>
              <a:round/>
              <a:headEnd len="sm" w="sm" type="none"/>
              <a:tailEnd len="sm" w="sm" type="none"/>
            </a:ln>
          </a:bottom>
        </a:tcBdr>
        <a:fill>
          <a:solidFill>
            <a:schemeClr val="accent2"/>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font" Target="fonts/AssistantSemiBold-bold.fntdata"/><Relationship Id="rId21" Type="http://schemas.openxmlformats.org/officeDocument/2006/relationships/font" Target="fonts/AssistantSemiBold-regular.fntdata"/><Relationship Id="rId24" Type="http://schemas.openxmlformats.org/officeDocument/2006/relationships/font" Target="fonts/Assistant-bold.fntdata"/><Relationship Id="rId23" Type="http://schemas.openxmlformats.org/officeDocument/2006/relationships/font" Target="fonts/Assistant-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commentAuthors" Target="commentAuthors.xml"/><Relationship Id="rId9" Type="http://schemas.openxmlformats.org/officeDocument/2006/relationships/slide" Target="slides/slide3.xml"/><Relationship Id="rId26" Type="http://customschemas.google.com/relationships/presentationmetadata" Target="metadata"/><Relationship Id="rId25" Type="http://schemas.openxmlformats.org/officeDocument/2006/relationships/font" Target="fonts/AssistantExtraBold-bold.fntdata"/><Relationship Id="rId5" Type="http://schemas.openxmlformats.org/officeDocument/2006/relationships/slideMaster" Target="slideMasters/slideMaster1.xml"/><Relationship Id="rId6" Type="http://schemas.openxmlformats.org/officeDocument/2006/relationships/notesMaster" Target="notesMasters/notesMaster1.xml"/><Relationship Id="rId7" Type="http://schemas.openxmlformats.org/officeDocument/2006/relationships/slide" Target="slides/slide1.xml"/><Relationship Id="rId8" Type="http://schemas.openxmlformats.org/officeDocument/2006/relationships/slide" Target="slides/slide2.xml"/><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1" dt="2023-04-21T12:12:22.299">
    <p:pos x="2686" y="310"/>
    <p:text>אני נאלץ לחלוק קצת על התאוריה המופיעה כאן (ואני מודע לכך שכך זה מוגדר בויקיפדיה וגם בסרטון של לזלי, אבל אני מכיר אחרת, כך למדתי בעבר, כך גם באתרים באנגלית ואתרים אחרים. אנסה לנסח הסברים חלופיים ממיטב זכרוני. הם לא בהכרח טובים יותר, אבל מציע לשקול שימוש בהם. לשיקול דעתכם). אז:
ידע גלוי הוא ידע שנוסח והובנה לתוך כלים כגון: מסמכים, תמונות, תרשימים וכו' על מנת לאפשר תיעודו והעברתו הלאה.</p:text>
    <p:extLst>
      <p:ext uri="{C676402C-5697-4E1C-873F-D02D1690AC5C}">
        <p15:threadingInfo timeZoneBias="0"/>
      </p:ext>
      <p:ext uri="http://customooxmlschemas.google.com/">
        <go:slidesCustomData xmlns:go="http://customooxmlschemas.google.com/" commentPostId="AAAAvhhmcjo"/>
      </p:ext>
    </p:extLst>
  </p:cm>
  <p:cm authorId="0" idx="2" dt="2023-04-21T12:12:22.299">
    <p:pos x="2686" y="310"/>
    <p:text>או בעצם אתקן: ידע גלוי הוא ידע שנוסח והובנה לתוך פרטי מידע כמו: מסמכים, תרשימים, תמונות, נהלחם וכו', על מנת לאפשר תיעודו והעברתו הלאה</p:text>
    <p:extLst>
      <p:ext uri="{C676402C-5697-4E1C-873F-D02D1690AC5C}">
        <p15:threadingInfo timeZoneBias="0">
          <p15:parentCm authorId="0" idx="1"/>
        </p15:threadingInfo>
      </p:ext>
      <p:ext uri="http://customooxmlschemas.google.com/">
        <go:slidesCustomData xmlns:go="http://customooxmlschemas.google.com/" commentPostId="AAAAvhhmcj8"/>
      </p:ext>
    </p:extLs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3" dt="2023-04-21T12:35:40.910">
    <p:pos x="2686" y="310"/>
    <p:text>לעומת זאת, הידע הסמוי הוא ידע שלא הובנה לתוך מסמכים וכו', אלא נותר סמוי בראשו של בעל הידע, לעיתים בלי שאפילו בעליו יהיה מודע לקיומו כידע.</p:text>
    <p:extLst>
      <p:ext uri="{C676402C-5697-4E1C-873F-D02D1690AC5C}">
        <p15:threadingInfo timeZoneBias="0"/>
      </p:ext>
      <p:ext uri="http://customooxmlschemas.google.com/">
        <go:slidesCustomData xmlns:go="http://customooxmlschemas.google.com/" commentPostId="AAAAvhhmckE"/>
      </p:ext>
    </p:extLs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4" dt="2023-06-14T07:57:13.505">
    <p:pos x="707" y="791"/>
    <p:text>ראשית, נראה לי שתלמידי י' יתקשו בהבנת המונחים הלועזיים הרבים שיש כאן.מציע לנסות לפשט. דבר שני - ההבחנות הללו אינן חד משמעיות - גם ידע גלוי הוא קוגנטיבי, גם ידע סמוי הוא לוגי וכו'. מציע לשקול את השורה הזאת</p:text>
    <p:extLst>
      <p:ext uri="{C676402C-5697-4E1C-873F-D02D1690AC5C}">
        <p15:threadingInfo timeZoneBias="0"/>
      </p:ext>
      <p:ext uri="http://customooxmlschemas.google.com/">
        <go:slidesCustomData xmlns:go="http://customooxmlschemas.google.com/" commentPostId="AAAAvhhmcj0"/>
      </p:ext>
    </p:extLst>
  </p:cm>
  <p:cm authorId="1" idx="1" dt="2023-06-14T07:57:13.505">
    <p:pos x="707" y="791"/>
    <p:text>שיניתי מעט את הנוסח, אבל השארתי פשטני כמה שיותר כדי שהמאפיינים ייזכרו היטב אצל התלמידים</p:text>
    <p:extLst>
      <p:ext uri="{C676402C-5697-4E1C-873F-D02D1690AC5C}">
        <p15:threadingInfo timeZoneBias="0">
          <p15:parentCm authorId="0" idx="4"/>
        </p15:threadingInfo>
      </p:ext>
      <p:ext uri="http://customooxmlschemas.google.com/">
        <go:slidesCustomData xmlns:go="http://customooxmlschemas.google.com/" commentPostId="AAAAzKqm7dw"/>
      </p:ext>
    </p:extLst>
  </p:cm>
  <p:cm authorId="0" idx="5" dt="2023-06-14T07:57:24.035">
    <p:pos x="707" y="891"/>
    <p:text>להבנתי, ידע סמוי אינו כזה שלא ניתן לתעדו, אלא שלא תיעדו אותו (עדיין) והרי פעולת שימור הידע היא בדיוק לקיחת הידע הסמוי ותיעודו ובכך הפיכתו לגלוי! מכאן שההבדל אינו שלא ניתן אלא שעדיין לא תיעדו</p:text>
    <p:extLst>
      <p:ext uri="{C676402C-5697-4E1C-873F-D02D1690AC5C}">
        <p15:threadingInfo timeZoneBias="0"/>
      </p:ext>
      <p:ext uri="http://customooxmlschemas.google.com/">
        <go:slidesCustomData xmlns:go="http://customooxmlschemas.google.com/" commentPostId="AAAAvhhmcjw"/>
      </p:ext>
    </p:extLst>
  </p:cm>
  <p:cm authorId="1" idx="2" dt="2023-04-21T11:58:57.855">
    <p:pos x="707" y="891"/>
    <p:text>בהחלט יש משהו בדבריך. כך היה הנוסח בכל מקור אותו חקרתי לשם הכנת השיעור, אבל אנסה לנסח את המאפיין הזה באופן חדש, בדומה למה שכתבת</p:text>
    <p:extLst>
      <p:ext uri="{C676402C-5697-4E1C-873F-D02D1690AC5C}">
        <p15:threadingInfo timeZoneBias="0">
          <p15:parentCm authorId="0" idx="5"/>
        </p15:threadingInfo>
      </p:ext>
      <p:ext uri="http://customooxmlschemas.google.com/">
        <go:slidesCustomData xmlns:go="http://customooxmlschemas.google.com/" commentPostId="AAAAvhhmcj4"/>
      </p:ext>
    </p:extLst>
  </p:cm>
  <p:cm authorId="1" idx="3" dt="2023-06-14T07:57:24.035">
    <p:pos x="707" y="891"/>
    <p:text>שיניתי</p:text>
    <p:extLst>
      <p:ext uri="{C676402C-5697-4E1C-873F-D02D1690AC5C}">
        <p15:threadingInfo timeZoneBias="0">
          <p15:parentCm authorId="0" idx="5"/>
        </p15:threadingInfo>
      </p:ext>
      <p:ext uri="http://customooxmlschemas.google.com/">
        <go:slidesCustomData xmlns:go="http://customooxmlschemas.google.com/" commentPostId="AAAAzKqm7d0"/>
      </p:ext>
    </p:extLs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6" dt="2023-04-22T05:35:10.018">
    <p:pos x="2659" y="867"/>
    <p:text>הסרטים של לזלי טובים מאד, אבל לדעתי סרטון של 13 דקות הוא ארוך מידי. תלמידים מאבדים עניין מהר מאד וסרטון של יותר מ-5 דקות אינו אפקטיבי. מציע לחתוך ולקצר או למצוא סרטון אחר</p:text>
    <p:extLst>
      <p:ext uri="{C676402C-5697-4E1C-873F-D02D1690AC5C}">
        <p15:threadingInfo timeZoneBias="0"/>
      </p:ext>
      <p:ext uri="http://customooxmlschemas.google.com/">
        <go:slidesCustomData xmlns:go="http://customooxmlschemas.google.com/" commentPostId="AAAAvhhmckI"/>
      </p:ext>
    </p:extLst>
  </p:cm>
  <p:cm authorId="1" idx="4" dt="2023-04-21T13:16:27.522">
    <p:pos x="2659" y="867"/>
    <p:text>אבדוק עם רונית אם יש אפשרות לערוך ולקצר את הסרטון. אם לא - רוב הדברים החשובים שמופיעים בו, מופיעים גם במצגת, והמורה שמציג את המצגת בכיתה יכול לוותר על הסרטון</p:text>
    <p:extLst>
      <p:ext uri="{C676402C-5697-4E1C-873F-D02D1690AC5C}">
        <p15:threadingInfo timeZoneBias="0">
          <p15:parentCm authorId="0" idx="6"/>
        </p15:threadingInfo>
      </p:ext>
      <p:ext uri="http://customooxmlschemas.google.com/">
        <go:slidesCustomData xmlns:go="http://customooxmlschemas.google.com/" commentPostId="AAAAvhhmckc"/>
      </p:ext>
    </p:extLst>
  </p:cm>
  <p:cm authorId="2" idx="1" dt="2023-04-21T15:06:25.662">
    <p:pos x="2659" y="867"/>
    <p:text>יש לנו זכויות על הסרט, אפשר לקצר. במקביל המסרים צריכים להיות גם במצגת.
הסרט הוא לא מאת לזלי, היא לא הכותבת. לנסח מחדש</p:text>
    <p:extLst>
      <p:ext uri="{C676402C-5697-4E1C-873F-D02D1690AC5C}">
        <p15:threadingInfo timeZoneBias="0">
          <p15:parentCm authorId="0" idx="6"/>
        </p15:threadingInfo>
      </p:ext>
      <p:ext uri="http://customooxmlschemas.google.com/">
        <go:slidesCustomData xmlns:go="http://customooxmlschemas.google.com/" commentPostId="AAAAvfn-ABU"/>
      </p:ext>
    </p:extLst>
  </p:cm>
  <p:cm authorId="1" idx="5" dt="2023-04-21T15:16:29.476">
    <p:pos x="2659" y="867"/>
    <p:text>ינוסח מחדש.
המסרים שבסרטון כבר נמצאים במצגת (אלא אם תרצי שאוסיף עוד משהו שאולי לא נמצא שם...)</p:text>
    <p:extLst>
      <p:ext uri="{C676402C-5697-4E1C-873F-D02D1690AC5C}">
        <p15:threadingInfo timeZoneBias="0">
          <p15:parentCm authorId="0" idx="6"/>
        </p15:threadingInfo>
      </p:ext>
      <p:ext uri="http://customooxmlschemas.google.com/">
        <go:slidesCustomData xmlns:go="http://customooxmlschemas.google.com/" commentPostId="AAAAvfn-ABc"/>
      </p:ext>
    </p:extLst>
  </p:cm>
  <p:cm authorId="2" idx="2" dt="2023-04-22T05:35:10.018">
    <p:pos x="2659" y="867"/>
    <p:text>אוקי</p:text>
    <p:extLst>
      <p:ext uri="{C676402C-5697-4E1C-873F-D02D1690AC5C}">
        <p15:threadingInfo timeZoneBias="0">
          <p15:parentCm authorId="0" idx="6"/>
        </p15:threadingInfo>
      </p:ext>
      <p:ext uri="http://customooxmlschemas.google.com/">
        <go:slidesCustomData xmlns:go="http://customooxmlschemas.google.com/" commentPostId="AAAAvTDeWgU"/>
      </p:ext>
    </p:extLs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7" dt="2023-06-15T09:11:10.419">
    <p:pos x="6000" y="0"/>
    <p:text>יש כאן קצת ערבוב. כך למשל - תחקיר והפקת לקחים הם בעצם כלים להפיכת הידע הסמוי לגלוי. כנ"ל ישיבות צוות ותהליכי חניכה. אבל אם הידע הזה לא נרשם ומתועד הוא נשאר בראשם של אנשים וממשיך להיו סמוי. עצם "לכידת הידע" (כמצוין בהמשך) ו"גילויו" ותיעודו הם שמאפשרים שימורו</p:text>
    <p:extLst>
      <p:ext uri="{C676402C-5697-4E1C-873F-D02D1690AC5C}">
        <p15:threadingInfo timeZoneBias="0"/>
      </p:ext>
      <p:ext uri="http://customooxmlschemas.google.com/">
        <go:slidesCustomData xmlns:go="http://customooxmlschemas.google.com/" commentPostId="AAAAvhhmckQ"/>
      </p:ext>
    </p:extLst>
  </p:cm>
  <p:cm authorId="1" idx="6" dt="2023-06-15T09:11:10.419">
    <p:pos x="6000" y="0"/>
    <p:text>הערבוב תוקן בשני השקפים, פירוט על הדרכים נמצא בהערות.</p:text>
    <p:extLst>
      <p:ext uri="{C676402C-5697-4E1C-873F-D02D1690AC5C}">
        <p15:threadingInfo timeZoneBias="0">
          <p15:parentCm authorId="0" idx="7"/>
        </p15:threadingInfo>
      </p:ext>
      <p:ext uri="http://customooxmlschemas.google.com/">
        <go:slidesCustomData xmlns:go="http://customooxmlschemas.google.com/" commentPostId="AAAAzAKJ45c"/>
      </p:ext>
    </p:extLs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8" dt="2023-06-15T07:16:02.834">
    <p:pos x="1877" y="829"/>
    <p:text>זו אינה הגדרה של מהו שימור ידע אלא של מה מטרתו (או בעצם אחת ממטרותיו). שימור ידע הוא פעולה של הפיכת הידע הסמוי לידע גלוי ע"י רישומו ותיעודו בצורה הניתנת לאחסון והפצה.</p:text>
    <p:extLst>
      <p:ext uri="{C676402C-5697-4E1C-873F-D02D1690AC5C}">
        <p15:threadingInfo timeZoneBias="0"/>
      </p:ext>
      <p:ext uri="http://customooxmlschemas.google.com/">
        <go:slidesCustomData xmlns:go="http://customooxmlschemas.google.com/" commentPostId="AAAAvhhmckM"/>
      </p:ext>
    </p:extLst>
  </p:cm>
  <p:cm authorId="1" idx="7" dt="2023-06-15T07:16:02.834">
    <p:pos x="1877" y="829"/>
    <p:text>צודק, עשיתי טעות בהגדרה. אני משנה קצת את החלק על שימור ידע.</p:text>
    <p:extLst>
      <p:ext uri="{C676402C-5697-4E1C-873F-D02D1690AC5C}">
        <p15:threadingInfo timeZoneBias="0">
          <p15:parentCm authorId="0" idx="8"/>
        </p15:threadingInfo>
      </p:ext>
      <p:ext uri="http://customooxmlschemas.google.com/">
        <go:slidesCustomData xmlns:go="http://customooxmlschemas.google.com/" commentPostId="AAAAzAKJ45M"/>
      </p:ext>
    </p:extLst>
  </p:cm>
</p:cmLst>
</file>

<file path=ppt/comments/comment7.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m authorId="0" idx="9" dt="2023-06-15T08:54:10.999">
    <p:pos x="3526" y="2609"/>
    <p:text>כלים נוספים לחשיפה ותיעוד של ידע סמוי הם כלי תעוד שאלות ותשובות (FAQ, Tips &amp; tricks, Q&amp;A וכו')</p:text>
    <p:extLst>
      <p:ext uri="{C676402C-5697-4E1C-873F-D02D1690AC5C}">
        <p15:threadingInfo timeZoneBias="0"/>
      </p:ext>
      <p:ext uri="http://customooxmlschemas.google.com/">
        <go:slidesCustomData xmlns:go="http://customooxmlschemas.google.com/" commentPostId="AAAAvhhmckY"/>
      </p:ext>
    </p:extLst>
  </p:cm>
  <p:cm authorId="1" idx="8" dt="2023-06-14T07:59:04.933">
    <p:pos x="3526" y="2609"/>
    <p:text>פחות רלוונטי לשקף זה ולחומר הלימוד. השקף עובד בדרכים כלליות ללכידת ידע גלוי, ולא בכלים ספציפיים.</p:text>
    <p:extLst>
      <p:ext uri="{C676402C-5697-4E1C-873F-D02D1690AC5C}">
        <p15:threadingInfo timeZoneBias="0">
          <p15:parentCm authorId="0" idx="9"/>
        </p15:threadingInfo>
      </p:ext>
      <p:ext uri="http://customooxmlschemas.google.com/">
        <go:slidesCustomData xmlns:go="http://customooxmlschemas.google.com/" commentPostId="AAAAzKqm7d4"/>
      </p:ext>
    </p:extLst>
  </p:cm>
  <p:cm authorId="1" idx="9" dt="2023-06-15T08:54:10.999">
    <p:pos x="3526" y="2609"/>
    <p:text>תיקנתי את השקף כך שיעסוק בשימור ידע בארגון בלבד. הוספתי בהערות כלים שאינם ארגוניים, זה יוצג גם בסרטון שיוקלט בהמשך.</p:text>
    <p:extLst>
      <p:ext uri="{C676402C-5697-4E1C-873F-D02D1690AC5C}">
        <p15:threadingInfo timeZoneBias="0">
          <p15:parentCm authorId="0" idx="9"/>
        </p15:threadingInfo>
      </p:ext>
      <p:ext uri="http://customooxmlschemas.google.com/">
        <go:slidesCustomData xmlns:go="http://customooxmlschemas.google.com/" commentPostId="AAAAzAKJ45Q"/>
      </p:ext>
    </p:extLst>
  </p:cm>
  <p:cm authorId="0" idx="10" dt="2023-06-14T08:00:37.483">
    <p:pos x="6000" y="0"/>
    <p:text>האמירה לפיה כדי לשמר ידע סמוי יש קודם להפכו לגלוי נכונה מאד. אבל מרגע שהפך לגלוי - התיעוד והשימור הם בדיוק כמו כל ידע גלוי אחר</p:text>
    <p:extLst>
      <p:ext uri="{C676402C-5697-4E1C-873F-D02D1690AC5C}">
        <p15:threadingInfo timeZoneBias="0"/>
      </p:ext>
      <p:ext uri="http://customooxmlschemas.google.com/">
        <go:slidesCustomData xmlns:go="http://customooxmlschemas.google.com/" commentPostId="AAAAvhhmckU"/>
      </p:ext>
    </p:extLst>
  </p:cm>
  <p:cm authorId="1" idx="10" dt="2023-06-14T08:00:37.483">
    <p:pos x="6000" y="0"/>
    <p:text>נכון. הוספתי שקף נוסף בעניין זה.</p:text>
    <p:extLst>
      <p:ext uri="{C676402C-5697-4E1C-873F-D02D1690AC5C}">
        <p15:threadingInfo timeZoneBias="0">
          <p15:parentCm authorId="0" idx="10"/>
        </p15:threadingInfo>
      </p:ext>
      <p:ext uri="http://customooxmlschemas.google.com/">
        <go:slidesCustomData xmlns:go="http://customooxmlschemas.google.com/" commentPostId="AAAAzKqm7do"/>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900" u="none" cap="none" strike="noStrike">
                <a:latin typeface="Calibri"/>
                <a:ea typeface="Calibri"/>
                <a:cs typeface="Calibri"/>
                <a:sym typeface="Calibri"/>
              </a:defRPr>
            </a:lvl1pPr>
            <a:lvl2pPr indent="-228600" lvl="1" marL="914400" marR="0" rtl="1" algn="r">
              <a:spcBef>
                <a:spcPts val="0"/>
              </a:spcBef>
              <a:spcAft>
                <a:spcPts val="0"/>
              </a:spcAft>
              <a:buSzPts val="1400"/>
              <a:buNone/>
              <a:defRPr b="0" i="0" sz="900" u="none" cap="none" strike="noStrike">
                <a:latin typeface="Calibri"/>
                <a:ea typeface="Calibri"/>
                <a:cs typeface="Calibri"/>
                <a:sym typeface="Calibri"/>
              </a:defRPr>
            </a:lvl2pPr>
            <a:lvl3pPr indent="-228600" lvl="2" marL="1371600" marR="0" rtl="1" algn="r">
              <a:spcBef>
                <a:spcPts val="0"/>
              </a:spcBef>
              <a:spcAft>
                <a:spcPts val="0"/>
              </a:spcAft>
              <a:buSzPts val="1400"/>
              <a:buNone/>
              <a:defRPr b="0" i="0" sz="900" u="none" cap="none" strike="noStrike">
                <a:latin typeface="Calibri"/>
                <a:ea typeface="Calibri"/>
                <a:cs typeface="Calibri"/>
                <a:sym typeface="Calibri"/>
              </a:defRPr>
            </a:lvl3pPr>
            <a:lvl4pPr indent="-228600" lvl="3" marL="1828800" marR="0" rtl="1" algn="r">
              <a:spcBef>
                <a:spcPts val="0"/>
              </a:spcBef>
              <a:spcAft>
                <a:spcPts val="0"/>
              </a:spcAft>
              <a:buSzPts val="1400"/>
              <a:buNone/>
              <a:defRPr b="0" i="0" sz="900" u="none" cap="none" strike="noStrike">
                <a:latin typeface="Calibri"/>
                <a:ea typeface="Calibri"/>
                <a:cs typeface="Calibri"/>
                <a:sym typeface="Calibri"/>
              </a:defRPr>
            </a:lvl4pPr>
            <a:lvl5pPr indent="-228600" lvl="4" marL="2286000" marR="0" rtl="1" algn="r">
              <a:spcBef>
                <a:spcPts val="0"/>
              </a:spcBef>
              <a:spcAft>
                <a:spcPts val="0"/>
              </a:spcAft>
              <a:buSzPts val="1400"/>
              <a:buNone/>
              <a:defRPr b="0" i="0" sz="900" u="none" cap="none" strike="noStrike">
                <a:latin typeface="Calibri"/>
                <a:ea typeface="Calibri"/>
                <a:cs typeface="Calibri"/>
                <a:sym typeface="Calibri"/>
              </a:defRPr>
            </a:lvl5pPr>
            <a:lvl6pPr indent="-228600" lvl="5" marL="2743200" marR="0" rtl="1" algn="r">
              <a:spcBef>
                <a:spcPts val="0"/>
              </a:spcBef>
              <a:spcAft>
                <a:spcPts val="0"/>
              </a:spcAft>
              <a:buSzPts val="1400"/>
              <a:buNone/>
              <a:defRPr b="0" i="0" sz="900" u="none" cap="none" strike="noStrike">
                <a:latin typeface="Calibri"/>
                <a:ea typeface="Calibri"/>
                <a:cs typeface="Calibri"/>
                <a:sym typeface="Calibri"/>
              </a:defRPr>
            </a:lvl6pPr>
            <a:lvl7pPr indent="-228600" lvl="6" marL="3200400" marR="0" rtl="1" algn="r">
              <a:spcBef>
                <a:spcPts val="0"/>
              </a:spcBef>
              <a:spcAft>
                <a:spcPts val="0"/>
              </a:spcAft>
              <a:buSzPts val="1400"/>
              <a:buNone/>
              <a:defRPr b="0" i="0" sz="900" u="none" cap="none" strike="noStrike">
                <a:latin typeface="Calibri"/>
                <a:ea typeface="Calibri"/>
                <a:cs typeface="Calibri"/>
                <a:sym typeface="Calibri"/>
              </a:defRPr>
            </a:lvl7pPr>
            <a:lvl8pPr indent="-228600" lvl="7" marL="3657600" marR="0" rtl="1" algn="r">
              <a:spcBef>
                <a:spcPts val="0"/>
              </a:spcBef>
              <a:spcAft>
                <a:spcPts val="0"/>
              </a:spcAft>
              <a:buSzPts val="1400"/>
              <a:buNone/>
              <a:defRPr b="0" i="0" sz="900" u="none" cap="none" strike="noStrike">
                <a:latin typeface="Calibri"/>
                <a:ea typeface="Calibri"/>
                <a:cs typeface="Calibri"/>
                <a:sym typeface="Calibri"/>
              </a:defRPr>
            </a:lvl8pPr>
            <a:lvl9pPr indent="-228600" lvl="8" marL="4114800" marR="0" rtl="1" algn="r">
              <a:spcBef>
                <a:spcPts val="0"/>
              </a:spcBef>
              <a:spcAft>
                <a:spcPts val="0"/>
              </a:spcAft>
              <a:buSzPts val="1400"/>
              <a:buNone/>
              <a:defRPr b="0" i="0" sz="900" u="none" cap="none" strike="noStrike">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BHHkabH6xseaX1SMroNNAlJjSpFzUw0k/edit#slide=id.p1" TargetMode="Externa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docs.google.com/presentation/d/1b2HVMznUhha61SmBFoHqN3TpwyAOuTEJ/edit#slide=id.p1"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 name="Shape 23"/>
        <p:cNvGrpSpPr/>
        <p:nvPr/>
      </p:nvGrpSpPr>
      <p:grpSpPr>
        <a:xfrm>
          <a:off x="0" y="0"/>
          <a:ext cx="0" cy="0"/>
          <a:chOff x="0" y="0"/>
          <a:chExt cx="0" cy="0"/>
        </a:xfrm>
      </p:grpSpPr>
      <p:sp>
        <p:nvSpPr>
          <p:cNvPr id="24" name="Google Shape;24;p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 name="Google Shape;25;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3" name="Shape 133"/>
        <p:cNvGrpSpPr/>
        <p:nvPr/>
      </p:nvGrpSpPr>
      <p:grpSpPr>
        <a:xfrm>
          <a:off x="0" y="0"/>
          <a:ext cx="0" cy="0"/>
          <a:chOff x="0" y="0"/>
          <a:chExt cx="0" cy="0"/>
        </a:xfrm>
      </p:grpSpPr>
      <p:sp>
        <p:nvSpPr>
          <p:cNvPr id="134" name="Google Shape;134;g252275a1498_0_2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35" name="Google Shape;135;g252275a1498_0_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p9: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7" name="Google Shape;147;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7" name="Shape 157"/>
        <p:cNvGrpSpPr/>
        <p:nvPr/>
      </p:nvGrpSpPr>
      <p:grpSpPr>
        <a:xfrm>
          <a:off x="0" y="0"/>
          <a:ext cx="0" cy="0"/>
          <a:chOff x="0" y="0"/>
          <a:chExt cx="0" cy="0"/>
        </a:xfrm>
      </p:grpSpPr>
      <p:sp>
        <p:nvSpPr>
          <p:cNvPr id="158" name="Google Shape;158;p1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9" name="Google Shape;159;p1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0350" lvl="0" marL="228600" rtl="1" algn="r">
              <a:spcBef>
                <a:spcPts val="0"/>
              </a:spcBef>
              <a:spcAft>
                <a:spcPts val="0"/>
              </a:spcAft>
              <a:buSzPts val="1400"/>
              <a:buFont typeface="Calibri"/>
              <a:buAutoNum type="arabicPeriod"/>
            </a:pPr>
            <a:r>
              <a:rPr b="1" lang="iw-IL" sz="1400"/>
              <a:t>תיעוד </a:t>
            </a:r>
            <a:r>
              <a:rPr lang="iw-IL" sz="1400"/>
              <a:t>– ככל שתיעוד התהליכים בארגון יהיה מפורט יותר, נוכל "ללכוד" בו יותר ידע סמוי! </a:t>
            </a:r>
            <a:endParaRPr sz="1400"/>
          </a:p>
          <a:p>
            <a:pPr indent="0" lvl="0" marL="0" rtl="1" algn="r">
              <a:spcBef>
                <a:spcPts val="0"/>
              </a:spcBef>
              <a:spcAft>
                <a:spcPts val="0"/>
              </a:spcAft>
              <a:buNone/>
            </a:pPr>
            <a:r>
              <a:rPr lang="iw-IL" sz="1400"/>
              <a:t>     היזכרו בתרגיל היומן של דני; היומן הוא תיעוד היומיום של דני, ובו הוא כותב את כל מה שעובר עליו במהלך היום, ובין השאר גם את רגשותיו ומחשבותיו, שלרוב סמויים מעיני אחרים. </a:t>
            </a:r>
            <a:endParaRPr sz="1400"/>
          </a:p>
          <a:p>
            <a:pPr indent="0" lvl="0" marL="0" rtl="1" algn="r">
              <a:spcBef>
                <a:spcPts val="0"/>
              </a:spcBef>
              <a:spcAft>
                <a:spcPts val="0"/>
              </a:spcAft>
              <a:buNone/>
            </a:pPr>
            <a:r>
              <a:rPr lang="iw-IL" sz="1400"/>
              <a:t>      דני ציין ביומן שהוא סיפר לתלמיד החדש על התלמידים שכדאי להתחבר איתם ועל המקומות הכי שווים לאכול בהם. </a:t>
            </a:r>
            <a:endParaRPr sz="1400"/>
          </a:p>
          <a:p>
            <a:pPr indent="0" lvl="0" marL="0" rtl="1" algn="r">
              <a:spcBef>
                <a:spcPts val="0"/>
              </a:spcBef>
              <a:spcAft>
                <a:spcPts val="0"/>
              </a:spcAft>
              <a:buNone/>
            </a:pPr>
            <a:r>
              <a:rPr lang="iw-IL" sz="1400"/>
              <a:t>      אילו כתב את שמות התלמידים והמקומות הללו ביומנו – הם היו הופכים לידע גלוי, וניתנים גם להעברה הלאה לתלמידים נוספים!</a:t>
            </a:r>
            <a:endParaRPr sz="1400"/>
          </a:p>
          <a:p>
            <a:pPr indent="-260350" lvl="0" marL="228600" rtl="1" algn="r">
              <a:spcBef>
                <a:spcPts val="0"/>
              </a:spcBef>
              <a:spcAft>
                <a:spcPts val="0"/>
              </a:spcAft>
              <a:buSzPts val="1400"/>
              <a:buFont typeface="Calibri"/>
              <a:buAutoNum type="arabicPeriod"/>
            </a:pPr>
            <a:r>
              <a:rPr lang="iw-IL" sz="1400"/>
              <a:t>בישיבות הצוות עובר מידע רב בין העובדים, חלקו גלוי וחלקו סמוי. כתיבת </a:t>
            </a:r>
            <a:r>
              <a:rPr b="1" lang="iw-IL" sz="1400"/>
              <a:t>פרוטוקול ישיבה</a:t>
            </a:r>
            <a:r>
              <a:rPr lang="iw-IL" sz="1400"/>
              <a:t> מפורט תוודא שכמה שיותר ידע גלוי </a:t>
            </a:r>
            <a:r>
              <a:rPr b="1" lang="iw-IL" sz="1400"/>
              <a:t>וסמוי</a:t>
            </a:r>
            <a:r>
              <a:rPr lang="iw-IL" sz="1400"/>
              <a:t> יתועד ויישמר.</a:t>
            </a:r>
            <a:endParaRPr sz="1400"/>
          </a:p>
          <a:p>
            <a:pPr indent="-260350" lvl="0" marL="228600" rtl="1" algn="r">
              <a:spcBef>
                <a:spcPts val="0"/>
              </a:spcBef>
              <a:spcAft>
                <a:spcPts val="0"/>
              </a:spcAft>
              <a:buSzPts val="1400"/>
              <a:buFont typeface="Calibri"/>
              <a:buAutoNum type="arabicPeriod"/>
            </a:pPr>
            <a:r>
              <a:rPr b="1" lang="iw-IL" sz="1400">
                <a:solidFill>
                  <a:schemeClr val="dk1"/>
                </a:solidFill>
              </a:rPr>
              <a:t>פורטל ארגוני</a:t>
            </a:r>
            <a:r>
              <a:rPr lang="iw-IL" sz="1400">
                <a:solidFill>
                  <a:schemeClr val="dk1"/>
                </a:solidFill>
              </a:rPr>
              <a:t> – בפורטל ארגוני שמנוהל נכון אפשר לא רק לשתף קבצים וידע גלוי, אלא גם לנהל שיחות בצוות העבודה ולשתף בידע סמוי, וכך להעבירו הלאה.</a:t>
            </a:r>
            <a:endParaRPr sz="1400"/>
          </a:p>
          <a:p>
            <a:pPr indent="-260350" lvl="0" marL="228600" rtl="1" algn="r">
              <a:spcBef>
                <a:spcPts val="0"/>
              </a:spcBef>
              <a:spcAft>
                <a:spcPts val="0"/>
              </a:spcAft>
              <a:buSzPts val="1400"/>
              <a:buFont typeface="Calibri"/>
              <a:buAutoNum type="arabicPeriod"/>
            </a:pPr>
            <a:r>
              <a:rPr b="1" lang="iw-IL" sz="1400"/>
              <a:t>הדרכות עובדים</a:t>
            </a:r>
            <a:r>
              <a:rPr lang="iw-IL" sz="1400"/>
              <a:t> - הדרכות שמנוהלות נכון עשויות להעביר גם ידע סמוי בנוסף לידע הגלוי.</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iw-IL" sz="1400"/>
              <a:t>כמו כן, קיימות דרכים נוספות להעביר ידע סמוי מקצועי </a:t>
            </a:r>
            <a:r>
              <a:rPr b="1" lang="iw-IL" sz="1400"/>
              <a:t>שאינו בתוך הארגון</a:t>
            </a:r>
            <a:r>
              <a:rPr lang="iw-IL" sz="1400"/>
              <a:t>, ביניהן</a:t>
            </a:r>
            <a:r>
              <a:rPr lang="iw-IL" sz="1400"/>
              <a:t> - קהילות (וירטואליות ופיזיות) לשיתוף ידע מקצועי, בלוגים של אנשי מקצוע, כלי שאלות ותשובות, ועוד.</a:t>
            </a:r>
            <a:endParaRPr sz="1400"/>
          </a:p>
          <a:p>
            <a:pPr indent="0" lvl="0" marL="0" rtl="1" algn="r">
              <a:spcBef>
                <a:spcPts val="0"/>
              </a:spcBef>
              <a:spcAft>
                <a:spcPts val="0"/>
              </a:spcAft>
              <a:buNone/>
            </a:pPr>
            <a:r>
              <a:t/>
            </a:r>
            <a:endParaRPr sz="1400"/>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52275a1498_0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0" name="Google Shape;180;g252275a1498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252275a1498_0_2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9" name="Google Shape;189;g252275a1498_0_2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chemeClr val="dk1"/>
              </a:buClr>
              <a:buFont typeface="Arial"/>
              <a:buNone/>
            </a:pPr>
            <a:r>
              <a:rPr lang="iw-IL">
                <a:solidFill>
                  <a:schemeClr val="dk1"/>
                </a:solidFill>
              </a:rPr>
              <a:t>לינק למצגת שבסרטון: </a:t>
            </a:r>
            <a:r>
              <a:rPr lang="iw-IL" u="sng">
                <a:solidFill>
                  <a:schemeClr val="hlink"/>
                </a:solidFill>
                <a:hlinkClick r:id="rId2"/>
              </a:rPr>
              <a:t>https://docs.google.com/presentation/d/1BHHkabH6xseaX1SMroNNAlJjSpFzUw0k/edit#slide=id.p1</a:t>
            </a:r>
            <a:r>
              <a:rPr lang="iw-IL">
                <a:solidFill>
                  <a:schemeClr val="dk1"/>
                </a:solidFill>
              </a:rPr>
              <a: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 name="Shape 34"/>
        <p:cNvGrpSpPr/>
        <p:nvPr/>
      </p:nvGrpSpPr>
      <p:grpSpPr>
        <a:xfrm>
          <a:off x="0" y="0"/>
          <a:ext cx="0" cy="0"/>
          <a:chOff x="0" y="0"/>
          <a:chExt cx="0" cy="0"/>
        </a:xfrm>
      </p:grpSpPr>
      <p:sp>
        <p:nvSpPr>
          <p:cNvPr id="35" name="Google Shape;35;p2: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1" algn="r">
              <a:lnSpc>
                <a:spcPct val="150000"/>
              </a:lnSpc>
              <a:spcBef>
                <a:spcPts val="0"/>
              </a:spcBef>
              <a:spcAft>
                <a:spcPts val="0"/>
              </a:spcAft>
              <a:buClr>
                <a:srgbClr val="232752"/>
              </a:buClr>
              <a:buSzPts val="1200"/>
              <a:buFont typeface="Assistant"/>
              <a:buNone/>
            </a:pPr>
            <a:r>
              <a:rPr lang="iw-IL" sz="1200">
                <a:solidFill>
                  <a:srgbClr val="232752"/>
                </a:solidFill>
                <a:latin typeface="Assistant"/>
                <a:ea typeface="Assistant"/>
                <a:cs typeface="Assistant"/>
                <a:sym typeface="Assistant"/>
              </a:rPr>
              <a:t>ל</a:t>
            </a:r>
            <a:r>
              <a:rPr lang="iw-IL" sz="1200">
                <a:solidFill>
                  <a:srgbClr val="232752"/>
                </a:solidFill>
                <a:latin typeface="Assistant"/>
                <a:ea typeface="Assistant"/>
                <a:cs typeface="Assistant"/>
                <a:sym typeface="Assistant"/>
                <a:extLst>
                  <a:ext uri="http://customooxmlschemas.google.com/">
                    <go:slidesCustomData xmlns:go="http://customooxmlschemas.google.com/" textRoundtripDataId="0"/>
                  </a:ext>
                </a:extLst>
              </a:rPr>
              <a:t>משל – מו</a:t>
            </a:r>
            <a:r>
              <a:rPr lang="iw-IL" sz="1200">
                <a:solidFill>
                  <a:srgbClr val="232752"/>
                </a:solidFill>
                <a:latin typeface="Assistant"/>
                <a:ea typeface="Assistant"/>
                <a:cs typeface="Assistant"/>
                <a:sym typeface="Assistant"/>
              </a:rPr>
              <a:t>רה לנהיגה מעביר לתלמידים את הידע הגלוי שלו לגבי נהיגה: מה אומרים התמרורים, חוקי הנהיגה בכביש, תקנות וכיו"ב.</a:t>
            </a:r>
            <a:endParaRPr/>
          </a:p>
        </p:txBody>
      </p:sp>
      <p:sp>
        <p:nvSpPr>
          <p:cNvPr id="36" name="Google Shape;36;p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 name="Shape 44"/>
        <p:cNvGrpSpPr/>
        <p:nvPr/>
      </p:nvGrpSpPr>
      <p:grpSpPr>
        <a:xfrm>
          <a:off x="0" y="0"/>
          <a:ext cx="0" cy="0"/>
          <a:chOff x="0" y="0"/>
          <a:chExt cx="0" cy="0"/>
        </a:xfrm>
      </p:grpSpPr>
      <p:sp>
        <p:nvSpPr>
          <p:cNvPr id="45" name="Google Shape;45;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 name="Google Shape;46;p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Clr>
                <a:srgbClr val="000000"/>
              </a:buClr>
              <a:buFont typeface="Arial"/>
              <a:buNone/>
            </a:pPr>
            <a:r>
              <a:rPr lang="iw-IL" sz="1400"/>
              <a:t>בדוגמה של המורה לנהיגה – נהיגה כוללת שימוש בידע סמוי, שמצטבר בניסיון ובמיומנות בנהיגה וקשה להעבירו הלאה לנהג חדש. </a:t>
            </a:r>
            <a:endParaRPr sz="1400"/>
          </a:p>
          <a:p>
            <a:pPr indent="0" lvl="0" marL="0" rtl="1" algn="r">
              <a:spcBef>
                <a:spcPts val="0"/>
              </a:spcBef>
              <a:spcAft>
                <a:spcPts val="0"/>
              </a:spcAft>
              <a:buClr>
                <a:srgbClr val="000000"/>
              </a:buClr>
              <a:buFont typeface="Arial"/>
              <a:buNone/>
            </a:pPr>
            <a:r>
              <a:rPr lang="iw-IL" sz="1400"/>
              <a:t>למשל, באיזו עוצמה ללחוץ על הדוושות, מתי ולאן להסתכל בכל רגע כדי להימנע מתאונות.</a:t>
            </a:r>
            <a:endParaRPr sz="1400"/>
          </a:p>
          <a:p>
            <a:pPr indent="0" lvl="0" marL="0" rtl="1" algn="r">
              <a:spcBef>
                <a:spcPts val="0"/>
              </a:spcBef>
              <a:spcAft>
                <a:spcPts val="0"/>
              </a:spcAft>
              <a:buNone/>
            </a:pPr>
            <a:r>
              <a:rPr lang="iw-IL" sz="1400"/>
              <a:t>את הידע הגלוי הדרוש לנהיגה אפשר להעביר במספר בודד של שיעורים. אך את הידע הסמוי, הדרוש לכל נהג על הכביש, הנהג צובר באמצעות ניסיון. </a:t>
            </a:r>
            <a:endParaRPr sz="1400"/>
          </a:p>
          <a:p>
            <a:pPr indent="0" lvl="0" marL="0" rtl="1" algn="r">
              <a:spcBef>
                <a:spcPts val="0"/>
              </a:spcBef>
              <a:spcAft>
                <a:spcPts val="0"/>
              </a:spcAft>
              <a:buNone/>
            </a:pPr>
            <a:r>
              <a:rPr lang="iw-IL" sz="1400"/>
              <a:t>לכן נקבע בחוק כי דרושים לפחות 28 שיעורים אצל מורה לנהיגה </a:t>
            </a:r>
            <a:r>
              <a:rPr lang="iw-IL" sz="1400"/>
              <a:t>כדי</a:t>
            </a:r>
            <a:r>
              <a:rPr lang="iw-IL" sz="1400"/>
              <a:t> לעבור מבחן נהיגה, וגם לאחר מכן יש לנהוג במשך חצי שנה עם מלווה שיכול להתריע על טעויות בנהיגה, עד שנצבר מספיק ניסיון לנהוג לבד.</a:t>
            </a:r>
            <a:endParaRPr sz="1400"/>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 name="Shape 54"/>
        <p:cNvGrpSpPr/>
        <p:nvPr/>
      </p:nvGrpSpPr>
      <p:grpSpPr>
        <a:xfrm>
          <a:off x="0" y="0"/>
          <a:ext cx="0" cy="0"/>
          <a:chOff x="0" y="0"/>
          <a:chExt cx="0" cy="0"/>
        </a:xfrm>
      </p:grpSpPr>
      <p:sp>
        <p:nvSpPr>
          <p:cNvPr id="55" name="Google Shape;55;p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6" name="Google Shape;56;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69" name="Google Shape;69;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sz="1400"/>
              <a:t>בסיום הצפייה עברו לשקופית הבאה, שם מוצג התרגיל שלזלי מזכירה בסוף הסרטון.</a:t>
            </a:r>
            <a:endParaRPr sz="1400"/>
          </a:p>
          <a:p>
            <a:pPr indent="0" lvl="0" marL="0" rtl="1" algn="r">
              <a:spcBef>
                <a:spcPts val="0"/>
              </a:spcBef>
              <a:spcAft>
                <a:spcPts val="0"/>
              </a:spcAft>
              <a:buNone/>
            </a:pPr>
            <a:r>
              <a:t/>
            </a:r>
            <a:endParaRPr sz="1400"/>
          </a:p>
          <a:p>
            <a:pPr indent="0" lvl="0" marL="0" rtl="1" algn="r">
              <a:spcBef>
                <a:spcPts val="0"/>
              </a:spcBef>
              <a:spcAft>
                <a:spcPts val="0"/>
              </a:spcAft>
              <a:buNone/>
            </a:pPr>
            <a:r>
              <a:rPr lang="iw-IL" sz="1400"/>
              <a:t>לינק למצגת שבסרטון: </a:t>
            </a:r>
            <a:r>
              <a:rPr lang="iw-IL" sz="1400" u="sng">
                <a:solidFill>
                  <a:schemeClr val="hlink"/>
                </a:solidFill>
                <a:hlinkClick r:id="rId2"/>
              </a:rPr>
              <a:t>https://docs.google.com/presentation/d/1b2HVMznUhha61SmBFoHqN3TpwyAOuTEJ/edit#slide=id.p1</a:t>
            </a:r>
            <a:r>
              <a:rPr lang="iw-IL" sz="1400"/>
              <a:t> </a:t>
            </a:r>
            <a:endParaRPr sz="1400"/>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6" name="Shape 76"/>
        <p:cNvGrpSpPr/>
        <p:nvPr/>
      </p:nvGrpSpPr>
      <p:grpSpPr>
        <a:xfrm>
          <a:off x="0" y="0"/>
          <a:ext cx="0" cy="0"/>
          <a:chOff x="0" y="0"/>
          <a:chExt cx="0" cy="0"/>
        </a:xfrm>
      </p:grpSpPr>
      <p:sp>
        <p:nvSpPr>
          <p:cNvPr id="77" name="Google Shape;77;p6: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78" name="Google Shape;78;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89" name="Google Shape;89;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1" algn="r">
              <a:spcBef>
                <a:spcPts val="0"/>
              </a:spcBef>
              <a:spcAft>
                <a:spcPts val="0"/>
              </a:spcAft>
              <a:buNone/>
            </a:pPr>
            <a:r>
              <a:rPr lang="iw-IL"/>
              <a:t>נעבור לתרגול באקסל, בהצלחה!</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9" name="Shape 99"/>
        <p:cNvGrpSpPr/>
        <p:nvPr/>
      </p:nvGrpSpPr>
      <p:grpSpPr>
        <a:xfrm>
          <a:off x="0" y="0"/>
          <a:ext cx="0" cy="0"/>
          <a:chOff x="0" y="0"/>
          <a:chExt cx="0" cy="0"/>
        </a:xfrm>
      </p:grpSpPr>
      <p:sp>
        <p:nvSpPr>
          <p:cNvPr id="100" name="Google Shape;100;p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1" name="Google Shape;101;p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260350" lvl="0" marL="228600" rtl="1" algn="r">
              <a:spcBef>
                <a:spcPts val="0"/>
              </a:spcBef>
              <a:spcAft>
                <a:spcPts val="0"/>
              </a:spcAft>
              <a:buSzPts val="1400"/>
              <a:buFont typeface="Calibri"/>
              <a:buAutoNum type="arabicPeriod"/>
            </a:pPr>
            <a:r>
              <a:rPr b="1" lang="iw-IL" sz="1400"/>
              <a:t>תיעוד </a:t>
            </a:r>
            <a:r>
              <a:rPr lang="iw-IL" sz="1400"/>
              <a:t>– תיעוד הוא הדרך הנפוצה ביותר </a:t>
            </a:r>
            <a:r>
              <a:rPr lang="iw-IL" sz="1400"/>
              <a:t>להנגשת</a:t>
            </a:r>
            <a:r>
              <a:rPr lang="iw-IL" sz="1400"/>
              <a:t> ידע גלוי. כאשר מתעדים תהליכים ארגוניים (ע"י כתיבתם / צילום / הסרטה / כל דרך אחרת), קל מאוד להעביר את הידע הגלוי לגורמים נוספים.</a:t>
            </a:r>
            <a:endParaRPr sz="1400"/>
          </a:p>
          <a:p>
            <a:pPr indent="-260350" lvl="0" marL="228600" rtl="1" algn="r">
              <a:spcBef>
                <a:spcPts val="0"/>
              </a:spcBef>
              <a:spcAft>
                <a:spcPts val="0"/>
              </a:spcAft>
              <a:buSzPts val="1400"/>
              <a:buFont typeface="Calibri"/>
              <a:buAutoNum type="arabicPeriod"/>
            </a:pPr>
            <a:r>
              <a:rPr b="1" lang="iw-IL" sz="1400"/>
              <a:t>קבצים שיתופיים</a:t>
            </a:r>
            <a:r>
              <a:rPr lang="iw-IL" sz="1400"/>
              <a:t> – עבודה עם קבצים שיתופיים (למשל באמצעות גוגל דרייב, דרופבוקס וכדומה) מאפשרת לעובדים לעבוד יחד, להגיב זה לזה ולתקן שגיאות. </a:t>
            </a:r>
            <a:endParaRPr sz="1400"/>
          </a:p>
          <a:p>
            <a:pPr indent="0" lvl="0" marL="0" rtl="1" algn="r">
              <a:spcBef>
                <a:spcPts val="0"/>
              </a:spcBef>
              <a:spcAft>
                <a:spcPts val="0"/>
              </a:spcAft>
              <a:buNone/>
            </a:pPr>
            <a:r>
              <a:rPr lang="iw-IL" sz="1400"/>
              <a:t>     קבצים שיתופיים מאפשרים תקשורת טובה יותר בארגון, העברת ידע בתוך הצוות ושימור הידע בכונן השיתופי.</a:t>
            </a:r>
            <a:endParaRPr sz="1400"/>
          </a:p>
          <a:p>
            <a:pPr indent="-260350" lvl="0" marL="228600" rtl="1" algn="r">
              <a:spcBef>
                <a:spcPts val="0"/>
              </a:spcBef>
              <a:spcAft>
                <a:spcPts val="0"/>
              </a:spcAft>
              <a:buSzPts val="1400"/>
              <a:buFont typeface="Calibri"/>
              <a:buAutoNum type="arabicPeriod"/>
            </a:pPr>
            <a:r>
              <a:rPr b="1" lang="iw-IL" sz="1400">
                <a:solidFill>
                  <a:schemeClr val="dk1"/>
                </a:solidFill>
              </a:rPr>
              <a:t>הדרכות עובדים</a:t>
            </a:r>
            <a:r>
              <a:rPr lang="iw-IL" sz="1400">
                <a:solidFill>
                  <a:schemeClr val="dk1"/>
                </a:solidFill>
              </a:rPr>
              <a:t> - באמצעות הדרכות לעובדים ותיקים וחדשים ניתן להעביר ידע גלוי (וגם סמוי! נגיע לכך בהמשך).</a:t>
            </a:r>
            <a:endParaRPr sz="1400"/>
          </a:p>
          <a:p>
            <a:pPr indent="-260350" lvl="0" marL="228600" rtl="1" algn="r">
              <a:spcBef>
                <a:spcPts val="0"/>
              </a:spcBef>
              <a:spcAft>
                <a:spcPts val="0"/>
              </a:spcAft>
              <a:buSzPts val="1400"/>
              <a:buFont typeface="Calibri"/>
              <a:buAutoNum type="arabicPeriod"/>
            </a:pPr>
            <a:r>
              <a:rPr b="1" lang="iw-IL" sz="1400">
                <a:solidFill>
                  <a:schemeClr val="dk1"/>
                </a:solidFill>
              </a:rPr>
              <a:t>פורטל ארגוני</a:t>
            </a:r>
            <a:r>
              <a:rPr lang="iw-IL" sz="1400">
                <a:solidFill>
                  <a:schemeClr val="dk1"/>
                </a:solidFill>
              </a:rPr>
              <a:t> – בפורטל ארגוני כגון מערכת מידע פנימית של הארגון ניתן לשתף קבצים וידע גלוי (וגם סמוי! נגיע לכך בהמשך).</a:t>
            </a:r>
            <a:endParaRPr sz="1400"/>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7: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1" algn="r">
              <a:spcBef>
                <a:spcPts val="0"/>
              </a:spcBef>
              <a:spcAft>
                <a:spcPts val="0"/>
              </a:spcAft>
              <a:buNone/>
            </a:pPr>
            <a:r>
              <a:t/>
            </a:r>
            <a:endParaRPr/>
          </a:p>
        </p:txBody>
      </p:sp>
      <p:sp>
        <p:nvSpPr>
          <p:cNvPr id="123" name="Google Shape;123;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4.png"/><Relationship Id="rId3"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x">
  <p:cSld name="TITLE_AND_BODY">
    <p:spTree>
      <p:nvGrpSpPr>
        <p:cNvPr id="9" name="Shape 9"/>
        <p:cNvGrpSpPr/>
        <p:nvPr/>
      </p:nvGrpSpPr>
      <p:grpSpPr>
        <a:xfrm>
          <a:off x="0" y="0"/>
          <a:ext cx="0" cy="0"/>
          <a:chOff x="0" y="0"/>
          <a:chExt cx="0" cy="0"/>
        </a:xfrm>
      </p:grpSpPr>
      <p:pic>
        <p:nvPicPr>
          <p:cNvPr descr="Google Shape;7;p1" id="10" name="Google Shape;10;p13"/>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sp>
        <p:nvSpPr>
          <p:cNvPr id="11" name="Google Shape;11;p13"/>
          <p:cNvSpPr/>
          <p:nvPr/>
        </p:nvSpPr>
        <p:spPr>
          <a:xfrm>
            <a:off x="-1" y="5051375"/>
            <a:ext cx="9144002"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2" name="Google Shape;12;p13"/>
          <p:cNvSpPr/>
          <p:nvPr/>
        </p:nvSpPr>
        <p:spPr>
          <a:xfrm>
            <a:off x="-2700" y="2696"/>
            <a:ext cx="3561603" cy="199503"/>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pic>
        <p:nvPicPr>
          <p:cNvPr descr="Google Shape;135;p15" id="13" name="Google Shape;13;p13"/>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
        <p:nvSpPr>
          <p:cNvPr id="14" name="Google Shape;14;p13"/>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lvl1pPr indent="0" lvl="0"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1pPr>
            <a:lvl2pPr indent="0" lvl="1"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2pPr>
            <a:lvl3pPr indent="0" lvl="2"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3pPr>
            <a:lvl4pPr indent="0" lvl="3"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4pPr>
            <a:lvl5pPr indent="0" lvl="4"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5pPr>
            <a:lvl6pPr indent="0" lvl="5"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6pPr>
            <a:lvl7pPr indent="0" lvl="6"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7pPr>
            <a:lvl8pPr indent="0" lvl="7"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8pPr>
            <a:lvl9pPr indent="0" lvl="8" marL="0" marR="0" algn="r">
              <a:lnSpc>
                <a:spcPct val="100000"/>
              </a:lnSpc>
              <a:spcBef>
                <a:spcPts val="0"/>
              </a:spcBef>
              <a:spcAft>
                <a:spcPts val="0"/>
              </a:spcAft>
              <a:buClr>
                <a:srgbClr val="232752"/>
              </a:buClr>
              <a:buSzPts val="900"/>
              <a:buFont typeface="Assistant SemiBold"/>
              <a:buNone/>
              <a:defRPr>
                <a:solidFill>
                  <a:srgbClr val="232752"/>
                </a:solidFill>
                <a:latin typeface="Assistant SemiBold"/>
                <a:ea typeface="Assistant SemiBold"/>
                <a:cs typeface="Assistant SemiBold"/>
                <a:sym typeface="Assistant SemiBold"/>
              </a:defRPr>
            </a:lvl9pPr>
          </a:lstStyle>
          <a:p>
            <a:pPr indent="0" lvl="0" marL="0" rtl="0" algn="r">
              <a:spcBef>
                <a:spcPts val="0"/>
              </a:spcBef>
              <a:spcAft>
                <a:spcPts val="0"/>
              </a:spcAft>
              <a:buNone/>
            </a:pPr>
            <a:fld id="{00000000-1234-1234-1234-123412341234}" type="slidenum">
              <a:rPr lang="iw-IL"/>
              <a:t>‹#›</a:t>
            </a:fld>
            <a:endParaRPr b="0" i="0" sz="900" u="none" cap="none" strike="noStrike"/>
          </a:p>
        </p:txBody>
      </p:sp>
      <p:sp>
        <p:nvSpPr>
          <p:cNvPr id="15" name="Google Shape;15;p13"/>
          <p:cNvSpPr txBox="1"/>
          <p:nvPr/>
        </p:nvSpPr>
        <p:spPr>
          <a:xfrm>
            <a:off x="7137317" y="56673"/>
            <a:ext cx="1879738" cy="384686"/>
          </a:xfrm>
          <a:prstGeom prst="rect">
            <a:avLst/>
          </a:prstGeom>
          <a:noFill/>
          <a:ln>
            <a:noFill/>
          </a:ln>
        </p:spPr>
        <p:txBody>
          <a:bodyPr anchorCtr="0" anchor="t" bIns="91400" lIns="91400" spcFirstLastPara="1" rIns="91400" wrap="square" tIns="91400">
            <a:spAutoFit/>
          </a:bodyPr>
          <a:lstStyle/>
          <a:p>
            <a:pPr indent="0" lvl="0" marL="0" marR="0" rtl="0" algn="r">
              <a:lnSpc>
                <a:spcPct val="100000"/>
              </a:lnSpc>
              <a:spcBef>
                <a:spcPts val="0"/>
              </a:spcBef>
              <a:spcAft>
                <a:spcPts val="0"/>
              </a:spcAft>
              <a:buClr>
                <a:srgbClr val="232752"/>
              </a:buClr>
              <a:buSzPts val="1300"/>
              <a:buFont typeface="Assistant ExtraBold"/>
              <a:buNone/>
            </a:pPr>
            <a:r>
              <a:rPr b="0" i="0" lang="iw-IL" sz="1300" u="none" cap="none" strike="noStrike">
                <a:solidFill>
                  <a:srgbClr val="232752"/>
                </a:solidFill>
                <a:latin typeface="Assistant ExtraBold"/>
                <a:ea typeface="Assistant ExtraBold"/>
                <a:cs typeface="Assistant ExtraBold"/>
                <a:sym typeface="Assistant ExtraBold"/>
              </a:rPr>
              <a:t>ידע גלוי וידע סמוי</a:t>
            </a:r>
            <a:endParaRPr/>
          </a:p>
        </p:txBody>
      </p:sp>
      <p:cxnSp>
        <p:nvCxnSpPr>
          <p:cNvPr id="16" name="Google Shape;16;p13"/>
          <p:cNvCxnSpPr/>
          <p:nvPr/>
        </p:nvCxnSpPr>
        <p:spPr>
          <a:xfrm>
            <a:off x="8262356" y="445207"/>
            <a:ext cx="686269" cy="2"/>
          </a:xfrm>
          <a:prstGeom prst="straightConnector1">
            <a:avLst/>
          </a:prstGeom>
          <a:noFill/>
          <a:ln cap="flat" cmpd="sng" w="9525">
            <a:solidFill>
              <a:srgbClr val="918D8E"/>
            </a:solidFill>
            <a:prstDash val="dot"/>
            <a:round/>
            <a:headEnd len="sm" w="sm" type="none"/>
            <a:tailEnd len="sm" w="sm" type="none"/>
          </a:ln>
        </p:spPr>
      </p:cxnSp>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type="title">
  <p:cSld name="TITLE">
    <p:spTree>
      <p:nvGrpSpPr>
        <p:cNvPr id="17" name="Shape 17"/>
        <p:cNvGrpSpPr/>
        <p:nvPr/>
      </p:nvGrpSpPr>
      <p:grpSpPr>
        <a:xfrm>
          <a:off x="0" y="0"/>
          <a:ext cx="0" cy="0"/>
          <a:chOff x="0" y="0"/>
          <a:chExt cx="0" cy="0"/>
        </a:xfrm>
      </p:grpSpPr>
      <p:sp>
        <p:nvSpPr>
          <p:cNvPr id="18" name="Google Shape;18;p14"/>
          <p:cNvSpPr/>
          <p:nvPr/>
        </p:nvSpPr>
        <p:spPr>
          <a:xfrm>
            <a:off x="0" y="5051375"/>
            <a:ext cx="9144000"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19" name="Google Shape;19;p14"/>
          <p:cNvSpPr/>
          <p:nvPr/>
        </p:nvSpPr>
        <p:spPr>
          <a:xfrm>
            <a:off x="-2699" y="2696"/>
            <a:ext cx="3561602" cy="199504"/>
          </a:xfrm>
          <a:prstGeom prst="rect">
            <a:avLst/>
          </a:prstGeom>
          <a:solidFill>
            <a:srgbClr val="EEEEEE"/>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sp>
        <p:nvSpPr>
          <p:cNvPr id="20" name="Google Shape;20;p14"/>
          <p:cNvSpPr txBox="1"/>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marR="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pic>
        <p:nvPicPr>
          <p:cNvPr descr="Google Shape;7;p1" id="21" name="Google Shape;21;p14"/>
          <p:cNvPicPr preferRelativeResize="0"/>
          <p:nvPr/>
        </p:nvPicPr>
        <p:blipFill rotWithShape="1">
          <a:blip r:embed="rId2">
            <a:alphaModFix/>
          </a:blip>
          <a:srcRect b="25722" l="4362" r="4569" t="19277"/>
          <a:stretch/>
        </p:blipFill>
        <p:spPr>
          <a:xfrm>
            <a:off x="8062575" y="4413899"/>
            <a:ext cx="875052" cy="528477"/>
          </a:xfrm>
          <a:prstGeom prst="rect">
            <a:avLst/>
          </a:prstGeom>
          <a:noFill/>
          <a:ln>
            <a:noFill/>
          </a:ln>
        </p:spPr>
      </p:pic>
      <p:pic>
        <p:nvPicPr>
          <p:cNvPr descr="Google Shape;135;p15" id="22" name="Google Shape;22;p14"/>
          <p:cNvPicPr preferRelativeResize="0"/>
          <p:nvPr/>
        </p:nvPicPr>
        <p:blipFill rotWithShape="1">
          <a:blip r:embed="rId3">
            <a:alphaModFix/>
          </a:blip>
          <a:srcRect b="0" l="0" r="0" t="0"/>
          <a:stretch/>
        </p:blipFill>
        <p:spPr>
          <a:xfrm rot="351193">
            <a:off x="255009" y="4496940"/>
            <a:ext cx="511994" cy="306046"/>
          </a:xfrm>
          <a:prstGeom prst="rect">
            <a:avLst/>
          </a:prstGeom>
          <a:noFill/>
          <a:ln>
            <a:noFill/>
          </a:ln>
        </p:spPr>
      </p:pic>
    </p:spTree>
  </p:cSld>
  <p:clrMapOvr>
    <a:masterClrMapping/>
  </p:clrMapOvr>
  <p:extLst>
    <p:ext uri="{DCECCB84-F9BA-43D5-87BE-67443E8EF086}">
      <p15:sldGuideLst>
        <p15:guide id="1" orient="horz" pos="162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28650" y="273843"/>
            <a:ext cx="7886700" cy="994173"/>
          </a:xfrm>
          <a:prstGeom prst="rect">
            <a:avLst/>
          </a:prstGeom>
          <a:noFill/>
          <a:ln>
            <a:noFill/>
          </a:ln>
        </p:spPr>
        <p:txBody>
          <a:bodyPr anchorCtr="0" anchor="ctr" bIns="34275" lIns="34275" spcFirstLastPara="1" rIns="34275" wrap="square" tIns="34275">
            <a:normAutofit/>
          </a:bodyPr>
          <a:lstStyle>
            <a:lvl1pPr lvl="0" marR="0" rtl="0"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1pPr>
            <a:lvl2pPr lvl="1"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2pPr>
            <a:lvl3pPr lvl="2"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3pPr>
            <a:lvl4pPr lvl="3"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4pPr>
            <a:lvl5pPr lvl="4"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5pPr>
            <a:lvl6pPr lvl="5"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6pPr>
            <a:lvl7pPr lvl="6"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7pPr>
            <a:lvl8pPr lvl="7"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8pPr>
            <a:lvl9pPr lvl="8" marR="0" rtl="1" algn="r">
              <a:lnSpc>
                <a:spcPct val="90000"/>
              </a:lnSpc>
              <a:spcBef>
                <a:spcPts val="0"/>
              </a:spcBef>
              <a:spcAft>
                <a:spcPts val="0"/>
              </a:spcAft>
              <a:buClr>
                <a:srgbClr val="000000"/>
              </a:buClr>
              <a:buSzPts val="3200"/>
              <a:buFont typeface="Calibri"/>
              <a:buNone/>
              <a:defRPr b="0" i="0" sz="3200" u="none" cap="none" strike="noStrike">
                <a:solidFill>
                  <a:srgbClr val="000000"/>
                </a:solidFill>
                <a:latin typeface="Calibri"/>
                <a:ea typeface="Calibri"/>
                <a:cs typeface="Calibri"/>
                <a:sym typeface="Calibri"/>
              </a:defRPr>
            </a:lvl9pPr>
          </a:lstStyle>
          <a:p/>
        </p:txBody>
      </p:sp>
      <p:sp>
        <p:nvSpPr>
          <p:cNvPr id="7" name="Google Shape;7;p12"/>
          <p:cNvSpPr txBox="1"/>
          <p:nvPr>
            <p:ph idx="1" type="body"/>
          </p:nvPr>
        </p:nvSpPr>
        <p:spPr>
          <a:xfrm>
            <a:off x="628650" y="1369218"/>
            <a:ext cx="7886700" cy="3263505"/>
          </a:xfrm>
          <a:prstGeom prst="rect">
            <a:avLst/>
          </a:prstGeom>
          <a:noFill/>
          <a:ln>
            <a:noFill/>
          </a:ln>
        </p:spPr>
        <p:txBody>
          <a:bodyPr anchorCtr="0" anchor="t" bIns="34275" lIns="34275" spcFirstLastPara="1" rIns="34275" wrap="square" tIns="34275">
            <a:normAutofit/>
          </a:bodyPr>
          <a:lstStyle>
            <a:lvl1pPr indent="-355600" lvl="0" marL="4572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1pPr>
            <a:lvl2pPr indent="-355600" lvl="1" marL="9144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2pPr>
            <a:lvl3pPr indent="-355600" lvl="2" marL="13716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3pPr>
            <a:lvl4pPr indent="-355600" lvl="3" marL="18288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4pPr>
            <a:lvl5pPr indent="-355600" lvl="4" marL="2286000" marR="0" rtl="0"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5pPr>
            <a:lvl6pPr indent="-355600" lvl="5" marL="27432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6pPr>
            <a:lvl7pPr indent="-355600" lvl="6" marL="32004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7pPr>
            <a:lvl8pPr indent="-355600" lvl="7" marL="36576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8pPr>
            <a:lvl9pPr indent="-355600" lvl="8" marL="4114800" marR="0" rtl="1" algn="r">
              <a:lnSpc>
                <a:spcPct val="90000"/>
              </a:lnSpc>
              <a:spcBef>
                <a:spcPts val="700"/>
              </a:spcBef>
              <a:spcAft>
                <a:spcPts val="0"/>
              </a:spcAft>
              <a:buClr>
                <a:srgbClr val="000000"/>
              </a:buClr>
              <a:buSzPts val="2000"/>
              <a:buFont typeface="Arial"/>
              <a:buChar char="•"/>
              <a:defRPr b="0" i="0" sz="2000" u="none" cap="none" strike="noStrike">
                <a:solidFill>
                  <a:srgbClr val="000000"/>
                </a:solidFill>
                <a:latin typeface="Calibri"/>
                <a:ea typeface="Calibri"/>
                <a:cs typeface="Calibri"/>
                <a:sym typeface="Calibri"/>
              </a:defRPr>
            </a:lvl9pPr>
          </a:lstStyle>
          <a:p/>
        </p:txBody>
      </p:sp>
      <p:sp>
        <p:nvSpPr>
          <p:cNvPr id="8" name="Google Shape;8;p12"/>
          <p:cNvSpPr txBox="1"/>
          <p:nvPr>
            <p:ph idx="12" type="sldNum"/>
          </p:nvPr>
        </p:nvSpPr>
        <p:spPr>
          <a:xfrm>
            <a:off x="628650" y="4812657"/>
            <a:ext cx="197143" cy="183055"/>
          </a:xfrm>
          <a:prstGeom prst="rect">
            <a:avLst/>
          </a:prstGeom>
          <a:noFill/>
          <a:ln>
            <a:noFill/>
          </a:ln>
        </p:spPr>
        <p:txBody>
          <a:bodyPr anchorCtr="0" anchor="ctr" bIns="34275" lIns="34275" spcFirstLastPara="1" rIns="34275" wrap="square" tIns="34275">
            <a:spAutoFit/>
          </a:bodyPr>
          <a:lstStyle>
            <a:lvl1pPr indent="0" lvl="0"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1pPr>
            <a:lvl2pPr indent="0" lvl="1"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2pPr>
            <a:lvl3pPr indent="0" lvl="2"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3pPr>
            <a:lvl4pPr indent="0" lvl="3"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4pPr>
            <a:lvl5pPr indent="0" lvl="4"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5pPr>
            <a:lvl6pPr indent="0" lvl="5"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6pPr>
            <a:lvl7pPr indent="0" lvl="6"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7pPr>
            <a:lvl8pPr indent="0" lvl="7"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8pPr>
            <a:lvl9pPr indent="0" lvl="8" marL="0" marR="0" rtl="1" algn="l">
              <a:lnSpc>
                <a:spcPct val="100000"/>
              </a:lnSpc>
              <a:spcBef>
                <a:spcPts val="0"/>
              </a:spcBef>
              <a:spcAft>
                <a:spcPts val="0"/>
              </a:spcAft>
              <a:buClr>
                <a:srgbClr val="888888"/>
              </a:buClr>
              <a:buSzPts val="900"/>
              <a:buFont typeface="Calibri"/>
              <a:buNone/>
              <a:defRPr b="0" i="0" sz="900" u="none" cap="none" strike="noStrike">
                <a:solidFill>
                  <a:srgbClr val="888888"/>
                </a:solidFill>
                <a:latin typeface="Calibri"/>
                <a:ea typeface="Calibri"/>
                <a:cs typeface="Calibri"/>
                <a:sym typeface="Calibri"/>
              </a:defRPr>
            </a:lvl9pPr>
          </a:lstStyle>
          <a:p>
            <a:pPr indent="0" lvl="0" marL="0" rtl="1" algn="l">
              <a:spcBef>
                <a:spcPts val="0"/>
              </a:spcBef>
              <a:spcAft>
                <a:spcPts val="0"/>
              </a:spcAft>
              <a:buNone/>
            </a:pPr>
            <a:fld id="{00000000-1234-1234-1234-123412341234}" type="slidenum">
              <a:rPr lang="iw-IL"/>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extLst>
    <p:ext uri="{27BBF7A9-308A-43DC-89C8-2F10F3537804}">
      <p15:sldGuideLst>
        <p15:guide id="1" orient="horz" pos="162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4.png"/><Relationship Id="rId4" Type="http://schemas.openxmlformats.org/officeDocument/2006/relationships/image" Target="../media/image4.png"/><Relationship Id="rId5" Type="http://schemas.openxmlformats.org/officeDocument/2006/relationships/image" Target="../media/image1.png"/><Relationship Id="rId6"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4.png"/><Relationship Id="rId4" Type="http://schemas.openxmlformats.org/officeDocument/2006/relationships/image" Target="../media/image17.png"/><Relationship Id="rId5" Type="http://schemas.openxmlformats.org/officeDocument/2006/relationships/image" Target="../media/image1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8.png"/><Relationship Id="rId5" Type="http://schemas.openxmlformats.org/officeDocument/2006/relationships/image" Target="../media/image1.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comments" Target="../comments/comment7.xml"/><Relationship Id="rId4" Type="http://schemas.openxmlformats.org/officeDocument/2006/relationships/image" Target="../media/image4.png"/><Relationship Id="rId5"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4.png"/><Relationship Id="rId4"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4.png"/><Relationship Id="rId4" Type="http://schemas.openxmlformats.org/officeDocument/2006/relationships/hyperlink" Target="https://www.youtube.com/watch?v=_u5K7VDy3D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comments" Target="../comments/comment1.xm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comments" Target="../comments/comment2.xml"/><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2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comments" Target="../comments/comment3.xml"/><Relationship Id="rId4" Type="http://schemas.openxmlformats.org/officeDocument/2006/relationships/image" Target="../media/image4.png"/><Relationship Id="rId9" Type="http://schemas.openxmlformats.org/officeDocument/2006/relationships/image" Target="../media/image21.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8.png"/><Relationship Id="rId8"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comments" Target="../comments/comment4.xml"/><Relationship Id="rId4" Type="http://schemas.openxmlformats.org/officeDocument/2006/relationships/image" Target="../media/image4.png"/><Relationship Id="rId5" Type="http://schemas.openxmlformats.org/officeDocument/2006/relationships/hyperlink" Target="https://www.youtube.com/watch?v=lhwtl4VQAU4" TargetMode="External"/><Relationship Id="rId6" Type="http://schemas.openxmlformats.org/officeDocument/2006/relationships/image" Target="../media/image2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4.png"/><Relationship Id="rId4" Type="http://schemas.openxmlformats.org/officeDocument/2006/relationships/hyperlink" Target="https://www.youtube.com/watch?v=nM8WuSlApko" TargetMode="External"/><Relationship Id="rId5" Type="http://schemas.openxmlformats.org/officeDocument/2006/relationships/image" Target="../media/image2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4.png"/><Relationship Id="rId4" Type="http://schemas.openxmlformats.org/officeDocument/2006/relationships/image" Target="../media/image1.png"/><Relationship Id="rId5" Type="http://schemas.openxmlformats.org/officeDocument/2006/relationships/image" Target="../media/image1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comments" Target="../comments/comment5.xml"/><Relationship Id="rId4" Type="http://schemas.openxmlformats.org/officeDocument/2006/relationships/image" Target="../media/image4.png"/><Relationship Id="rId5" Type="http://schemas.openxmlformats.org/officeDocument/2006/relationships/image" Target="../media/image19.png"/><Relationship Id="rId6" Type="http://schemas.openxmlformats.org/officeDocument/2006/relationships/image" Target="../media/image14.png"/><Relationship Id="rId7" Type="http://schemas.openxmlformats.org/officeDocument/2006/relationships/image" Target="../media/image2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comments" Target="../comments/comment6.xml"/><Relationship Id="rId4" Type="http://schemas.openxmlformats.org/officeDocument/2006/relationships/image" Target="../media/image4.png"/><Relationship Id="rId5" Type="http://schemas.openxmlformats.org/officeDocument/2006/relationships/image" Target="../media/image17.png"/><Relationship Id="rId6"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 name="Shape 26"/>
        <p:cNvGrpSpPr/>
        <p:nvPr/>
      </p:nvGrpSpPr>
      <p:grpSpPr>
        <a:xfrm>
          <a:off x="0" y="0"/>
          <a:ext cx="0" cy="0"/>
          <a:chOff x="0" y="0"/>
          <a:chExt cx="0" cy="0"/>
        </a:xfrm>
      </p:grpSpPr>
      <p:pic>
        <p:nvPicPr>
          <p:cNvPr descr="Google Shape;55;p13" id="27" name="Google Shape;27;p1"/>
          <p:cNvPicPr preferRelativeResize="0"/>
          <p:nvPr/>
        </p:nvPicPr>
        <p:blipFill rotWithShape="1">
          <a:blip r:embed="rId3">
            <a:alphaModFix/>
          </a:blip>
          <a:srcRect b="25722" l="4362" r="4571" t="19277"/>
          <a:stretch/>
        </p:blipFill>
        <p:spPr>
          <a:xfrm>
            <a:off x="6779769" y="477672"/>
            <a:ext cx="1666303" cy="1006356"/>
          </a:xfrm>
          <a:prstGeom prst="rect">
            <a:avLst/>
          </a:prstGeom>
          <a:noFill/>
          <a:ln>
            <a:noFill/>
          </a:ln>
        </p:spPr>
      </p:pic>
      <p:pic>
        <p:nvPicPr>
          <p:cNvPr descr="Google Shape;60;p13" id="28" name="Google Shape;28;p1"/>
          <p:cNvPicPr preferRelativeResize="0"/>
          <p:nvPr/>
        </p:nvPicPr>
        <p:blipFill rotWithShape="1">
          <a:blip r:embed="rId4">
            <a:alphaModFix/>
          </a:blip>
          <a:srcRect b="0" l="0" r="0" t="0"/>
          <a:stretch/>
        </p:blipFill>
        <p:spPr>
          <a:xfrm rot="3173668">
            <a:off x="5649963" y="1530371"/>
            <a:ext cx="302879" cy="668401"/>
          </a:xfrm>
          <a:prstGeom prst="rect">
            <a:avLst/>
          </a:prstGeom>
          <a:noFill/>
          <a:ln>
            <a:noFill/>
          </a:ln>
        </p:spPr>
      </p:pic>
      <p:sp>
        <p:nvSpPr>
          <p:cNvPr id="29" name="Google Shape;29;p1"/>
          <p:cNvSpPr txBox="1"/>
          <p:nvPr/>
        </p:nvSpPr>
        <p:spPr>
          <a:xfrm>
            <a:off x="5354796" y="2036447"/>
            <a:ext cx="3091276" cy="1564889"/>
          </a:xfrm>
          <a:prstGeom prst="rect">
            <a:avLst/>
          </a:prstGeom>
          <a:noFill/>
          <a:ln>
            <a:noFill/>
          </a:ln>
        </p:spPr>
        <p:txBody>
          <a:bodyPr anchorCtr="0" anchor="t" bIns="68550" lIns="68550" spcFirstLastPara="1" rIns="68550" wrap="square" tIns="68550">
            <a:spAutoFit/>
          </a:bodyPr>
          <a:lstStyle/>
          <a:p>
            <a:pPr indent="0" lvl="0" marL="0" marR="0" rtl="1" algn="r">
              <a:lnSpc>
                <a:spcPct val="102777"/>
              </a:lnSpc>
              <a:spcBef>
                <a:spcPts val="0"/>
              </a:spcBef>
              <a:spcAft>
                <a:spcPts val="0"/>
              </a:spcAft>
              <a:buClr>
                <a:srgbClr val="232752"/>
              </a:buClr>
              <a:buSzPts val="3600"/>
              <a:buFont typeface="Assistant ExtraBold"/>
              <a:buNone/>
            </a:pPr>
            <a:r>
              <a:rPr b="0" i="0" lang="iw-IL" sz="3600" u="none" cap="none" strike="noStrike">
                <a:solidFill>
                  <a:srgbClr val="232752"/>
                </a:solidFill>
                <a:latin typeface="Assistant ExtraBold"/>
                <a:ea typeface="Assistant ExtraBold"/>
                <a:cs typeface="Assistant ExtraBold"/>
                <a:sym typeface="Assistant ExtraBold"/>
              </a:rPr>
              <a:t>עיבוד נתונים – ידע גלוי וסמוי</a:t>
            </a:r>
            <a:br>
              <a:rPr b="0" i="0" lang="iw-IL" sz="3600" u="none" cap="none" strike="noStrike">
                <a:solidFill>
                  <a:srgbClr val="232752"/>
                </a:solidFill>
                <a:latin typeface="Assistant ExtraBold"/>
                <a:ea typeface="Assistant ExtraBold"/>
                <a:cs typeface="Assistant ExtraBold"/>
                <a:sym typeface="Assistant ExtraBold"/>
              </a:rPr>
            </a:br>
            <a:r>
              <a:rPr b="0" i="0" lang="iw-IL" sz="3600" u="none" cap="none" strike="noStrike">
                <a:solidFill>
                  <a:srgbClr val="00ACE6"/>
                </a:solidFill>
                <a:latin typeface="Assistant ExtraBold"/>
                <a:ea typeface="Assistant ExtraBold"/>
                <a:cs typeface="Assistant ExtraBold"/>
                <a:sym typeface="Assistant ExtraBold"/>
              </a:rPr>
              <a:t>מחזור הנתונים</a:t>
            </a:r>
            <a:endParaRPr b="0" i="0" sz="1200" u="none" cap="none" strike="noStrike">
              <a:solidFill>
                <a:srgbClr val="00ACE6"/>
              </a:solidFill>
              <a:latin typeface="Calibri"/>
              <a:ea typeface="Calibri"/>
              <a:cs typeface="Calibri"/>
              <a:sym typeface="Calibri"/>
            </a:endParaRPr>
          </a:p>
        </p:txBody>
      </p:sp>
      <p:sp>
        <p:nvSpPr>
          <p:cNvPr id="30" name="Google Shape;30;p1"/>
          <p:cNvSpPr/>
          <p:nvPr/>
        </p:nvSpPr>
        <p:spPr>
          <a:xfrm>
            <a:off x="34755" y="4400441"/>
            <a:ext cx="8937972" cy="621935"/>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pic>
        <p:nvPicPr>
          <p:cNvPr descr="Google Shape;62;p13" id="31" name="Google Shape;31;p1"/>
          <p:cNvPicPr preferRelativeResize="0"/>
          <p:nvPr/>
        </p:nvPicPr>
        <p:blipFill rotWithShape="1">
          <a:blip r:embed="rId5">
            <a:alphaModFix/>
          </a:blip>
          <a:srcRect b="0" l="0" r="0" t="0"/>
          <a:stretch/>
        </p:blipFill>
        <p:spPr>
          <a:xfrm rot="-2133876">
            <a:off x="7680410" y="3831199"/>
            <a:ext cx="837786" cy="500777"/>
          </a:xfrm>
          <a:prstGeom prst="rect">
            <a:avLst/>
          </a:prstGeom>
          <a:noFill/>
          <a:ln>
            <a:noFill/>
          </a:ln>
        </p:spPr>
      </p:pic>
      <p:pic>
        <p:nvPicPr>
          <p:cNvPr descr="Picture 2" id="32" name="Google Shape;32;p1"/>
          <p:cNvPicPr preferRelativeResize="0"/>
          <p:nvPr/>
        </p:nvPicPr>
        <p:blipFill rotWithShape="1">
          <a:blip r:embed="rId6">
            <a:alphaModFix/>
          </a:blip>
          <a:srcRect b="0" l="0" r="0" t="0"/>
          <a:stretch/>
        </p:blipFill>
        <p:spPr>
          <a:xfrm>
            <a:off x="514150" y="618311"/>
            <a:ext cx="4929357" cy="3775334"/>
          </a:xfrm>
          <a:prstGeom prst="rect">
            <a:avLst/>
          </a:prstGeom>
          <a:noFill/>
          <a:ln>
            <a:noFill/>
          </a:ln>
        </p:spPr>
      </p:pic>
      <p:sp>
        <p:nvSpPr>
          <p:cNvPr id="33" name="Google Shape;33;p1"/>
          <p:cNvSpPr/>
          <p:nvPr/>
        </p:nvSpPr>
        <p:spPr>
          <a:xfrm>
            <a:off x="7450453" y="33410"/>
            <a:ext cx="1585291" cy="515714"/>
          </a:xfrm>
          <a:prstGeom prst="rect">
            <a:avLst/>
          </a:prstGeom>
          <a:solidFill>
            <a:srgbClr val="FFFFFF"/>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6" name="Shape 136"/>
        <p:cNvGrpSpPr/>
        <p:nvPr/>
      </p:nvGrpSpPr>
      <p:grpSpPr>
        <a:xfrm>
          <a:off x="0" y="0"/>
          <a:ext cx="0" cy="0"/>
          <a:chOff x="0" y="0"/>
          <a:chExt cx="0" cy="0"/>
        </a:xfrm>
      </p:grpSpPr>
      <p:sp>
        <p:nvSpPr>
          <p:cNvPr id="137" name="Google Shape;137;g252275a1498_0_29"/>
          <p:cNvSpPr txBox="1"/>
          <p:nvPr>
            <p:ph idx="12" type="sldNum"/>
          </p:nvPr>
        </p:nvSpPr>
        <p:spPr>
          <a:xfrm>
            <a:off x="265028" y="4553064"/>
            <a:ext cx="253500" cy="335100"/>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38" name="Google Shape;138;g252275a1498_0_29"/>
          <p:cNvSpPr txBox="1"/>
          <p:nvPr/>
        </p:nvSpPr>
        <p:spPr>
          <a:xfrm>
            <a:off x="4872250" y="512064"/>
            <a:ext cx="38433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שימור ידע</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39" name="Google Shape;139;g252275a1498_0_29"/>
          <p:cNvSpPr txBox="1"/>
          <p:nvPr/>
        </p:nvSpPr>
        <p:spPr>
          <a:xfrm>
            <a:off x="2979864" y="1317014"/>
            <a:ext cx="4460700" cy="800400"/>
          </a:xfrm>
          <a:prstGeom prst="rect">
            <a:avLst/>
          </a:prstGeom>
          <a:noFill/>
          <a:ln>
            <a:noFill/>
          </a:ln>
        </p:spPr>
        <p:txBody>
          <a:bodyPr anchorCtr="0" anchor="t" bIns="68550" lIns="68550" spcFirstLastPara="1" rIns="68550" wrap="square" tIns="68550">
            <a:spAutoFit/>
          </a:bodyPr>
          <a:lstStyle/>
          <a:p>
            <a:pPr indent="0" lvl="0" marL="0" marR="0" rtl="1" algn="ctr">
              <a:lnSpc>
                <a:spcPct val="115000"/>
              </a:lnSpc>
              <a:spcBef>
                <a:spcPts val="0"/>
              </a:spcBef>
              <a:spcAft>
                <a:spcPts val="0"/>
              </a:spcAft>
              <a:buClr>
                <a:srgbClr val="232752"/>
              </a:buClr>
              <a:buSzPts val="2000"/>
              <a:buFont typeface="Assistant ExtraBold"/>
              <a:buNone/>
            </a:pPr>
            <a:r>
              <a:rPr lang="iw-IL" sz="2000">
                <a:solidFill>
                  <a:srgbClr val="232752"/>
                </a:solidFill>
                <a:latin typeface="Assistant ExtraBold"/>
                <a:ea typeface="Assistant ExtraBold"/>
                <a:cs typeface="Assistant ExtraBold"/>
                <a:sym typeface="Assistant ExtraBold"/>
              </a:rPr>
              <a:t>או במילים אחרות - הפיכת הידע הסמוי </a:t>
            </a:r>
            <a:endParaRPr sz="2000">
              <a:solidFill>
                <a:srgbClr val="232752"/>
              </a:solidFill>
              <a:latin typeface="Assistant ExtraBold"/>
              <a:ea typeface="Assistant ExtraBold"/>
              <a:cs typeface="Assistant ExtraBold"/>
              <a:sym typeface="Assistant ExtraBold"/>
            </a:endParaRPr>
          </a:p>
          <a:p>
            <a:pPr indent="0" lvl="0" marL="0" marR="0" rtl="1" algn="ctr">
              <a:lnSpc>
                <a:spcPct val="115000"/>
              </a:lnSpc>
              <a:spcBef>
                <a:spcPts val="0"/>
              </a:spcBef>
              <a:spcAft>
                <a:spcPts val="0"/>
              </a:spcAft>
              <a:buClr>
                <a:srgbClr val="232752"/>
              </a:buClr>
              <a:buSzPts val="2000"/>
              <a:buFont typeface="Assistant ExtraBold"/>
              <a:buNone/>
            </a:pPr>
            <a:r>
              <a:rPr lang="iw-IL" sz="2000">
                <a:solidFill>
                  <a:srgbClr val="232752"/>
                </a:solidFill>
                <a:latin typeface="Assistant ExtraBold"/>
                <a:ea typeface="Assistant ExtraBold"/>
                <a:cs typeface="Assistant ExtraBold"/>
                <a:sym typeface="Assistant ExtraBold"/>
              </a:rPr>
              <a:t>של העובדים לידע גלוי, </a:t>
            </a:r>
            <a:r>
              <a:rPr lang="iw-IL" sz="2000">
                <a:solidFill>
                  <a:srgbClr val="232752"/>
                </a:solidFill>
                <a:latin typeface="Assistant ExtraBold"/>
                <a:ea typeface="Assistant ExtraBold"/>
                <a:cs typeface="Assistant ExtraBold"/>
                <a:sym typeface="Assistant ExtraBold"/>
              </a:rPr>
              <a:t>כדי</a:t>
            </a:r>
            <a:r>
              <a:rPr lang="iw-IL" sz="2000">
                <a:solidFill>
                  <a:srgbClr val="232752"/>
                </a:solidFill>
                <a:latin typeface="Assistant ExtraBold"/>
                <a:ea typeface="Assistant ExtraBold"/>
                <a:cs typeface="Assistant ExtraBold"/>
                <a:sym typeface="Assistant ExtraBold"/>
              </a:rPr>
              <a:t> שלא יאבד.</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40" name="Google Shape;140;g252275a1498_0_29"/>
          <p:cNvPicPr preferRelativeResize="0"/>
          <p:nvPr/>
        </p:nvPicPr>
        <p:blipFill rotWithShape="1">
          <a:blip r:embed="rId3">
            <a:alphaModFix/>
          </a:blip>
          <a:srcRect b="0" l="0" r="0" t="0"/>
          <a:stretch/>
        </p:blipFill>
        <p:spPr>
          <a:xfrm rot="3173667">
            <a:off x="5456129" y="291744"/>
            <a:ext cx="271944" cy="600133"/>
          </a:xfrm>
          <a:prstGeom prst="rect">
            <a:avLst/>
          </a:prstGeom>
          <a:noFill/>
          <a:ln>
            <a:noFill/>
          </a:ln>
        </p:spPr>
      </p:pic>
      <p:pic>
        <p:nvPicPr>
          <p:cNvPr descr="Cubicles with laptops and chairs" id="141" name="Google Shape;141;g252275a1498_0_29"/>
          <p:cNvPicPr preferRelativeResize="0"/>
          <p:nvPr/>
        </p:nvPicPr>
        <p:blipFill rotWithShape="1">
          <a:blip r:embed="rId4">
            <a:alphaModFix/>
          </a:blip>
          <a:srcRect b="0" l="0" r="0" t="0"/>
          <a:stretch/>
        </p:blipFill>
        <p:spPr>
          <a:xfrm>
            <a:off x="4238514" y="1793728"/>
            <a:ext cx="4905487" cy="2759335"/>
          </a:xfrm>
          <a:prstGeom prst="rect">
            <a:avLst/>
          </a:prstGeom>
          <a:noFill/>
          <a:ln>
            <a:noFill/>
          </a:ln>
        </p:spPr>
      </p:pic>
      <p:pic>
        <p:nvPicPr>
          <p:cNvPr descr="Man riding a scooter" id="142" name="Google Shape;142;g252275a1498_0_29"/>
          <p:cNvPicPr preferRelativeResize="0"/>
          <p:nvPr/>
        </p:nvPicPr>
        <p:blipFill rotWithShape="1">
          <a:blip r:embed="rId5">
            <a:alphaModFix/>
          </a:blip>
          <a:srcRect b="0" l="0" r="0" t="0"/>
          <a:stretch/>
        </p:blipFill>
        <p:spPr>
          <a:xfrm flipH="1">
            <a:off x="1216977" y="1742738"/>
            <a:ext cx="1124612" cy="3079153"/>
          </a:xfrm>
          <a:prstGeom prst="rect">
            <a:avLst/>
          </a:prstGeom>
          <a:noFill/>
          <a:ln>
            <a:noFill/>
          </a:ln>
        </p:spPr>
      </p:pic>
      <p:sp>
        <p:nvSpPr>
          <p:cNvPr id="143" name="Google Shape;143;g252275a1498_0_29"/>
          <p:cNvSpPr txBox="1"/>
          <p:nvPr/>
        </p:nvSpPr>
        <p:spPr>
          <a:xfrm>
            <a:off x="2501153" y="2804658"/>
            <a:ext cx="478800" cy="354000"/>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400"/>
              <a:buFont typeface="Assistant"/>
              <a:buNone/>
            </a:pPr>
            <a:r>
              <a:rPr b="1" i="0" lang="iw-IL" sz="1400" u="none" cap="none" strike="noStrike">
                <a:solidFill>
                  <a:srgbClr val="232752"/>
                </a:solidFill>
                <a:latin typeface="Assistant"/>
                <a:ea typeface="Assistant"/>
                <a:cs typeface="Assistant"/>
                <a:sym typeface="Assistant"/>
              </a:rPr>
              <a:t>ידע</a:t>
            </a:r>
            <a:endParaRPr b="1" i="0" sz="1400" u="none" cap="none" strike="noStrike">
              <a:solidFill>
                <a:srgbClr val="232752"/>
              </a:solidFill>
              <a:latin typeface="Assistant"/>
              <a:ea typeface="Assistant"/>
              <a:cs typeface="Assistant"/>
              <a:sym typeface="Assistant"/>
            </a:endParaRPr>
          </a:p>
        </p:txBody>
      </p:sp>
      <p:cxnSp>
        <p:nvCxnSpPr>
          <p:cNvPr id="144" name="Google Shape;144;g252275a1498_0_29"/>
          <p:cNvCxnSpPr>
            <a:stCxn id="143" idx="2"/>
            <a:endCxn id="142" idx="1"/>
          </p:cNvCxnSpPr>
          <p:nvPr/>
        </p:nvCxnSpPr>
        <p:spPr>
          <a:xfrm flipH="1">
            <a:off x="2341553" y="3158658"/>
            <a:ext cx="399000" cy="12360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pic>
        <p:nvPicPr>
          <p:cNvPr descr="shutterstock_1761954272.jpeg" id="149" name="Google Shape;149;p9"/>
          <p:cNvPicPr preferRelativeResize="0"/>
          <p:nvPr/>
        </p:nvPicPr>
        <p:blipFill rotWithShape="1">
          <a:blip r:embed="rId3">
            <a:alphaModFix/>
          </a:blip>
          <a:srcRect b="0" l="11906" r="103" t="1610"/>
          <a:stretch/>
        </p:blipFill>
        <p:spPr>
          <a:xfrm>
            <a:off x="0" y="0"/>
            <a:ext cx="9143999" cy="5060771"/>
          </a:xfrm>
          <a:prstGeom prst="rect">
            <a:avLst/>
          </a:prstGeom>
          <a:noFill/>
          <a:ln>
            <a:noFill/>
          </a:ln>
        </p:spPr>
      </p:pic>
      <p:sp>
        <p:nvSpPr>
          <p:cNvPr id="150" name="Google Shape;150;p9"/>
          <p:cNvSpPr/>
          <p:nvPr/>
        </p:nvSpPr>
        <p:spPr>
          <a:xfrm>
            <a:off x="0" y="0"/>
            <a:ext cx="9143999" cy="5060770"/>
          </a:xfrm>
          <a:prstGeom prst="rect">
            <a:avLst/>
          </a:prstGeom>
          <a:solidFill>
            <a:srgbClr val="232752">
              <a:alpha val="77647"/>
            </a:srgbClr>
          </a:solidFill>
          <a:ln>
            <a:noFill/>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51" name="Google Shape;151;p9"/>
          <p:cNvSpPr txBox="1"/>
          <p:nvPr>
            <p:ph idx="12" type="sldNum"/>
          </p:nvPr>
        </p:nvSpPr>
        <p:spPr>
          <a:xfrm>
            <a:off x="212107" y="4553064"/>
            <a:ext cx="306305"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FFFFFF"/>
              </a:buClr>
              <a:buSzPts val="900"/>
              <a:buFont typeface="Assistant SemiBold"/>
              <a:buNone/>
            </a:pPr>
            <a:fld id="{00000000-1234-1234-1234-123412341234}" type="slidenum">
              <a:rPr lang="iw-IL">
                <a:solidFill>
                  <a:srgbClr val="FFFFFF"/>
                </a:solidFill>
              </a:rPr>
              <a:t>‹#›</a:t>
            </a:fld>
            <a:endParaRPr b="0" i="0" sz="900" u="none" cap="none" strike="noStrike">
              <a:solidFill>
                <a:srgbClr val="FFFFFF"/>
              </a:solidFill>
              <a:latin typeface="Assistant SemiBold"/>
              <a:ea typeface="Assistant SemiBold"/>
              <a:cs typeface="Assistant SemiBold"/>
              <a:sym typeface="Assistant SemiBold"/>
            </a:endParaRPr>
          </a:p>
        </p:txBody>
      </p:sp>
      <p:sp>
        <p:nvSpPr>
          <p:cNvPr id="152" name="Google Shape;152;p9"/>
          <p:cNvSpPr txBox="1"/>
          <p:nvPr/>
        </p:nvSpPr>
        <p:spPr>
          <a:xfrm>
            <a:off x="1570218" y="1537846"/>
            <a:ext cx="6003560" cy="612962"/>
          </a:xfrm>
          <a:prstGeom prst="rect">
            <a:avLst/>
          </a:prstGeom>
          <a:noFill/>
          <a:ln>
            <a:noFill/>
          </a:ln>
        </p:spPr>
        <p:txBody>
          <a:bodyPr anchorCtr="0" anchor="t" bIns="68550" lIns="68550" spcFirstLastPara="1" rIns="68550" wrap="square" tIns="68550">
            <a:spAutoFit/>
          </a:bodyPr>
          <a:lstStyle/>
          <a:p>
            <a:pPr indent="0" lvl="0" marL="0" marR="0" rtl="1" algn="ctr">
              <a:lnSpc>
                <a:spcPct val="115625"/>
              </a:lnSpc>
              <a:spcBef>
                <a:spcPts val="0"/>
              </a:spcBef>
              <a:spcAft>
                <a:spcPts val="0"/>
              </a:spcAft>
              <a:buClr>
                <a:srgbClr val="FFFFFF"/>
              </a:buClr>
              <a:buSzPts val="3200"/>
              <a:buFont typeface="Assistant ExtraBold"/>
              <a:buNone/>
            </a:pPr>
            <a:r>
              <a:rPr b="0" i="0" lang="iw-IL" sz="3200" u="none" cap="none" strike="noStrike">
                <a:solidFill>
                  <a:srgbClr val="FFFFFF"/>
                </a:solidFill>
                <a:latin typeface="Assistant ExtraBold"/>
                <a:ea typeface="Assistant ExtraBold"/>
                <a:cs typeface="Assistant ExtraBold"/>
                <a:sym typeface="Assistant ExtraBold"/>
              </a:rPr>
              <a:t>כיצד ניתן לשמר ולהעביר ידע סמוי?</a:t>
            </a:r>
            <a:endParaRPr b="0" i="0" sz="3200" u="none" cap="none" strike="noStrike">
              <a:solidFill>
                <a:srgbClr val="FFFFFF"/>
              </a:solidFill>
              <a:latin typeface="Assistant ExtraBold"/>
              <a:ea typeface="Assistant ExtraBold"/>
              <a:cs typeface="Assistant ExtraBold"/>
              <a:sym typeface="Assistant ExtraBold"/>
            </a:endParaRPr>
          </a:p>
        </p:txBody>
      </p:sp>
      <p:cxnSp>
        <p:nvCxnSpPr>
          <p:cNvPr id="153" name="Google Shape;153;p9"/>
          <p:cNvCxnSpPr/>
          <p:nvPr/>
        </p:nvCxnSpPr>
        <p:spPr>
          <a:xfrm>
            <a:off x="3922166" y="2250687"/>
            <a:ext cx="1376420" cy="1"/>
          </a:xfrm>
          <a:prstGeom prst="straightConnector1">
            <a:avLst/>
          </a:prstGeom>
          <a:noFill/>
          <a:ln cap="flat" cmpd="sng" w="25400">
            <a:solidFill>
              <a:srgbClr val="FFFFFF"/>
            </a:solidFill>
            <a:prstDash val="dot"/>
            <a:round/>
            <a:headEnd len="sm" w="sm" type="none"/>
            <a:tailEnd len="sm" w="sm" type="none"/>
          </a:ln>
        </p:spPr>
      </p:cxnSp>
      <p:sp>
        <p:nvSpPr>
          <p:cNvPr id="154" name="Google Shape;154;p9"/>
          <p:cNvSpPr txBox="1"/>
          <p:nvPr/>
        </p:nvSpPr>
        <p:spPr>
          <a:xfrm>
            <a:off x="2674587" y="3298168"/>
            <a:ext cx="3871500" cy="477000"/>
          </a:xfrm>
          <a:prstGeom prst="rect">
            <a:avLst/>
          </a:prstGeom>
          <a:noFill/>
          <a:ln>
            <a:noFill/>
          </a:ln>
        </p:spPr>
        <p:txBody>
          <a:bodyPr anchorCtr="0" anchor="t" bIns="68550" lIns="68550" spcFirstLastPara="1" rIns="68550" wrap="square" tIns="68550">
            <a:spAutoFit/>
          </a:bodyPr>
          <a:lstStyle/>
          <a:p>
            <a:pPr indent="0" lvl="0" marL="0" marR="0" rtl="1" algn="ctr">
              <a:lnSpc>
                <a:spcPct val="194736"/>
              </a:lnSpc>
              <a:spcBef>
                <a:spcPts val="0"/>
              </a:spcBef>
              <a:spcAft>
                <a:spcPts val="0"/>
              </a:spcAft>
              <a:buClr>
                <a:srgbClr val="FFCF3F"/>
              </a:buClr>
              <a:buSzPts val="1900"/>
              <a:buFont typeface="Assistant ExtraBold"/>
              <a:buNone/>
            </a:pPr>
            <a:r>
              <a:rPr b="0" i="0" lang="iw-IL" sz="2200" u="none" cap="none" strike="noStrike">
                <a:solidFill>
                  <a:srgbClr val="FFCF3F"/>
                </a:solidFill>
                <a:latin typeface="Assistant ExtraBold"/>
                <a:ea typeface="Assistant ExtraBold"/>
                <a:cs typeface="Assistant ExtraBold"/>
                <a:sym typeface="Assistant ExtraBold"/>
              </a:rPr>
              <a:t>בצעו סיעור מוחות בכיתה</a:t>
            </a:r>
            <a:endParaRPr b="0" i="0" sz="2200" u="none" cap="none" strike="noStrike">
              <a:solidFill>
                <a:srgbClr val="FFCF3F"/>
              </a:solidFill>
              <a:latin typeface="Assistant ExtraBold"/>
              <a:ea typeface="Assistant ExtraBold"/>
              <a:cs typeface="Assistant ExtraBold"/>
              <a:sym typeface="Assistant ExtraBold"/>
            </a:endParaRPr>
          </a:p>
        </p:txBody>
      </p:sp>
      <p:pic>
        <p:nvPicPr>
          <p:cNvPr descr="Google Shape;93;p14" id="155" name="Google Shape;155;p9"/>
          <p:cNvPicPr preferRelativeResize="0"/>
          <p:nvPr/>
        </p:nvPicPr>
        <p:blipFill rotWithShape="1">
          <a:blip r:embed="rId4">
            <a:alphaModFix/>
          </a:blip>
          <a:srcRect b="0" l="0" r="0" t="0"/>
          <a:stretch/>
        </p:blipFill>
        <p:spPr>
          <a:xfrm>
            <a:off x="4347280" y="2880725"/>
            <a:ext cx="526192" cy="476305"/>
          </a:xfrm>
          <a:prstGeom prst="rect">
            <a:avLst/>
          </a:prstGeom>
          <a:noFill/>
          <a:ln>
            <a:noFill/>
          </a:ln>
        </p:spPr>
      </p:pic>
      <p:pic>
        <p:nvPicPr>
          <p:cNvPr descr="Google Shape;62;p13" id="156" name="Google Shape;156;p9"/>
          <p:cNvPicPr preferRelativeResize="0"/>
          <p:nvPr/>
        </p:nvPicPr>
        <p:blipFill rotWithShape="1">
          <a:blip r:embed="rId5">
            <a:alphaModFix/>
          </a:blip>
          <a:srcRect b="0" l="0" r="0" t="0"/>
          <a:stretch/>
        </p:blipFill>
        <p:spPr>
          <a:xfrm rot="-2133876">
            <a:off x="3978560" y="909020"/>
            <a:ext cx="1186876" cy="70944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0" name="Shape 160"/>
        <p:cNvGrpSpPr/>
        <p:nvPr/>
      </p:nvGrpSpPr>
      <p:grpSpPr>
        <a:xfrm>
          <a:off x="0" y="0"/>
          <a:ext cx="0" cy="0"/>
          <a:chOff x="0" y="0"/>
          <a:chExt cx="0" cy="0"/>
        </a:xfrm>
      </p:grpSpPr>
      <p:sp>
        <p:nvSpPr>
          <p:cNvPr id="161" name="Google Shape;161;p10"/>
          <p:cNvSpPr/>
          <p:nvPr/>
        </p:nvSpPr>
        <p:spPr>
          <a:xfrm>
            <a:off x="5143139" y="1687948"/>
            <a:ext cx="2748579" cy="636174"/>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2" name="Google Shape;162;p10"/>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63" name="Google Shape;163;p10"/>
          <p:cNvSpPr txBox="1"/>
          <p:nvPr/>
        </p:nvSpPr>
        <p:spPr>
          <a:xfrm>
            <a:off x="1913701" y="514450"/>
            <a:ext cx="68040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כיצד ניתן לשמר ולהעביר ידע סמוי בארגון?</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64" name="Google Shape;164;p10"/>
          <p:cNvSpPr txBox="1"/>
          <p:nvPr/>
        </p:nvSpPr>
        <p:spPr>
          <a:xfrm>
            <a:off x="7118164" y="1659799"/>
            <a:ext cx="773552" cy="692471"/>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01</a:t>
            </a:r>
            <a:endParaRPr/>
          </a:p>
        </p:txBody>
      </p:sp>
      <p:sp>
        <p:nvSpPr>
          <p:cNvPr id="165" name="Google Shape;165;p10"/>
          <p:cNvSpPr txBox="1"/>
          <p:nvPr/>
        </p:nvSpPr>
        <p:spPr>
          <a:xfrm>
            <a:off x="6578577" y="1809616"/>
            <a:ext cx="698747" cy="384694"/>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תיעוד</a:t>
            </a:r>
            <a:endParaRPr b="1" i="0" sz="1600" u="none" cap="none" strike="noStrike">
              <a:solidFill>
                <a:srgbClr val="232752"/>
              </a:solidFill>
              <a:latin typeface="Assistant"/>
              <a:ea typeface="Assistant"/>
              <a:cs typeface="Assistant"/>
              <a:sym typeface="Assistant"/>
            </a:endParaRPr>
          </a:p>
        </p:txBody>
      </p:sp>
      <p:pic>
        <p:nvPicPr>
          <p:cNvPr descr="Google Shape;60;p13" id="166" name="Google Shape;166;p10"/>
          <p:cNvPicPr preferRelativeResize="0"/>
          <p:nvPr/>
        </p:nvPicPr>
        <p:blipFill rotWithShape="1">
          <a:blip r:embed="rId4">
            <a:alphaModFix/>
          </a:blip>
          <a:srcRect b="0" l="0" r="0" t="0"/>
          <a:stretch/>
        </p:blipFill>
        <p:spPr>
          <a:xfrm rot="3173668">
            <a:off x="5988280" y="241851"/>
            <a:ext cx="271944" cy="600133"/>
          </a:xfrm>
          <a:prstGeom prst="rect">
            <a:avLst/>
          </a:prstGeom>
          <a:noFill/>
          <a:ln>
            <a:noFill/>
          </a:ln>
        </p:spPr>
      </p:pic>
      <p:sp>
        <p:nvSpPr>
          <p:cNvPr id="167" name="Google Shape;167;p10"/>
          <p:cNvSpPr/>
          <p:nvPr/>
        </p:nvSpPr>
        <p:spPr>
          <a:xfrm>
            <a:off x="5143137" y="2451766"/>
            <a:ext cx="2748579" cy="636174"/>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68" name="Google Shape;168;p10"/>
          <p:cNvSpPr txBox="1"/>
          <p:nvPr/>
        </p:nvSpPr>
        <p:spPr>
          <a:xfrm>
            <a:off x="7118165" y="2393097"/>
            <a:ext cx="773552" cy="692471"/>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02</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69" name="Google Shape;169;p10"/>
          <p:cNvSpPr txBox="1"/>
          <p:nvPr/>
        </p:nvSpPr>
        <p:spPr>
          <a:xfrm>
            <a:off x="5291074" y="2575907"/>
            <a:ext cx="1995294" cy="384694"/>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פרוטוקול ישיבות</a:t>
            </a:r>
            <a:endParaRPr b="1" i="0" sz="1600" u="none" cap="none" strike="noStrike">
              <a:solidFill>
                <a:srgbClr val="232752"/>
              </a:solidFill>
              <a:latin typeface="Assistant"/>
              <a:ea typeface="Assistant"/>
              <a:cs typeface="Assistant"/>
              <a:sym typeface="Assistant"/>
            </a:endParaRPr>
          </a:p>
        </p:txBody>
      </p:sp>
      <p:sp>
        <p:nvSpPr>
          <p:cNvPr id="170" name="Google Shape;170;p10"/>
          <p:cNvSpPr/>
          <p:nvPr/>
        </p:nvSpPr>
        <p:spPr>
          <a:xfrm>
            <a:off x="5141004" y="3215584"/>
            <a:ext cx="2748579" cy="636174"/>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71" name="Google Shape;171;p10"/>
          <p:cNvSpPr txBox="1"/>
          <p:nvPr/>
        </p:nvSpPr>
        <p:spPr>
          <a:xfrm>
            <a:off x="7116029" y="3192180"/>
            <a:ext cx="773552" cy="692471"/>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03</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72" name="Google Shape;172;p10"/>
          <p:cNvSpPr txBox="1"/>
          <p:nvPr/>
        </p:nvSpPr>
        <p:spPr>
          <a:xfrm>
            <a:off x="5845076" y="3346068"/>
            <a:ext cx="1432248" cy="384694"/>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פורטל ארגוני</a:t>
            </a:r>
            <a:endParaRPr b="1" i="0" sz="1600" u="none" cap="none" strike="noStrike">
              <a:solidFill>
                <a:srgbClr val="232752"/>
              </a:solidFill>
              <a:latin typeface="Assistant"/>
              <a:ea typeface="Assistant"/>
              <a:cs typeface="Assistant"/>
              <a:sym typeface="Assistant"/>
            </a:endParaRPr>
          </a:p>
        </p:txBody>
      </p:sp>
      <p:sp>
        <p:nvSpPr>
          <p:cNvPr id="173" name="Google Shape;173;p10"/>
          <p:cNvSpPr txBox="1"/>
          <p:nvPr/>
        </p:nvSpPr>
        <p:spPr>
          <a:xfrm>
            <a:off x="1913685" y="1119620"/>
            <a:ext cx="6803891" cy="384694"/>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ExtraBold"/>
              <a:buNone/>
            </a:pPr>
            <a:r>
              <a:rPr lang="iw-IL" sz="1600">
                <a:solidFill>
                  <a:srgbClr val="232752"/>
                </a:solidFill>
                <a:latin typeface="Assistant ExtraBold"/>
                <a:ea typeface="Assistant ExtraBold"/>
                <a:cs typeface="Assistant ExtraBold"/>
                <a:sym typeface="Assistant ExtraBold"/>
              </a:rPr>
              <a:t>כדי</a:t>
            </a:r>
            <a:r>
              <a:rPr b="0" i="0" lang="iw-IL" sz="1600" u="none" cap="none" strike="noStrike">
                <a:solidFill>
                  <a:srgbClr val="232752"/>
                </a:solidFill>
                <a:latin typeface="Assistant ExtraBold"/>
                <a:ea typeface="Assistant ExtraBold"/>
                <a:cs typeface="Assistant ExtraBold"/>
                <a:sym typeface="Assistant ExtraBold"/>
              </a:rPr>
              <a:t> לשמר ידע סמוי, יש תחילה "ללכוד" אותו ולהפוך אותו לידע גלוי. למשל, על ידי:</a:t>
            </a:r>
            <a:endParaRPr b="0" i="0" sz="1600" u="none" cap="none" strike="noStrike">
              <a:solidFill>
                <a:srgbClr val="232752"/>
              </a:solidFill>
              <a:latin typeface="Assistant ExtraBold"/>
              <a:ea typeface="Assistant ExtraBold"/>
              <a:cs typeface="Assistant ExtraBold"/>
              <a:sym typeface="Assistant ExtraBold"/>
            </a:endParaRPr>
          </a:p>
        </p:txBody>
      </p:sp>
      <p:pic>
        <p:nvPicPr>
          <p:cNvPr descr="Woman raising finger" id="174" name="Google Shape;174;p10"/>
          <p:cNvPicPr preferRelativeResize="0"/>
          <p:nvPr/>
        </p:nvPicPr>
        <p:blipFill rotWithShape="1">
          <a:blip r:embed="rId5">
            <a:alphaModFix/>
          </a:blip>
          <a:srcRect b="0" l="0" r="0" t="0"/>
          <a:stretch/>
        </p:blipFill>
        <p:spPr>
          <a:xfrm>
            <a:off x="950021" y="1503187"/>
            <a:ext cx="1678687" cy="3259072"/>
          </a:xfrm>
          <a:prstGeom prst="rect">
            <a:avLst/>
          </a:prstGeom>
          <a:noFill/>
          <a:ln>
            <a:noFill/>
          </a:ln>
        </p:spPr>
      </p:pic>
      <p:sp>
        <p:nvSpPr>
          <p:cNvPr id="175" name="Google Shape;175;p10"/>
          <p:cNvSpPr/>
          <p:nvPr/>
        </p:nvSpPr>
        <p:spPr>
          <a:xfrm>
            <a:off x="5141002" y="4012295"/>
            <a:ext cx="2748579" cy="636174"/>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76" name="Google Shape;176;p10"/>
          <p:cNvSpPr txBox="1"/>
          <p:nvPr/>
        </p:nvSpPr>
        <p:spPr>
          <a:xfrm>
            <a:off x="7116027" y="3988891"/>
            <a:ext cx="773552" cy="692471"/>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04</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77" name="Google Shape;177;p10"/>
          <p:cNvSpPr txBox="1"/>
          <p:nvPr/>
        </p:nvSpPr>
        <p:spPr>
          <a:xfrm>
            <a:off x="5598490" y="4142775"/>
            <a:ext cx="1678800" cy="384600"/>
          </a:xfrm>
          <a:prstGeom prst="rect">
            <a:avLst/>
          </a:prstGeom>
          <a:noFill/>
          <a:ln>
            <a:noFill/>
          </a:ln>
        </p:spPr>
        <p:txBody>
          <a:bodyPr anchorCtr="0" anchor="t" bIns="68550" lIns="68550" spcFirstLastPara="1" rIns="68550" wrap="square" tIns="68550">
            <a:spAutoFit/>
          </a:bodyPr>
          <a:lstStyle/>
          <a:p>
            <a:pPr indent="0" lvl="0" marL="0" rtl="1" algn="r">
              <a:spcBef>
                <a:spcPts val="0"/>
              </a:spcBef>
              <a:spcAft>
                <a:spcPts val="0"/>
              </a:spcAft>
              <a:buClr>
                <a:srgbClr val="232752"/>
              </a:buClr>
              <a:buSzPts val="1600"/>
              <a:buFont typeface="Assistant"/>
              <a:buNone/>
            </a:pPr>
            <a:r>
              <a:rPr b="1" lang="iw-IL" sz="1600">
                <a:solidFill>
                  <a:srgbClr val="232752"/>
                </a:solidFill>
                <a:latin typeface="Assistant"/>
                <a:ea typeface="Assistant"/>
                <a:cs typeface="Assistant"/>
                <a:sym typeface="Assistant"/>
              </a:rPr>
              <a:t>הדרכות עובדים</a:t>
            </a:r>
            <a:endParaRPr b="1" i="0" sz="1600" u="none" cap="none" strike="noStrike">
              <a:solidFill>
                <a:srgbClr val="232752"/>
              </a:solidFill>
              <a:latin typeface="Assistant"/>
              <a:ea typeface="Assistant"/>
              <a:cs typeface="Assistant"/>
              <a:sym typeface="Assistant"/>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g252275a1498_0_0"/>
          <p:cNvSpPr txBox="1"/>
          <p:nvPr>
            <p:ph idx="12" type="sldNum"/>
          </p:nvPr>
        </p:nvSpPr>
        <p:spPr>
          <a:xfrm>
            <a:off x="265028" y="4553064"/>
            <a:ext cx="253500" cy="335100"/>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83" name="Google Shape;183;g252275a1498_0_0"/>
          <p:cNvSpPr txBox="1"/>
          <p:nvPr/>
        </p:nvSpPr>
        <p:spPr>
          <a:xfrm>
            <a:off x="2694792" y="514456"/>
            <a:ext cx="60228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כיצד ניתן לשמר ולהעביר ידע סמוי?</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84" name="Google Shape;184;g252275a1498_0_0"/>
          <p:cNvPicPr preferRelativeResize="0"/>
          <p:nvPr/>
        </p:nvPicPr>
        <p:blipFill rotWithShape="1">
          <a:blip r:embed="rId3">
            <a:alphaModFix/>
          </a:blip>
          <a:srcRect b="0" l="0" r="0" t="0"/>
          <a:stretch/>
        </p:blipFill>
        <p:spPr>
          <a:xfrm rot="3173667">
            <a:off x="5988280" y="241851"/>
            <a:ext cx="271944" cy="600133"/>
          </a:xfrm>
          <a:prstGeom prst="rect">
            <a:avLst/>
          </a:prstGeom>
          <a:noFill/>
          <a:ln>
            <a:noFill/>
          </a:ln>
        </p:spPr>
      </p:pic>
      <p:sp>
        <p:nvSpPr>
          <p:cNvPr id="185" name="Google Shape;185;g252275a1498_0_0"/>
          <p:cNvSpPr txBox="1"/>
          <p:nvPr/>
        </p:nvSpPr>
        <p:spPr>
          <a:xfrm>
            <a:off x="3949100" y="1902150"/>
            <a:ext cx="4350300" cy="1459200"/>
          </a:xfrm>
          <a:prstGeom prst="rect">
            <a:avLst/>
          </a:prstGeom>
          <a:noFill/>
          <a:ln>
            <a:noFill/>
          </a:ln>
        </p:spPr>
        <p:txBody>
          <a:bodyPr anchorCtr="0" anchor="t" bIns="68550" lIns="68550" spcFirstLastPara="1" rIns="68550" wrap="square" tIns="68550">
            <a:spAutoFit/>
          </a:bodyPr>
          <a:lstStyle/>
          <a:p>
            <a:pPr indent="0" lvl="0" marL="0" rtl="1" algn="ctr">
              <a:lnSpc>
                <a:spcPct val="115000"/>
              </a:lnSpc>
              <a:spcBef>
                <a:spcPts val="0"/>
              </a:spcBef>
              <a:spcAft>
                <a:spcPts val="0"/>
              </a:spcAft>
              <a:buClr>
                <a:schemeClr val="dk1"/>
              </a:buClr>
              <a:buSzPts val="1100"/>
              <a:buFont typeface="Arial"/>
              <a:buNone/>
            </a:pPr>
            <a:r>
              <a:rPr b="1" lang="iw-IL" sz="2600">
                <a:solidFill>
                  <a:schemeClr val="dk1"/>
                </a:solidFill>
                <a:latin typeface="Calibri"/>
                <a:ea typeface="Calibri"/>
                <a:cs typeface="Calibri"/>
                <a:sym typeface="Calibri"/>
              </a:rPr>
              <a:t>לאחר הפיכת הידע הסמוי לגלוי, תיעוד הידע והנגשתו מנוהלים באותן דרכים כמו כל ידע גלוי אחר</a:t>
            </a:r>
            <a:endParaRPr b="0" i="0" sz="3300" u="none" cap="none" strike="noStrike">
              <a:solidFill>
                <a:srgbClr val="232752"/>
              </a:solidFill>
              <a:latin typeface="Assistant ExtraBold"/>
              <a:ea typeface="Assistant ExtraBold"/>
              <a:cs typeface="Assistant ExtraBold"/>
              <a:sym typeface="Assistant ExtraBold"/>
            </a:endParaRPr>
          </a:p>
        </p:txBody>
      </p:sp>
      <p:pic>
        <p:nvPicPr>
          <p:cNvPr descr="Woman raising finger" id="186" name="Google Shape;186;g252275a1498_0_0"/>
          <p:cNvPicPr preferRelativeResize="0"/>
          <p:nvPr/>
        </p:nvPicPr>
        <p:blipFill rotWithShape="1">
          <a:blip r:embed="rId4">
            <a:alphaModFix/>
          </a:blip>
          <a:srcRect b="0" l="0" r="0" t="0"/>
          <a:stretch/>
        </p:blipFill>
        <p:spPr>
          <a:xfrm>
            <a:off x="950021" y="1503187"/>
            <a:ext cx="1678686" cy="3259071"/>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sp>
        <p:nvSpPr>
          <p:cNvPr id="191" name="Google Shape;191;g252275a1498_0_20"/>
          <p:cNvSpPr txBox="1"/>
          <p:nvPr>
            <p:ph idx="12" type="sldNum"/>
          </p:nvPr>
        </p:nvSpPr>
        <p:spPr>
          <a:xfrm>
            <a:off x="265028" y="4553064"/>
            <a:ext cx="253500" cy="335100"/>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92" name="Google Shape;192;g252275a1498_0_20"/>
          <p:cNvSpPr txBox="1"/>
          <p:nvPr/>
        </p:nvSpPr>
        <p:spPr>
          <a:xfrm>
            <a:off x="2722367" y="597206"/>
            <a:ext cx="60228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lang="iw-IL" sz="2800">
                <a:solidFill>
                  <a:srgbClr val="00B0F0"/>
                </a:solidFill>
                <a:latin typeface="Assistant ExtraBold"/>
                <a:ea typeface="Assistant ExtraBold"/>
                <a:cs typeface="Assistant ExtraBold"/>
                <a:sym typeface="Assistant ExtraBold"/>
              </a:rPr>
              <a:t>שימור ידע - מטלת בית</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193" name="Google Shape;193;g252275a1498_0_20"/>
          <p:cNvPicPr preferRelativeResize="0"/>
          <p:nvPr/>
        </p:nvPicPr>
        <p:blipFill rotWithShape="1">
          <a:blip r:embed="rId3">
            <a:alphaModFix/>
          </a:blip>
          <a:srcRect b="0" l="0" r="0" t="0"/>
          <a:stretch/>
        </p:blipFill>
        <p:spPr>
          <a:xfrm rot="3173667">
            <a:off x="5988280" y="241851"/>
            <a:ext cx="271944" cy="600133"/>
          </a:xfrm>
          <a:prstGeom prst="rect">
            <a:avLst/>
          </a:prstGeom>
          <a:noFill/>
          <a:ln>
            <a:noFill/>
          </a:ln>
        </p:spPr>
      </p:pic>
      <p:sp>
        <p:nvSpPr>
          <p:cNvPr id="194" name="Google Shape;194;g252275a1498_0_20"/>
          <p:cNvSpPr txBox="1"/>
          <p:nvPr/>
        </p:nvSpPr>
        <p:spPr>
          <a:xfrm>
            <a:off x="786750" y="1401900"/>
            <a:ext cx="7570500" cy="2339700"/>
          </a:xfrm>
          <a:prstGeom prst="rect">
            <a:avLst/>
          </a:prstGeom>
          <a:noFill/>
          <a:ln>
            <a:noFill/>
          </a:ln>
        </p:spPr>
        <p:txBody>
          <a:bodyPr anchorCtr="0" anchor="t" bIns="68550" lIns="68550" spcFirstLastPara="1" rIns="68550" wrap="square" tIns="68550">
            <a:spAutoFit/>
          </a:bodyPr>
          <a:lstStyle/>
          <a:p>
            <a:pPr indent="0" lvl="0" marL="0" rtl="1" algn="ctr">
              <a:lnSpc>
                <a:spcPct val="150000"/>
              </a:lnSpc>
              <a:spcBef>
                <a:spcPts val="0"/>
              </a:spcBef>
              <a:spcAft>
                <a:spcPts val="0"/>
              </a:spcAft>
              <a:buClr>
                <a:schemeClr val="dk1"/>
              </a:buClr>
              <a:buSzPts val="1100"/>
              <a:buFont typeface="Arial"/>
              <a:buNone/>
            </a:pPr>
            <a:r>
              <a:rPr b="1" lang="iw-IL" sz="2600">
                <a:solidFill>
                  <a:schemeClr val="dk1"/>
                </a:solidFill>
                <a:latin typeface="Calibri"/>
                <a:ea typeface="Calibri"/>
                <a:cs typeface="Calibri"/>
                <a:sym typeface="Calibri"/>
              </a:rPr>
              <a:t>צפו בסרטון בנושא "שימור ידע" של לזלי סלמון </a:t>
            </a:r>
            <a:endParaRPr b="1" sz="2600">
              <a:solidFill>
                <a:schemeClr val="dk1"/>
              </a:solidFill>
              <a:latin typeface="Calibri"/>
              <a:ea typeface="Calibri"/>
              <a:cs typeface="Calibri"/>
              <a:sym typeface="Calibri"/>
            </a:endParaRPr>
          </a:p>
          <a:p>
            <a:pPr indent="0" lvl="0" marL="0" rtl="1" algn="ctr">
              <a:lnSpc>
                <a:spcPct val="150000"/>
              </a:lnSpc>
              <a:spcBef>
                <a:spcPts val="0"/>
              </a:spcBef>
              <a:spcAft>
                <a:spcPts val="0"/>
              </a:spcAft>
              <a:buClr>
                <a:schemeClr val="dk1"/>
              </a:buClr>
              <a:buSzPts val="1100"/>
              <a:buFont typeface="Arial"/>
              <a:buNone/>
            </a:pPr>
            <a:r>
              <a:rPr b="1" lang="iw-IL" sz="2600">
                <a:solidFill>
                  <a:schemeClr val="dk1"/>
                </a:solidFill>
                <a:latin typeface="Calibri"/>
                <a:ea typeface="Calibri"/>
                <a:cs typeface="Calibri"/>
                <a:sym typeface="Calibri"/>
              </a:rPr>
              <a:t>וענו על התרגיל המופיע בסיומו</a:t>
            </a:r>
            <a:endParaRPr b="1" sz="2600">
              <a:solidFill>
                <a:schemeClr val="dk1"/>
              </a:solidFill>
              <a:latin typeface="Calibri"/>
              <a:ea typeface="Calibri"/>
              <a:cs typeface="Calibri"/>
              <a:sym typeface="Calibri"/>
            </a:endParaRPr>
          </a:p>
          <a:p>
            <a:pPr indent="0" lvl="0" marL="0" rtl="1" algn="ctr">
              <a:lnSpc>
                <a:spcPct val="150000"/>
              </a:lnSpc>
              <a:spcBef>
                <a:spcPts val="0"/>
              </a:spcBef>
              <a:spcAft>
                <a:spcPts val="0"/>
              </a:spcAft>
              <a:buClr>
                <a:schemeClr val="dk1"/>
              </a:buClr>
              <a:buSzPts val="1100"/>
              <a:buFont typeface="Arial"/>
              <a:buNone/>
            </a:pPr>
            <a:r>
              <a:t/>
            </a:r>
            <a:endParaRPr b="1" sz="2600">
              <a:solidFill>
                <a:schemeClr val="dk1"/>
              </a:solidFill>
              <a:latin typeface="Calibri"/>
              <a:ea typeface="Calibri"/>
              <a:cs typeface="Calibri"/>
              <a:sym typeface="Calibri"/>
            </a:endParaRPr>
          </a:p>
          <a:p>
            <a:pPr indent="0" lvl="0" marL="0" rtl="0" algn="ctr">
              <a:lnSpc>
                <a:spcPct val="150000"/>
              </a:lnSpc>
              <a:spcBef>
                <a:spcPts val="0"/>
              </a:spcBef>
              <a:spcAft>
                <a:spcPts val="0"/>
              </a:spcAft>
              <a:buClr>
                <a:schemeClr val="dk1"/>
              </a:buClr>
              <a:buSzPts val="1100"/>
              <a:buFont typeface="Arial"/>
              <a:buNone/>
            </a:pPr>
            <a:r>
              <a:rPr b="1" lang="iw-IL" sz="2600" u="sng">
                <a:solidFill>
                  <a:schemeClr val="hlink"/>
                </a:solidFill>
                <a:latin typeface="Calibri"/>
                <a:ea typeface="Calibri"/>
                <a:cs typeface="Calibri"/>
                <a:sym typeface="Calibri"/>
                <a:hlinkClick r:id="rId4"/>
              </a:rPr>
              <a:t>https://www.youtube.com/watch?v=_u5K7VDy3DA</a:t>
            </a:r>
            <a:r>
              <a:rPr b="1" lang="iw-IL" sz="2600">
                <a:solidFill>
                  <a:schemeClr val="dk1"/>
                </a:solidFill>
                <a:latin typeface="Calibri"/>
                <a:ea typeface="Calibri"/>
                <a:cs typeface="Calibri"/>
                <a:sym typeface="Calibri"/>
              </a:rPr>
              <a:t> </a:t>
            </a:r>
            <a:endParaRPr b="1" sz="2600">
              <a:solidFill>
                <a:schemeClr val="dk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 name="Shape 37"/>
        <p:cNvGrpSpPr/>
        <p:nvPr/>
      </p:nvGrpSpPr>
      <p:grpSpPr>
        <a:xfrm>
          <a:off x="0" y="0"/>
          <a:ext cx="0" cy="0"/>
          <a:chOff x="0" y="0"/>
          <a:chExt cx="0" cy="0"/>
        </a:xfrm>
      </p:grpSpPr>
      <p:sp>
        <p:nvSpPr>
          <p:cNvPr id="38" name="Google Shape;38;p2"/>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39" name="Google Shape;39;p2"/>
          <p:cNvSpPr txBox="1"/>
          <p:nvPr/>
        </p:nvSpPr>
        <p:spPr>
          <a:xfrm>
            <a:off x="4264926" y="493223"/>
            <a:ext cx="4449038"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extLst>
                  <a:ext uri="http://customooxmlschemas.google.com/">
                    <go:slidesCustomData xmlns:go="http://customooxmlschemas.google.com/" textRoundtripDataId="1"/>
                  </a:ext>
                </a:extLst>
              </a:rPr>
              <a:t>מהו ידע</a:t>
            </a:r>
            <a:r>
              <a:rPr b="0" i="0" lang="iw-IL" sz="2800" u="none" cap="none" strike="noStrike">
                <a:solidFill>
                  <a:srgbClr val="00B0F0"/>
                </a:solidFill>
                <a:latin typeface="Assistant ExtraBold"/>
                <a:ea typeface="Assistant ExtraBold"/>
                <a:cs typeface="Assistant ExtraBold"/>
                <a:sym typeface="Assistant ExtraBold"/>
              </a:rPr>
              <a:t> גלוי?</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40" name="Google Shape;40;p2"/>
          <p:cNvSpPr txBox="1"/>
          <p:nvPr/>
        </p:nvSpPr>
        <p:spPr>
          <a:xfrm>
            <a:off x="4356896" y="1583222"/>
            <a:ext cx="3816300" cy="1246800"/>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12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ידע / מידע שיש מודעות לקיומו, וניתן להעבירו הלאה באמצעי תקשורת כגון – טקסט, נתונים, תרשימים, תמונות. </a:t>
            </a:r>
            <a:endParaRPr sz="1800"/>
          </a:p>
        </p:txBody>
      </p:sp>
      <p:pic>
        <p:nvPicPr>
          <p:cNvPr descr="Image" id="41" name="Google Shape;41;p2"/>
          <p:cNvPicPr preferRelativeResize="0"/>
          <p:nvPr/>
        </p:nvPicPr>
        <p:blipFill rotWithShape="1">
          <a:blip r:embed="rId4">
            <a:alphaModFix/>
          </a:blip>
          <a:srcRect b="0" l="0" r="0" t="0"/>
          <a:stretch/>
        </p:blipFill>
        <p:spPr>
          <a:xfrm>
            <a:off x="8173203" y="1815374"/>
            <a:ext cx="540775" cy="536399"/>
          </a:xfrm>
          <a:prstGeom prst="rect">
            <a:avLst/>
          </a:prstGeom>
          <a:noFill/>
          <a:ln>
            <a:noFill/>
          </a:ln>
        </p:spPr>
      </p:pic>
      <p:pic>
        <p:nvPicPr>
          <p:cNvPr descr="Google Shape;60;p13" id="42" name="Google Shape;42;p2"/>
          <p:cNvPicPr preferRelativeResize="0"/>
          <p:nvPr/>
        </p:nvPicPr>
        <p:blipFill rotWithShape="1">
          <a:blip r:embed="rId5">
            <a:alphaModFix/>
          </a:blip>
          <a:srcRect b="0" l="0" r="0" t="0"/>
          <a:stretch/>
        </p:blipFill>
        <p:spPr>
          <a:xfrm rot="3173668">
            <a:off x="3899583" y="281784"/>
            <a:ext cx="271944" cy="600133"/>
          </a:xfrm>
          <a:prstGeom prst="rect">
            <a:avLst/>
          </a:prstGeom>
          <a:noFill/>
          <a:ln>
            <a:noFill/>
          </a:ln>
        </p:spPr>
      </p:pic>
      <p:pic>
        <p:nvPicPr>
          <p:cNvPr descr="Woman holding sign" id="43" name="Google Shape;43;p2"/>
          <p:cNvPicPr preferRelativeResize="0"/>
          <p:nvPr/>
        </p:nvPicPr>
        <p:blipFill rotWithShape="1">
          <a:blip r:embed="rId6">
            <a:alphaModFix/>
          </a:blip>
          <a:srcRect b="0" l="0" r="0" t="0"/>
          <a:stretch/>
        </p:blipFill>
        <p:spPr>
          <a:xfrm>
            <a:off x="1025031" y="719995"/>
            <a:ext cx="2037634" cy="360277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 name="Shape 47"/>
        <p:cNvGrpSpPr/>
        <p:nvPr/>
      </p:nvGrpSpPr>
      <p:grpSpPr>
        <a:xfrm>
          <a:off x="0" y="0"/>
          <a:ext cx="0" cy="0"/>
          <a:chOff x="0" y="0"/>
          <a:chExt cx="0" cy="0"/>
        </a:xfrm>
      </p:grpSpPr>
      <p:sp>
        <p:nvSpPr>
          <p:cNvPr id="48" name="Google Shape;48;p3"/>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49" name="Google Shape;49;p3"/>
          <p:cNvSpPr txBox="1"/>
          <p:nvPr/>
        </p:nvSpPr>
        <p:spPr>
          <a:xfrm>
            <a:off x="4264926" y="493223"/>
            <a:ext cx="4449038" cy="588853"/>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מהו ידע </a:t>
            </a:r>
            <a:r>
              <a:rPr b="0" i="0" lang="iw-IL" sz="2800" u="none" cap="none" strike="noStrike">
                <a:solidFill>
                  <a:srgbClr val="00B0F0"/>
                </a:solidFill>
                <a:latin typeface="Assistant ExtraBold"/>
                <a:ea typeface="Assistant ExtraBold"/>
                <a:cs typeface="Assistant ExtraBold"/>
                <a:sym typeface="Assistant ExtraBold"/>
                <a:extLst>
                  <a:ext uri="http://customooxmlschemas.google.com/">
                    <go:slidesCustomData xmlns:go="http://customooxmlschemas.google.com/" textRoundtripDataId="2"/>
                  </a:ext>
                </a:extLst>
              </a:rPr>
              <a:t>סמוי</a:t>
            </a:r>
            <a:r>
              <a:rPr b="0" i="0" lang="iw-IL" sz="2800" u="none" cap="none" strike="noStrike">
                <a:solidFill>
                  <a:srgbClr val="00B0F0"/>
                </a:solidFill>
                <a:latin typeface="Assistant ExtraBold"/>
                <a:ea typeface="Assistant ExtraBold"/>
                <a:cs typeface="Assistant ExtraBold"/>
                <a:sym typeface="Assistant ExtraBold"/>
              </a:rPr>
              <a:t>?</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50" name="Google Shape;50;p3"/>
          <p:cNvSpPr txBox="1"/>
          <p:nvPr/>
        </p:nvSpPr>
        <p:spPr>
          <a:xfrm>
            <a:off x="4356896" y="1577844"/>
            <a:ext cx="3816300" cy="1246800"/>
          </a:xfrm>
          <a:prstGeom prst="rect">
            <a:avLst/>
          </a:prstGeom>
          <a:noFill/>
          <a:ln>
            <a:noFill/>
          </a:ln>
        </p:spPr>
        <p:txBody>
          <a:bodyPr anchorCtr="0" anchor="t" bIns="68550" lIns="68550" spcFirstLastPara="1" rIns="68550" wrap="square" tIns="68550">
            <a:spAutoFit/>
          </a:bodyPr>
          <a:lstStyle/>
          <a:p>
            <a:pPr indent="0" lvl="0" marL="0" marR="0" rtl="1" algn="r">
              <a:lnSpc>
                <a:spcPct val="150000"/>
              </a:lnSpc>
              <a:spcBef>
                <a:spcPts val="0"/>
              </a:spcBef>
              <a:spcAft>
                <a:spcPts val="0"/>
              </a:spcAft>
              <a:buClr>
                <a:srgbClr val="232752"/>
              </a:buClr>
              <a:buSzPts val="1200"/>
              <a:buFont typeface="Assistant ExtraBold"/>
              <a:buNone/>
            </a:pPr>
            <a:r>
              <a:rPr b="0" i="0" lang="iw-IL" sz="1800" u="none" cap="none" strike="noStrike">
                <a:solidFill>
                  <a:srgbClr val="232752"/>
                </a:solidFill>
                <a:latin typeface="Assistant ExtraBold"/>
                <a:ea typeface="Assistant ExtraBold"/>
                <a:cs typeface="Assistant ExtraBold"/>
                <a:sym typeface="Assistant ExtraBold"/>
              </a:rPr>
              <a:t>ידע / מידע שלא בהכרח מודעים לקיומו, וקשה להעבירו הלאה באמצעי תקשורת. הוא קיים </a:t>
            </a:r>
            <a:r>
              <a:rPr lang="iw-IL" sz="1800">
                <a:solidFill>
                  <a:srgbClr val="232752"/>
                </a:solidFill>
                <a:latin typeface="Assistant ExtraBold"/>
                <a:ea typeface="Assistant ExtraBold"/>
                <a:cs typeface="Assistant ExtraBold"/>
                <a:sym typeface="Assistant ExtraBold"/>
              </a:rPr>
              <a:t>"בתוך הראש" של בעל הידע.</a:t>
            </a:r>
            <a:endParaRPr sz="1800"/>
          </a:p>
        </p:txBody>
      </p:sp>
      <p:pic>
        <p:nvPicPr>
          <p:cNvPr descr="Image" id="51" name="Google Shape;51;p3"/>
          <p:cNvPicPr preferRelativeResize="0"/>
          <p:nvPr/>
        </p:nvPicPr>
        <p:blipFill rotWithShape="1">
          <a:blip r:embed="rId4">
            <a:alphaModFix/>
          </a:blip>
          <a:srcRect b="0" l="0" r="0" t="0"/>
          <a:stretch/>
        </p:blipFill>
        <p:spPr>
          <a:xfrm>
            <a:off x="8173202" y="1810000"/>
            <a:ext cx="540775" cy="536399"/>
          </a:xfrm>
          <a:prstGeom prst="rect">
            <a:avLst/>
          </a:prstGeom>
          <a:noFill/>
          <a:ln>
            <a:noFill/>
          </a:ln>
        </p:spPr>
      </p:pic>
      <p:pic>
        <p:nvPicPr>
          <p:cNvPr descr="Google Shape;60;p13" id="52" name="Google Shape;52;p3"/>
          <p:cNvPicPr preferRelativeResize="0"/>
          <p:nvPr/>
        </p:nvPicPr>
        <p:blipFill rotWithShape="1">
          <a:blip r:embed="rId5">
            <a:alphaModFix/>
          </a:blip>
          <a:srcRect b="0" l="0" r="0" t="0"/>
          <a:stretch/>
        </p:blipFill>
        <p:spPr>
          <a:xfrm rot="3173668">
            <a:off x="3899583" y="281784"/>
            <a:ext cx="271944" cy="600133"/>
          </a:xfrm>
          <a:prstGeom prst="rect">
            <a:avLst/>
          </a:prstGeom>
          <a:noFill/>
          <a:ln>
            <a:noFill/>
          </a:ln>
        </p:spPr>
      </p:pic>
      <p:pic>
        <p:nvPicPr>
          <p:cNvPr descr="Blind man wearing sunglasses" id="53" name="Google Shape;53;p3"/>
          <p:cNvPicPr preferRelativeResize="0"/>
          <p:nvPr/>
        </p:nvPicPr>
        <p:blipFill rotWithShape="1">
          <a:blip r:embed="rId6">
            <a:alphaModFix/>
          </a:blip>
          <a:srcRect b="0" l="0" r="0" t="0"/>
          <a:stretch/>
        </p:blipFill>
        <p:spPr>
          <a:xfrm>
            <a:off x="1170542" y="921366"/>
            <a:ext cx="1719431" cy="3398564"/>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 name="Shape 57"/>
        <p:cNvGrpSpPr/>
        <p:nvPr/>
      </p:nvGrpSpPr>
      <p:grpSpPr>
        <a:xfrm>
          <a:off x="0" y="0"/>
          <a:ext cx="0" cy="0"/>
          <a:chOff x="0" y="0"/>
          <a:chExt cx="0" cy="0"/>
        </a:xfrm>
      </p:grpSpPr>
      <p:sp>
        <p:nvSpPr>
          <p:cNvPr id="58" name="Google Shape;58;p4"/>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59" name="Google Shape;59;p4"/>
          <p:cNvSpPr txBox="1"/>
          <p:nvPr/>
        </p:nvSpPr>
        <p:spPr>
          <a:xfrm>
            <a:off x="2377440" y="493223"/>
            <a:ext cx="6336600" cy="5694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סיכום ההבדלים בין ידע גלוי לידע סמוי</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60" name="Google Shape;60;p4"/>
          <p:cNvPicPr preferRelativeResize="0"/>
          <p:nvPr/>
        </p:nvPicPr>
        <p:blipFill rotWithShape="1">
          <a:blip r:embed="rId4">
            <a:alphaModFix/>
          </a:blip>
          <a:srcRect b="0" l="0" r="0" t="0"/>
          <a:stretch/>
        </p:blipFill>
        <p:spPr>
          <a:xfrm rot="3173668">
            <a:off x="3899583" y="281784"/>
            <a:ext cx="271944" cy="600133"/>
          </a:xfrm>
          <a:prstGeom prst="rect">
            <a:avLst/>
          </a:prstGeom>
          <a:noFill/>
          <a:ln>
            <a:noFill/>
          </a:ln>
        </p:spPr>
      </p:pic>
      <p:graphicFrame>
        <p:nvGraphicFramePr>
          <p:cNvPr id="61" name="Google Shape;61;p4"/>
          <p:cNvGraphicFramePr/>
          <p:nvPr/>
        </p:nvGraphicFramePr>
        <p:xfrm>
          <a:off x="1123278" y="1256694"/>
          <a:ext cx="3000000" cy="3000000"/>
        </p:xfrm>
        <a:graphic>
          <a:graphicData uri="http://schemas.openxmlformats.org/drawingml/2006/table">
            <a:tbl>
              <a:tblPr bandRow="1" firstCol="1" firstRow="1">
                <a:noFill/>
                <a:tableStyleId>{AE910C4E-3365-4B1E-89C3-8FA757228C10}</a:tableStyleId>
              </a:tblPr>
              <a:tblGrid>
                <a:gridCol w="1603775"/>
                <a:gridCol w="2586325"/>
                <a:gridCol w="2707350"/>
              </a:tblGrid>
              <a:tr h="501150">
                <a:tc>
                  <a:txBody>
                    <a:bodyPr/>
                    <a:lstStyle/>
                    <a:p>
                      <a:pPr indent="0" lvl="0" marL="0" marR="0" rtl="1" algn="ctr">
                        <a:lnSpc>
                          <a:spcPct val="100000"/>
                        </a:lnSpc>
                        <a:spcBef>
                          <a:spcPts val="0"/>
                        </a:spcBef>
                        <a:spcAft>
                          <a:spcPts val="0"/>
                        </a:spcAft>
                        <a:buClr>
                          <a:schemeClr val="dk1"/>
                        </a:buClr>
                        <a:buSzPts val="1200"/>
                        <a:buFont typeface="Helvetica Neue"/>
                        <a:buNone/>
                      </a:pPr>
                      <a:r>
                        <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ידע גלוי</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ידע סמוי</a:t>
                      </a:r>
                      <a:endParaRPr sz="1200" u="none" cap="none" strike="noStrike"/>
                    </a:p>
                  </a:txBody>
                  <a:tcPr marT="45725" marB="45725" marR="91450" marL="91450" anchor="ctr"/>
                </a:tc>
              </a:tr>
              <a:tr h="501150">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הגדרה</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ידע שניתן להביע, לקודד ולתעד, </a:t>
                      </a:r>
                      <a:endParaRPr sz="1200" u="none" cap="none" strike="noStrike"/>
                    </a:p>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כך שיוכל להיות משותף</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ידע שלא ניתן להביעו בקלות </a:t>
                      </a:r>
                      <a:endParaRPr sz="1200" u="none" cap="none" strike="noStrike"/>
                    </a:p>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ולרוב נוצר מחוויה אישית וניסיון</a:t>
                      </a:r>
                      <a:endParaRPr sz="1200" u="none" cap="none" strike="noStrike"/>
                    </a:p>
                  </a:txBody>
                  <a:tcPr marT="45725" marB="45725" marR="91450" marL="91450" anchor="ctr"/>
                </a:tc>
              </a:tr>
              <a:tr h="501150">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מאפיינים</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extLst>
                            <a:ext uri="http://customooxmlschemas.google.com/">
                              <go:slidesCustomData xmlns:go="http://customooxmlschemas.google.com/" textRoundtripDataId="3"/>
                            </a:ext>
                          </a:extLst>
                        </a:rPr>
                        <a:t>אובייקטיבי, טכני</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extLst>
                            <a:ext uri="http://customooxmlschemas.google.com/">
                              <go:slidesCustomData xmlns:go="http://customooxmlschemas.google.com/" textRoundtripDataId="4"/>
                            </a:ext>
                          </a:extLst>
                        </a:rPr>
                        <a:t>סובייקטיבי,</a:t>
                      </a:r>
                      <a:r>
                        <a:rPr lang="iw-IL" sz="1200">
                          <a:extLst>
                            <a:ext uri="http://customooxmlschemas.google.com/">
                              <go:slidesCustomData xmlns:go="http://customooxmlschemas.google.com/" textRoundtripDataId="5"/>
                            </a:ext>
                          </a:extLst>
                        </a:rPr>
                        <a:t> </a:t>
                      </a:r>
                      <a:r>
                        <a:rPr lang="iw-IL" sz="1200" u="none" cap="none" strike="noStrike">
                          <a:extLst>
                            <a:ext uri="http://customooxmlschemas.google.com/">
                              <go:slidesCustomData xmlns:go="http://customooxmlschemas.google.com/" textRoundtripDataId="6"/>
                            </a:ext>
                          </a:extLst>
                        </a:rPr>
                        <a:t>ניסיוני</a:t>
                      </a:r>
                      <a:endParaRPr sz="1200" u="none" cap="none" strike="noStrike"/>
                    </a:p>
                  </a:txBody>
                  <a:tcPr marT="45725" marB="45725" marR="91450" marL="91450" anchor="ctr"/>
                </a:tc>
              </a:tr>
              <a:tr h="501150">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האם ניתן לתיעוד?</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ניתן לתכנות ולתיעוד</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לא</a:t>
                      </a:r>
                      <a:r>
                        <a:rPr lang="iw-IL" sz="1200" u="none" cap="none" strike="noStrike">
                          <a:extLst>
                            <a:ext uri="http://customooxmlschemas.google.com/">
                              <go:slidesCustomData xmlns:go="http://customooxmlschemas.google.com/" textRoundtripDataId="7"/>
                            </a:ext>
                          </a:extLst>
                        </a:rPr>
                        <a:t> </a:t>
                      </a:r>
                      <a:r>
                        <a:rPr lang="iw-IL" sz="1200"/>
                        <a:t>מתועד, קיים קושי להעבירו הלאה</a:t>
                      </a:r>
                      <a:endParaRPr sz="1200" u="none" cap="none" strike="noStrike"/>
                    </a:p>
                  </a:txBody>
                  <a:tcPr marT="45725" marB="45725" marR="91450" marL="91450" anchor="ctr"/>
                </a:tc>
              </a:tr>
              <a:tr h="501150">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אמצעי העברה</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מועבר באמצעים פיזיים, </a:t>
                      </a:r>
                      <a:endParaRPr sz="1200" u="none" cap="none" strike="noStrike"/>
                    </a:p>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ויזואליים, קוליים ועוד</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קושי רב בהעברה, לעתים קרובות נדרשת אינטראקציה של פנים-אל-פנים והדרכה</a:t>
                      </a:r>
                      <a:endParaRPr sz="1200" u="none" cap="none" strike="noStrike"/>
                    </a:p>
                  </a:txBody>
                  <a:tcPr marT="45725" marB="45725" marR="91450" marL="91450" anchor="ctr"/>
                </a:tc>
              </a:tr>
              <a:tr h="501150">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אחסון</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יכול להיות מאוחסן </a:t>
                      </a:r>
                      <a:endParaRPr sz="1200" u="none" cap="none" strike="noStrike"/>
                    </a:p>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בצורה פיזית או אלקטרונית</a:t>
                      </a:r>
                      <a:endParaRPr sz="1200" u="none" cap="none" strike="noStrike"/>
                    </a:p>
                  </a:txBody>
                  <a:tcPr marT="45725" marB="45725" marR="91450" marL="91450" anchor="ctr"/>
                </a:tc>
                <a:tc>
                  <a:txBody>
                    <a:bodyPr/>
                    <a:lstStyle/>
                    <a:p>
                      <a:pPr indent="0" lvl="0" marL="0" marR="0" rtl="1" algn="ctr">
                        <a:lnSpc>
                          <a:spcPct val="100000"/>
                        </a:lnSpc>
                        <a:spcBef>
                          <a:spcPts val="0"/>
                        </a:spcBef>
                        <a:spcAft>
                          <a:spcPts val="0"/>
                        </a:spcAft>
                        <a:buClr>
                          <a:schemeClr val="dk1"/>
                        </a:buClr>
                        <a:buSzPts val="1200"/>
                        <a:buFont typeface="Helvetica Neue"/>
                        <a:buNone/>
                      </a:pPr>
                      <a:r>
                        <a:rPr lang="iw-IL" sz="1200" u="none" cap="none" strike="noStrike"/>
                        <a:t>אינו</a:t>
                      </a:r>
                      <a:r>
                        <a:rPr lang="iw-IL" sz="1200"/>
                        <a:t> </a:t>
                      </a:r>
                      <a:r>
                        <a:rPr lang="iw-IL" sz="1200" u="none" cap="none" strike="noStrike"/>
                        <a:t>מאוחסן</a:t>
                      </a:r>
                      <a:r>
                        <a:rPr lang="iw-IL" sz="1200"/>
                        <a:t> בקבצים פיזיים, </a:t>
                      </a:r>
                      <a:endParaRPr sz="1200"/>
                    </a:p>
                    <a:p>
                      <a:pPr indent="0" lvl="0" marL="0" marR="0" rtl="1" algn="ctr">
                        <a:lnSpc>
                          <a:spcPct val="100000"/>
                        </a:lnSpc>
                        <a:spcBef>
                          <a:spcPts val="0"/>
                        </a:spcBef>
                        <a:spcAft>
                          <a:spcPts val="0"/>
                        </a:spcAft>
                        <a:buClr>
                          <a:schemeClr val="dk1"/>
                        </a:buClr>
                        <a:buSzPts val="1200"/>
                        <a:buFont typeface="Helvetica Neue"/>
                        <a:buNone/>
                      </a:pPr>
                      <a:r>
                        <a:rPr lang="iw-IL" sz="1200"/>
                        <a:t>קיים במוחם של בני אדם</a:t>
                      </a:r>
                      <a:endParaRPr sz="1200" u="none" cap="none" strike="noStrike"/>
                    </a:p>
                  </a:txBody>
                  <a:tcPr marT="45725" marB="45725" marR="91450" marL="91450" anchor="ctr"/>
                </a:tc>
              </a:tr>
            </a:tbl>
          </a:graphicData>
        </a:graphic>
      </p:graphicFrame>
      <p:pic>
        <p:nvPicPr>
          <p:cNvPr descr="Google Shape;92;p14" id="62" name="Google Shape;62;p4"/>
          <p:cNvPicPr preferRelativeResize="0"/>
          <p:nvPr/>
        </p:nvPicPr>
        <p:blipFill rotWithShape="1">
          <a:blip r:embed="rId5">
            <a:alphaModFix/>
          </a:blip>
          <a:srcRect b="0" l="0" r="0" t="0"/>
          <a:stretch/>
        </p:blipFill>
        <p:spPr>
          <a:xfrm>
            <a:off x="8127203" y="2322515"/>
            <a:ext cx="404063" cy="365760"/>
          </a:xfrm>
          <a:prstGeom prst="rect">
            <a:avLst/>
          </a:prstGeom>
          <a:noFill/>
          <a:ln>
            <a:noFill/>
          </a:ln>
        </p:spPr>
      </p:pic>
      <p:pic>
        <p:nvPicPr>
          <p:cNvPr descr="Google Shape;94;p14" id="63" name="Google Shape;63;p4"/>
          <p:cNvPicPr preferRelativeResize="0"/>
          <p:nvPr/>
        </p:nvPicPr>
        <p:blipFill rotWithShape="1">
          <a:blip r:embed="rId6">
            <a:alphaModFix/>
          </a:blip>
          <a:srcRect b="0" l="0" r="0" t="0"/>
          <a:stretch/>
        </p:blipFill>
        <p:spPr>
          <a:xfrm>
            <a:off x="8127203" y="3314429"/>
            <a:ext cx="404066" cy="365760"/>
          </a:xfrm>
          <a:prstGeom prst="rect">
            <a:avLst/>
          </a:prstGeom>
          <a:noFill/>
          <a:ln>
            <a:noFill/>
          </a:ln>
        </p:spPr>
      </p:pic>
      <p:pic>
        <p:nvPicPr>
          <p:cNvPr descr="Google Shape;93;p14" id="64" name="Google Shape;64;p4"/>
          <p:cNvPicPr preferRelativeResize="0"/>
          <p:nvPr/>
        </p:nvPicPr>
        <p:blipFill rotWithShape="1">
          <a:blip r:embed="rId7">
            <a:alphaModFix/>
          </a:blip>
          <a:srcRect b="0" l="0" r="0" t="0"/>
          <a:stretch/>
        </p:blipFill>
        <p:spPr>
          <a:xfrm>
            <a:off x="8127203" y="1832492"/>
            <a:ext cx="404069" cy="365760"/>
          </a:xfrm>
          <a:prstGeom prst="rect">
            <a:avLst/>
          </a:prstGeom>
          <a:noFill/>
          <a:ln>
            <a:noFill/>
          </a:ln>
        </p:spPr>
      </p:pic>
      <p:pic>
        <p:nvPicPr>
          <p:cNvPr descr="Google Shape;91;p14" id="65" name="Google Shape;65;p4"/>
          <p:cNvPicPr preferRelativeResize="0"/>
          <p:nvPr/>
        </p:nvPicPr>
        <p:blipFill rotWithShape="1">
          <a:blip r:embed="rId8">
            <a:alphaModFix/>
          </a:blip>
          <a:srcRect b="0" l="0" r="0" t="0"/>
          <a:stretch/>
        </p:blipFill>
        <p:spPr>
          <a:xfrm>
            <a:off x="8127203" y="2818472"/>
            <a:ext cx="406400" cy="365760"/>
          </a:xfrm>
          <a:prstGeom prst="rect">
            <a:avLst/>
          </a:prstGeom>
          <a:noFill/>
          <a:ln>
            <a:noFill/>
          </a:ln>
        </p:spPr>
      </p:pic>
      <p:pic>
        <p:nvPicPr>
          <p:cNvPr id="66" name="Google Shape;66;p4"/>
          <p:cNvPicPr preferRelativeResize="0"/>
          <p:nvPr/>
        </p:nvPicPr>
        <p:blipFill rotWithShape="1">
          <a:blip r:embed="rId9">
            <a:alphaModFix/>
          </a:blip>
          <a:srcRect b="0" l="0" r="0" t="0"/>
          <a:stretch/>
        </p:blipFill>
        <p:spPr>
          <a:xfrm>
            <a:off x="8100961" y="3804452"/>
            <a:ext cx="430305" cy="36576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5"/>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72" name="Google Shape;72;p5"/>
          <p:cNvSpPr txBox="1"/>
          <p:nvPr/>
        </p:nvSpPr>
        <p:spPr>
          <a:xfrm>
            <a:off x="4872250" y="512064"/>
            <a:ext cx="3843221" cy="585216"/>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סרטון – ידע גלוי וסמוי</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73" name="Google Shape;73;p5"/>
          <p:cNvPicPr preferRelativeResize="0"/>
          <p:nvPr/>
        </p:nvPicPr>
        <p:blipFill rotWithShape="1">
          <a:blip r:embed="rId4">
            <a:alphaModFix/>
          </a:blip>
          <a:srcRect b="0" l="0" r="0" t="0"/>
          <a:stretch/>
        </p:blipFill>
        <p:spPr>
          <a:xfrm rot="3173668">
            <a:off x="5456129" y="291744"/>
            <a:ext cx="271944" cy="600133"/>
          </a:xfrm>
          <a:prstGeom prst="rect">
            <a:avLst/>
          </a:prstGeom>
          <a:noFill/>
          <a:ln>
            <a:noFill/>
          </a:ln>
        </p:spPr>
      </p:pic>
      <p:sp>
        <p:nvSpPr>
          <p:cNvPr id="74" name="Google Shape;74;p5"/>
          <p:cNvSpPr txBox="1"/>
          <p:nvPr/>
        </p:nvSpPr>
        <p:spPr>
          <a:xfrm>
            <a:off x="4222377" y="1377931"/>
            <a:ext cx="3954300" cy="3294000"/>
          </a:xfrm>
          <a:prstGeom prst="rect">
            <a:avLst/>
          </a:prstGeom>
          <a:noFill/>
          <a:ln>
            <a:noFill/>
          </a:ln>
        </p:spPr>
        <p:txBody>
          <a:bodyPr anchorCtr="0" anchor="t" bIns="68550" lIns="68550" spcFirstLastPara="1" rIns="68550" wrap="square" tIns="68550">
            <a:spAutoFit/>
          </a:bodyPr>
          <a:lstStyle/>
          <a:p>
            <a:pPr indent="0" lvl="0" marL="0" marR="0" rtl="1" algn="ctr">
              <a:lnSpc>
                <a:spcPct val="18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נצפה כעת בסרטון בנושא "ידע גלוי וסמוי" </a:t>
            </a:r>
            <a:r>
              <a:rPr lang="iw-IL" sz="2000">
                <a:solidFill>
                  <a:srgbClr val="232752"/>
                </a:solidFill>
                <a:latin typeface="Assistant ExtraBold"/>
                <a:ea typeface="Assistant ExtraBold"/>
                <a:cs typeface="Assistant ExtraBold"/>
                <a:sym typeface="Assistant ExtraBold"/>
              </a:rPr>
              <a:t>של</a:t>
            </a:r>
            <a:r>
              <a:rPr b="0" i="0" lang="iw-IL" sz="2000" u="none" cap="none" strike="noStrike">
                <a:solidFill>
                  <a:srgbClr val="232752"/>
                </a:solidFill>
                <a:latin typeface="Assistant ExtraBold"/>
                <a:ea typeface="Assistant ExtraBold"/>
                <a:cs typeface="Assistant ExtraBold"/>
                <a:sym typeface="Assistant ExtraBold"/>
              </a:rPr>
              <a:t> לזלי סלמון:</a:t>
            </a:r>
            <a:endParaRPr/>
          </a:p>
          <a:p>
            <a:pPr indent="0" lvl="0" marL="0" marR="0" rtl="1" algn="ctr">
              <a:lnSpc>
                <a:spcPct val="185000"/>
              </a:lnSpc>
              <a:spcBef>
                <a:spcPts val="0"/>
              </a:spcBef>
              <a:spcAft>
                <a:spcPts val="0"/>
              </a:spcAft>
              <a:buClr>
                <a:srgbClr val="232752"/>
              </a:buClr>
              <a:buSzPts val="2000"/>
              <a:buFont typeface="Assistant SemiBold"/>
              <a:buNone/>
            </a:pPr>
            <a:r>
              <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85000"/>
              </a:lnSpc>
              <a:spcBef>
                <a:spcPts val="0"/>
              </a:spcBef>
              <a:spcAft>
                <a:spcPts val="0"/>
              </a:spcAft>
              <a:buClr>
                <a:srgbClr val="232752"/>
              </a:buClr>
              <a:buSzPts val="2000"/>
              <a:buFont typeface="Assistant ExtraBold"/>
              <a:buNone/>
            </a:pPr>
            <a:r>
              <a:rPr b="0" i="0" lang="iw-IL" sz="2000" u="sng" cap="none" strike="noStrike">
                <a:solidFill>
                  <a:srgbClr val="232752"/>
                </a:solidFill>
                <a:latin typeface="Assistant ExtraBold"/>
                <a:ea typeface="Assistant ExtraBold"/>
                <a:cs typeface="Assistant ExtraBold"/>
                <a:sym typeface="Assistant ExtraBold"/>
                <a:hlinkClick r:id="rId5">
                  <a:extLst>
                    <a:ext uri="{A12FA001-AC4F-418D-AE19-62706E023703}">
                      <ahyp:hlinkClr val="tx"/>
                    </a:ext>
                  </a:extLst>
                </a:hlinkClick>
              </a:rPr>
              <a:t>https://www.youtube.com/watch?v=lhwtl4VQAU4</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85000"/>
              </a:lnSpc>
              <a:spcBef>
                <a:spcPts val="0"/>
              </a:spcBef>
              <a:spcAft>
                <a:spcPts val="0"/>
              </a:spcAft>
              <a:buClr>
                <a:srgbClr val="232752"/>
              </a:buClr>
              <a:buSzPts val="2000"/>
              <a:buFont typeface="Assistant SemiBold"/>
              <a:buNone/>
            </a:pPr>
            <a:r>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shutterstock_1975936445.jpeg" id="75" name="Google Shape;75;p5"/>
          <p:cNvPicPr preferRelativeResize="0"/>
          <p:nvPr/>
        </p:nvPicPr>
        <p:blipFill rotWithShape="1">
          <a:blip r:embed="rId6">
            <a:alphaModFix/>
          </a:blip>
          <a:srcRect b="14775" l="29823" r="26875" t="8094"/>
          <a:stretch/>
        </p:blipFill>
        <p:spPr>
          <a:xfrm>
            <a:off x="564521" y="1530331"/>
            <a:ext cx="2525303" cy="2525303"/>
          </a:xfrm>
          <a:custGeom>
            <a:rect b="b" l="l" r="r" t="t"/>
            <a:pathLst>
              <a:path extrusionOk="0" h="21598" w="21598">
                <a:moveTo>
                  <a:pt x="2430" y="0"/>
                </a:moveTo>
                <a:cubicBezTo>
                  <a:pt x="1717" y="0"/>
                  <a:pt x="1288" y="-1"/>
                  <a:pt x="1003" y="118"/>
                </a:cubicBezTo>
                <a:cubicBezTo>
                  <a:pt x="591" y="268"/>
                  <a:pt x="268" y="591"/>
                  <a:pt x="118" y="1003"/>
                </a:cubicBezTo>
                <a:cubicBezTo>
                  <a:pt x="-1" y="1288"/>
                  <a:pt x="0" y="1717"/>
                  <a:pt x="0" y="2430"/>
                </a:cubicBezTo>
                <a:lnTo>
                  <a:pt x="0" y="19168"/>
                </a:lnTo>
                <a:cubicBezTo>
                  <a:pt x="0" y="19881"/>
                  <a:pt x="-1" y="20310"/>
                  <a:pt x="118" y="20595"/>
                </a:cubicBezTo>
                <a:cubicBezTo>
                  <a:pt x="268" y="21007"/>
                  <a:pt x="591" y="21330"/>
                  <a:pt x="1003" y="21480"/>
                </a:cubicBezTo>
                <a:cubicBezTo>
                  <a:pt x="1288" y="21599"/>
                  <a:pt x="1717" y="21598"/>
                  <a:pt x="2430" y="21598"/>
                </a:cubicBezTo>
                <a:lnTo>
                  <a:pt x="19168" y="21598"/>
                </a:lnTo>
                <a:cubicBezTo>
                  <a:pt x="19881" y="21598"/>
                  <a:pt x="20310" y="21599"/>
                  <a:pt x="20595" y="21480"/>
                </a:cubicBezTo>
                <a:cubicBezTo>
                  <a:pt x="21007" y="21330"/>
                  <a:pt x="21330" y="21007"/>
                  <a:pt x="21480" y="20595"/>
                </a:cubicBezTo>
                <a:cubicBezTo>
                  <a:pt x="21599" y="20310"/>
                  <a:pt x="21598" y="19881"/>
                  <a:pt x="21598" y="19168"/>
                </a:cubicBezTo>
                <a:lnTo>
                  <a:pt x="21598" y="2430"/>
                </a:lnTo>
                <a:cubicBezTo>
                  <a:pt x="21598" y="1717"/>
                  <a:pt x="21599" y="1288"/>
                  <a:pt x="21480" y="1003"/>
                </a:cubicBezTo>
                <a:cubicBezTo>
                  <a:pt x="21330" y="591"/>
                  <a:pt x="21007" y="268"/>
                  <a:pt x="20595" y="118"/>
                </a:cubicBezTo>
                <a:cubicBezTo>
                  <a:pt x="20310" y="-1"/>
                  <a:pt x="19881" y="0"/>
                  <a:pt x="19168" y="0"/>
                </a:cubicBezTo>
                <a:lnTo>
                  <a:pt x="2430" y="0"/>
                </a:lnTo>
                <a:close/>
              </a:path>
            </a:pathLst>
          </a:cu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 name="Shape 79"/>
        <p:cNvGrpSpPr/>
        <p:nvPr/>
      </p:nvGrpSpPr>
      <p:grpSpPr>
        <a:xfrm>
          <a:off x="0" y="0"/>
          <a:ext cx="0" cy="0"/>
          <a:chOff x="0" y="0"/>
          <a:chExt cx="0" cy="0"/>
        </a:xfrm>
      </p:grpSpPr>
      <p:sp>
        <p:nvSpPr>
          <p:cNvPr id="80" name="Google Shape;80;p6"/>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b="0" i="0" lang="iw-IL" sz="900" u="none" cap="none" strike="noStrike">
                <a:solidFill>
                  <a:srgbClr val="232752"/>
                </a:solidFill>
                <a:latin typeface="Assistant SemiBold"/>
                <a:ea typeface="Assistant SemiBold"/>
                <a:cs typeface="Assistant SemiBold"/>
                <a:sym typeface="Assistant SemiBold"/>
              </a:rPr>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81" name="Google Shape;81;p6"/>
          <p:cNvSpPr txBox="1"/>
          <p:nvPr/>
        </p:nvSpPr>
        <p:spPr>
          <a:xfrm>
            <a:off x="4872250" y="512064"/>
            <a:ext cx="3843221" cy="585216"/>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תרגיל – ידע גלוי וסמוי</a:t>
            </a:r>
            <a:endParaRPr b="0" i="0" sz="2800" u="none" cap="none" strike="noStrike">
              <a:solidFill>
                <a:srgbClr val="00B0F0"/>
              </a:solidFill>
              <a:latin typeface="Assistant ExtraBold"/>
              <a:ea typeface="Assistant ExtraBold"/>
              <a:cs typeface="Assistant ExtraBold"/>
              <a:sym typeface="Assistant ExtraBold"/>
            </a:endParaRPr>
          </a:p>
        </p:txBody>
      </p:sp>
      <p:pic>
        <p:nvPicPr>
          <p:cNvPr descr="Google Shape;60;p13" id="82" name="Google Shape;82;p6"/>
          <p:cNvPicPr preferRelativeResize="0"/>
          <p:nvPr/>
        </p:nvPicPr>
        <p:blipFill rotWithShape="1">
          <a:blip r:embed="rId3">
            <a:alphaModFix/>
          </a:blip>
          <a:srcRect b="0" l="0" r="0" t="0"/>
          <a:stretch/>
        </p:blipFill>
        <p:spPr>
          <a:xfrm rot="3173668">
            <a:off x="5456129" y="291744"/>
            <a:ext cx="271944" cy="600133"/>
          </a:xfrm>
          <a:prstGeom prst="rect">
            <a:avLst/>
          </a:prstGeom>
          <a:noFill/>
          <a:ln>
            <a:noFill/>
          </a:ln>
        </p:spPr>
      </p:pic>
      <p:sp>
        <p:nvSpPr>
          <p:cNvPr id="83" name="Google Shape;83;p6"/>
          <p:cNvSpPr txBox="1"/>
          <p:nvPr/>
        </p:nvSpPr>
        <p:spPr>
          <a:xfrm>
            <a:off x="2259106" y="1030101"/>
            <a:ext cx="6456365" cy="353917"/>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400"/>
              <a:buFont typeface="Assistant ExtraBold"/>
              <a:buNone/>
            </a:pPr>
            <a:r>
              <a:rPr b="0" i="0" lang="iw-IL" sz="1400" u="none" cap="none" strike="noStrike">
                <a:solidFill>
                  <a:srgbClr val="232752"/>
                </a:solidFill>
                <a:latin typeface="Assistant ExtraBold"/>
                <a:ea typeface="Assistant ExtraBold"/>
                <a:cs typeface="Assistant ExtraBold"/>
                <a:sym typeface="Assistant ExtraBold"/>
                <a:extLst>
                  <a:ext uri="http://customooxmlschemas.google.com/">
                    <go:slidesCustomData xmlns:go="http://customooxmlschemas.google.com/" textRoundtripDataId="8"/>
                  </a:ext>
                </a:extLst>
              </a:rPr>
              <a:t>לקריינות התרגיל לחצו כאן: </a:t>
            </a:r>
            <a:r>
              <a:rPr b="0" i="0" lang="iw-IL" sz="1400" u="sng" cap="none" strike="noStrike">
                <a:solidFill>
                  <a:srgbClr val="232752"/>
                </a:solidFill>
                <a:latin typeface="Assistant ExtraBold"/>
                <a:ea typeface="Assistant ExtraBold"/>
                <a:cs typeface="Assistant ExtraBold"/>
                <a:sym typeface="Assistant ExtraBold"/>
                <a:hlinkClick r:id="rId4">
                  <a:extLst>
                    <a:ext uri="{A12FA001-AC4F-418D-AE19-62706E023703}">
                      <ahyp:hlinkClr val="tx"/>
                    </a:ext>
                  </a:extLst>
                </a:hlinkClick>
                <a:extLst>
                  <a:ext uri="http://customooxmlschemas.google.com/">
                    <go:slidesCustomData xmlns:go="http://customooxmlschemas.google.com/" textRoundtripDataId="9"/>
                  </a:ext>
                </a:extLst>
              </a:rPr>
              <a:t>https://www.youtube.com/watch?v=nM8WuSlApko</a:t>
            </a:r>
            <a:r>
              <a:rPr b="0" i="0" lang="iw-IL" sz="1400" u="none" cap="none" strike="noStrike">
                <a:solidFill>
                  <a:srgbClr val="232752"/>
                </a:solidFill>
                <a:latin typeface="Assistant ExtraBold"/>
                <a:ea typeface="Assistant ExtraBold"/>
                <a:cs typeface="Assistant ExtraBold"/>
                <a:sym typeface="Assistant ExtraBold"/>
                <a:extLst>
                  <a:ext uri="http://customooxmlschemas.google.com/">
                    <go:slidesCustomData xmlns:go="http://customooxmlschemas.google.com/" textRoundtripDataId="10"/>
                  </a:ext>
                </a:extLst>
              </a:rPr>
              <a:t> </a:t>
            </a:r>
            <a:endParaRPr/>
          </a:p>
        </p:txBody>
      </p:sp>
      <p:pic>
        <p:nvPicPr>
          <p:cNvPr descr="shutterstock_330005462.jpeg" id="84" name="Google Shape;84;p6"/>
          <p:cNvPicPr preferRelativeResize="0"/>
          <p:nvPr/>
        </p:nvPicPr>
        <p:blipFill rotWithShape="1">
          <a:blip r:embed="rId5">
            <a:alphaModFix/>
          </a:blip>
          <a:srcRect b="9051" l="38826" r="6569" t="9052"/>
          <a:stretch/>
        </p:blipFill>
        <p:spPr>
          <a:xfrm>
            <a:off x="391720" y="595427"/>
            <a:ext cx="1577182" cy="1577182"/>
          </a:xfrm>
          <a:custGeom>
            <a:rect b="b" l="l" r="r" t="t"/>
            <a:pathLst>
              <a:path extrusionOk="0" h="21600" w="21600">
                <a:moveTo>
                  <a:pt x="2430" y="0"/>
                </a:moveTo>
                <a:cubicBezTo>
                  <a:pt x="1716" y="0"/>
                  <a:pt x="1291" y="0"/>
                  <a:pt x="1006" y="120"/>
                </a:cubicBezTo>
                <a:cubicBezTo>
                  <a:pt x="594" y="269"/>
                  <a:pt x="269" y="594"/>
                  <a:pt x="120" y="1006"/>
                </a:cubicBezTo>
                <a:cubicBezTo>
                  <a:pt x="0" y="1291"/>
                  <a:pt x="0" y="1716"/>
                  <a:pt x="0" y="2430"/>
                </a:cubicBezTo>
                <a:lnTo>
                  <a:pt x="0" y="19170"/>
                </a:lnTo>
                <a:cubicBezTo>
                  <a:pt x="0" y="19884"/>
                  <a:pt x="0" y="20309"/>
                  <a:pt x="120" y="20594"/>
                </a:cubicBezTo>
                <a:cubicBezTo>
                  <a:pt x="269" y="21006"/>
                  <a:pt x="594" y="21331"/>
                  <a:pt x="1006" y="21480"/>
                </a:cubicBezTo>
                <a:cubicBezTo>
                  <a:pt x="1291" y="21600"/>
                  <a:pt x="1716" y="21600"/>
                  <a:pt x="2430" y="21600"/>
                </a:cubicBezTo>
                <a:lnTo>
                  <a:pt x="19170" y="21600"/>
                </a:lnTo>
                <a:cubicBezTo>
                  <a:pt x="19884" y="21600"/>
                  <a:pt x="20309" y="21600"/>
                  <a:pt x="20594" y="21480"/>
                </a:cubicBezTo>
                <a:cubicBezTo>
                  <a:pt x="21006" y="21331"/>
                  <a:pt x="21331" y="21006"/>
                  <a:pt x="21480" y="20594"/>
                </a:cubicBezTo>
                <a:cubicBezTo>
                  <a:pt x="21600" y="20309"/>
                  <a:pt x="21600" y="19884"/>
                  <a:pt x="21600" y="19170"/>
                </a:cubicBezTo>
                <a:lnTo>
                  <a:pt x="21600" y="2430"/>
                </a:lnTo>
                <a:cubicBezTo>
                  <a:pt x="21600" y="1716"/>
                  <a:pt x="21600" y="1291"/>
                  <a:pt x="21480" y="1006"/>
                </a:cubicBezTo>
                <a:cubicBezTo>
                  <a:pt x="21331" y="594"/>
                  <a:pt x="21006" y="269"/>
                  <a:pt x="20594" y="120"/>
                </a:cubicBezTo>
                <a:cubicBezTo>
                  <a:pt x="20309" y="0"/>
                  <a:pt x="19884" y="0"/>
                  <a:pt x="19170" y="0"/>
                </a:cubicBezTo>
                <a:lnTo>
                  <a:pt x="2430" y="0"/>
                </a:lnTo>
                <a:close/>
              </a:path>
            </a:pathLst>
          </a:custGeom>
          <a:noFill/>
          <a:ln>
            <a:noFill/>
          </a:ln>
        </p:spPr>
      </p:pic>
      <p:sp>
        <p:nvSpPr>
          <p:cNvPr id="85" name="Google Shape;85;p6"/>
          <p:cNvSpPr txBox="1"/>
          <p:nvPr/>
        </p:nvSpPr>
        <p:spPr>
          <a:xfrm>
            <a:off x="1753496" y="1300655"/>
            <a:ext cx="6962100" cy="30477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לפניכם קטע מיומנו של דני, תלמיד כיתה י':</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תלמיד חדש הגיע לבית הספר שלי היום. המחנך יוסי ביקש ממני לחנוך אותו.</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איזה באסה. מצד אחד למה אני? מצד שני, הזדמנות טובה לעשות רושם על יוסי.</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החלטתי לנסות להשקיע בחניכה. הראיתי לו את מערכת השעות ואת מערכת הצלצולים. </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דיברנו קצת וגיליתי שהוא עבר לפה כי התנכלו לו בבית הספר הקודם, אז כמובן סיפרתי לו עם מי כדאי לו להתחבר כאן בבית הספר, ואם קורה משהו – אפשר תמיד ללכת ליועצת, קרן</a:t>
            </a:r>
            <a:r>
              <a:rPr lang="iw-IL">
                <a:solidFill>
                  <a:srgbClr val="232752"/>
                </a:solidFill>
                <a:latin typeface="Assistant"/>
                <a:ea typeface="Assistant"/>
                <a:cs typeface="Assistant"/>
                <a:sym typeface="Assistant"/>
              </a:rPr>
              <a:t>.</a:t>
            </a:r>
            <a:r>
              <a:rPr b="0" i="0" lang="iw-IL" sz="1400" u="none" cap="none" strike="noStrike">
                <a:solidFill>
                  <a:srgbClr val="232752"/>
                </a:solidFill>
                <a:latin typeface="Assistant"/>
                <a:ea typeface="Assistant"/>
                <a:cs typeface="Assistant"/>
                <a:sym typeface="Assistant"/>
              </a:rPr>
              <a:t> היא מה זה חמודה!</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סיפרתי לו כמובן גם מי המורים הנחמדים וממי כדאי להיזהר.</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דיברנו, וסיפרתי לו שאני מגיע לבית הספר באופניים, אבל לא מזמן הם נהרסו לי. הוא מיהר להסביר לי איפה כדאי לתקן אותם. הוא סיפר לי קצת על עצמו ועל בית הספר הקודם שלו. </a:t>
            </a:r>
            <a:r>
              <a:rPr lang="iw-IL">
                <a:solidFill>
                  <a:srgbClr val="232752"/>
                </a:solidFill>
                <a:latin typeface="Assistant"/>
                <a:ea typeface="Assistant"/>
                <a:cs typeface="Assistant"/>
                <a:sym typeface="Assistant"/>
              </a:rPr>
              <a:t>נשמע </a:t>
            </a:r>
            <a:r>
              <a:rPr b="0" i="0" lang="iw-IL" sz="1400" u="none" cap="none" strike="noStrike">
                <a:solidFill>
                  <a:srgbClr val="232752"/>
                </a:solidFill>
                <a:latin typeface="Assistant"/>
                <a:ea typeface="Assistant"/>
                <a:cs typeface="Assistant"/>
                <a:sym typeface="Assistant"/>
              </a:rPr>
              <a:t>שהוא ממש לא סבל את קורן מ-י'3, הוא אמר שהיא תעשה הכול כדי להשיג עוקבים לאינסטגרם.</a:t>
            </a:r>
            <a:endParaRPr/>
          </a:p>
          <a:p>
            <a:pPr indent="0" lvl="0" marL="0" marR="0" rtl="1" algn="r">
              <a:lnSpc>
                <a:spcPct val="100000"/>
              </a:lnSpc>
              <a:spcBef>
                <a:spcPts val="600"/>
              </a:spcBef>
              <a:spcAft>
                <a:spcPts val="0"/>
              </a:spcAft>
              <a:buClr>
                <a:srgbClr val="232752"/>
              </a:buClr>
              <a:buSzPts val="1400"/>
              <a:buFont typeface="Assistant"/>
              <a:buNone/>
            </a:pPr>
            <a:r>
              <a:rPr b="0" i="0" lang="iw-IL" sz="1400" u="none" cap="none" strike="noStrike">
                <a:solidFill>
                  <a:srgbClr val="232752"/>
                </a:solidFill>
                <a:latin typeface="Assistant"/>
                <a:ea typeface="Assistant"/>
                <a:cs typeface="Assistant"/>
                <a:sym typeface="Assistant"/>
              </a:rPr>
              <a:t>אחרי </a:t>
            </a:r>
            <a:r>
              <a:rPr lang="iw-IL">
                <a:solidFill>
                  <a:srgbClr val="232752"/>
                </a:solidFill>
                <a:latin typeface="Assistant"/>
                <a:ea typeface="Assistant"/>
                <a:cs typeface="Assistant"/>
                <a:sym typeface="Assistant"/>
              </a:rPr>
              <a:t>הלימודים</a:t>
            </a:r>
            <a:r>
              <a:rPr b="0" i="0" lang="iw-IL" sz="1400" u="none" cap="none" strike="noStrike">
                <a:solidFill>
                  <a:srgbClr val="232752"/>
                </a:solidFill>
                <a:latin typeface="Assistant"/>
                <a:ea typeface="Assistant"/>
                <a:cs typeface="Assistant"/>
                <a:sym typeface="Assistant"/>
              </a:rPr>
              <a:t> הסתובבנו בעיר, ואז הראיתי לו את המקומות הכי שווים לאכול בהם.</a:t>
            </a:r>
            <a:endParaRPr/>
          </a:p>
        </p:txBody>
      </p:sp>
      <p:sp>
        <p:nvSpPr>
          <p:cNvPr id="86" name="Google Shape;86;p6"/>
          <p:cNvSpPr txBox="1"/>
          <p:nvPr/>
        </p:nvSpPr>
        <p:spPr>
          <a:xfrm>
            <a:off x="1143001" y="4487450"/>
            <a:ext cx="6408000" cy="3540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400"/>
              <a:buFont typeface="Assistant"/>
              <a:buNone/>
            </a:pPr>
            <a:r>
              <a:rPr b="1" i="0" lang="iw-IL" sz="1400" u="none" cap="none" strike="noStrike">
                <a:solidFill>
                  <a:srgbClr val="232752"/>
                </a:solidFill>
                <a:latin typeface="Assistant"/>
                <a:ea typeface="Assistant"/>
                <a:cs typeface="Assistant"/>
                <a:sym typeface="Assistant"/>
              </a:rPr>
              <a:t>מצאו בקטע התרגיל </a:t>
            </a:r>
            <a:r>
              <a:rPr b="1" lang="iw-IL">
                <a:solidFill>
                  <a:srgbClr val="232752"/>
                </a:solidFill>
                <a:latin typeface="Assistant"/>
                <a:ea typeface="Assistant"/>
                <a:cs typeface="Assistant"/>
                <a:sym typeface="Assistant"/>
              </a:rPr>
              <a:t>שני</a:t>
            </a:r>
            <a:r>
              <a:rPr b="1" i="0" lang="iw-IL" sz="1400" u="none" cap="none" strike="noStrike">
                <a:solidFill>
                  <a:srgbClr val="232752"/>
                </a:solidFill>
                <a:latin typeface="Assistant"/>
                <a:ea typeface="Assistant"/>
                <a:cs typeface="Assistant"/>
                <a:sym typeface="Assistant"/>
              </a:rPr>
              <a:t> מקרים של ידע גלוי ו</a:t>
            </a:r>
            <a:r>
              <a:rPr b="1" lang="iw-IL">
                <a:solidFill>
                  <a:srgbClr val="232752"/>
                </a:solidFill>
                <a:latin typeface="Assistant"/>
                <a:ea typeface="Assistant"/>
                <a:cs typeface="Assistant"/>
                <a:sym typeface="Assistant"/>
              </a:rPr>
              <a:t>שני</a:t>
            </a:r>
            <a:r>
              <a:rPr b="1" i="0" lang="iw-IL" sz="1400" u="none" cap="none" strike="noStrike">
                <a:solidFill>
                  <a:srgbClr val="232752"/>
                </a:solidFill>
                <a:latin typeface="Assistant"/>
                <a:ea typeface="Assistant"/>
                <a:cs typeface="Assistant"/>
                <a:sym typeface="Assistant"/>
              </a:rPr>
              <a:t> מקרים של ידע סמוי. נמקו את בחירתכם.</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1"/>
          <p:cNvSpPr txBox="1"/>
          <p:nvPr/>
        </p:nvSpPr>
        <p:spPr>
          <a:xfrm>
            <a:off x="-5125" y="955187"/>
            <a:ext cx="9144001" cy="1954347"/>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F2F2F2"/>
              </a:buClr>
              <a:buSzPts val="11500"/>
              <a:buFont typeface="Assistant ExtraBold"/>
              <a:buNone/>
            </a:pPr>
            <a:r>
              <a:rPr b="0" i="0" lang="iw-IL" sz="11500" u="none" cap="none" strike="noStrike">
                <a:solidFill>
                  <a:srgbClr val="F2F2F2"/>
                </a:solidFill>
                <a:latin typeface="Assistant ExtraBold"/>
                <a:ea typeface="Assistant ExtraBold"/>
                <a:cs typeface="Assistant ExtraBold"/>
                <a:sym typeface="Assistant ExtraBold"/>
              </a:rPr>
              <a:t>HANDS-ON</a:t>
            </a:r>
            <a:endParaRPr/>
          </a:p>
        </p:txBody>
      </p:sp>
      <p:sp>
        <p:nvSpPr>
          <p:cNvPr id="92" name="Google Shape;92;p11"/>
          <p:cNvSpPr txBox="1"/>
          <p:nvPr/>
        </p:nvSpPr>
        <p:spPr>
          <a:xfrm>
            <a:off x="1095350" y="2629764"/>
            <a:ext cx="6873300" cy="735046"/>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00ACE6"/>
              </a:buClr>
              <a:buSzPts val="4000"/>
              <a:buFont typeface="Assistant ExtraBold"/>
              <a:buNone/>
            </a:pPr>
            <a:r>
              <a:rPr b="0" i="0" lang="iw-IL" sz="4000" u="none" cap="none" strike="noStrike">
                <a:solidFill>
                  <a:srgbClr val="00ACE6"/>
                </a:solidFill>
                <a:latin typeface="Assistant ExtraBold"/>
                <a:ea typeface="Assistant ExtraBold"/>
                <a:cs typeface="Assistant ExtraBold"/>
                <a:sym typeface="Assistant ExtraBold"/>
              </a:rPr>
              <a:t>ניתוח נתונים לומדים</a:t>
            </a:r>
            <a:endParaRPr/>
          </a:p>
        </p:txBody>
      </p:sp>
      <p:sp>
        <p:nvSpPr>
          <p:cNvPr id="93" name="Google Shape;93;p11"/>
          <p:cNvSpPr/>
          <p:nvPr/>
        </p:nvSpPr>
        <p:spPr>
          <a:xfrm>
            <a:off x="-5125" y="5051375"/>
            <a:ext cx="9144001" cy="92102"/>
          </a:xfrm>
          <a:prstGeom prst="rect">
            <a:avLst/>
          </a:prstGeom>
          <a:solidFill>
            <a:srgbClr val="FFC926"/>
          </a:solidFill>
          <a:ln>
            <a:noFill/>
          </a:ln>
        </p:spPr>
        <p:txBody>
          <a:bodyPr anchorCtr="0" anchor="ctr" bIns="45700" lIns="45700" spcFirstLastPara="1" rIns="45700" wrap="square" tIns="45700">
            <a:noAutofit/>
          </a:bodyPr>
          <a:lstStyle/>
          <a:p>
            <a:pPr indent="0" lvl="0" marL="0" marR="0" rtl="0" algn="l">
              <a:lnSpc>
                <a:spcPct val="100000"/>
              </a:lnSpc>
              <a:spcBef>
                <a:spcPts val="0"/>
              </a:spcBef>
              <a:spcAft>
                <a:spcPts val="0"/>
              </a:spcAft>
              <a:buClr>
                <a:srgbClr val="000000"/>
              </a:buClr>
              <a:buSzPts val="1200"/>
              <a:buFont typeface="Assistant"/>
              <a:buNone/>
            </a:pPr>
            <a:r>
              <a:t/>
            </a:r>
            <a:endParaRPr b="0" i="0" sz="1200" u="none" cap="none" strike="noStrike">
              <a:solidFill>
                <a:srgbClr val="000000"/>
              </a:solidFill>
              <a:latin typeface="Calibri"/>
              <a:ea typeface="Calibri"/>
              <a:cs typeface="Calibri"/>
              <a:sym typeface="Calibri"/>
            </a:endParaRPr>
          </a:p>
        </p:txBody>
      </p:sp>
      <p:cxnSp>
        <p:nvCxnSpPr>
          <p:cNvPr id="94" name="Google Shape;94;p11"/>
          <p:cNvCxnSpPr/>
          <p:nvPr/>
        </p:nvCxnSpPr>
        <p:spPr>
          <a:xfrm>
            <a:off x="3923450" y="4587148"/>
            <a:ext cx="1217102" cy="3"/>
          </a:xfrm>
          <a:prstGeom prst="straightConnector1">
            <a:avLst/>
          </a:prstGeom>
          <a:noFill/>
          <a:ln cap="flat" cmpd="sng" w="28575">
            <a:solidFill>
              <a:srgbClr val="918D8E"/>
            </a:solidFill>
            <a:prstDash val="dot"/>
            <a:round/>
            <a:headEnd len="sm" w="sm" type="none"/>
            <a:tailEnd len="sm" w="sm" type="none"/>
          </a:ln>
        </p:spPr>
      </p:cxnSp>
      <p:pic>
        <p:nvPicPr>
          <p:cNvPr descr="Google Shape;439;p23" id="95" name="Google Shape;95;p11"/>
          <p:cNvPicPr preferRelativeResize="0"/>
          <p:nvPr/>
        </p:nvPicPr>
        <p:blipFill rotWithShape="1">
          <a:blip r:embed="rId3">
            <a:alphaModFix/>
          </a:blip>
          <a:srcRect b="0" l="0" r="0" t="0"/>
          <a:stretch/>
        </p:blipFill>
        <p:spPr>
          <a:xfrm rot="2843806">
            <a:off x="677122" y="482124"/>
            <a:ext cx="428727" cy="946126"/>
          </a:xfrm>
          <a:prstGeom prst="rect">
            <a:avLst/>
          </a:prstGeom>
          <a:noFill/>
          <a:ln>
            <a:noFill/>
          </a:ln>
        </p:spPr>
      </p:pic>
      <p:pic>
        <p:nvPicPr>
          <p:cNvPr descr="Google Shape;440;p23" id="96" name="Google Shape;96;p11"/>
          <p:cNvPicPr preferRelativeResize="0"/>
          <p:nvPr/>
        </p:nvPicPr>
        <p:blipFill rotWithShape="1">
          <a:blip r:embed="rId4">
            <a:alphaModFix/>
          </a:blip>
          <a:srcRect b="0" l="0" r="0" t="0"/>
          <a:stretch/>
        </p:blipFill>
        <p:spPr>
          <a:xfrm rot="-2133876">
            <a:off x="7538791" y="537309"/>
            <a:ext cx="1117045" cy="667702"/>
          </a:xfrm>
          <a:prstGeom prst="rect">
            <a:avLst/>
          </a:prstGeom>
          <a:noFill/>
          <a:ln>
            <a:noFill/>
          </a:ln>
        </p:spPr>
      </p:pic>
      <p:sp>
        <p:nvSpPr>
          <p:cNvPr id="97" name="Google Shape;97;p11"/>
          <p:cNvSpPr txBox="1"/>
          <p:nvPr/>
        </p:nvSpPr>
        <p:spPr>
          <a:xfrm>
            <a:off x="1090225" y="3041269"/>
            <a:ext cx="6873300" cy="1071849"/>
          </a:xfrm>
          <a:prstGeom prst="rect">
            <a:avLst/>
          </a:prstGeom>
          <a:noFill/>
          <a:ln>
            <a:noFill/>
          </a:ln>
        </p:spPr>
        <p:txBody>
          <a:bodyPr anchorCtr="0" anchor="t" bIns="91400" lIns="91400" spcFirstLastPara="1" rIns="91400" wrap="square" tIns="91400">
            <a:spAutoFit/>
          </a:bodyPr>
          <a:lstStyle/>
          <a:p>
            <a:pPr indent="0" lvl="0" marL="0" marR="0" rtl="0" algn="ctr">
              <a:lnSpc>
                <a:spcPct val="100000"/>
              </a:lnSpc>
              <a:spcBef>
                <a:spcPts val="0"/>
              </a:spcBef>
              <a:spcAft>
                <a:spcPts val="0"/>
              </a:spcAft>
              <a:buClr>
                <a:srgbClr val="232752"/>
              </a:buClr>
              <a:buSzPts val="5400"/>
              <a:buFont typeface="Assistant ExtraBold"/>
              <a:buNone/>
            </a:pPr>
            <a:r>
              <a:rPr b="0" i="0" lang="iw-IL" sz="5400" u="none" cap="none" strike="noStrike">
                <a:solidFill>
                  <a:srgbClr val="232752"/>
                </a:solidFill>
                <a:latin typeface="Assistant ExtraBold"/>
                <a:ea typeface="Assistant ExtraBold"/>
                <a:cs typeface="Assistant ExtraBold"/>
                <a:sym typeface="Assistant ExtraBold"/>
              </a:rPr>
              <a:t>HANDS-ON</a:t>
            </a:r>
            <a:endParaRPr/>
          </a:p>
        </p:txBody>
      </p:sp>
      <p:pic>
        <p:nvPicPr>
          <p:cNvPr descr="Google Shape;442;p23" id="98" name="Google Shape;98;p11"/>
          <p:cNvPicPr preferRelativeResize="0"/>
          <p:nvPr/>
        </p:nvPicPr>
        <p:blipFill rotWithShape="1">
          <a:blip r:embed="rId5">
            <a:alphaModFix/>
          </a:blip>
          <a:srcRect b="0" l="0" r="0" t="0"/>
          <a:stretch/>
        </p:blipFill>
        <p:spPr>
          <a:xfrm>
            <a:off x="3562250" y="862573"/>
            <a:ext cx="1929253" cy="155342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2" name="Shape 102"/>
        <p:cNvGrpSpPr/>
        <p:nvPr/>
      </p:nvGrpSpPr>
      <p:grpSpPr>
        <a:xfrm>
          <a:off x="0" y="0"/>
          <a:ext cx="0" cy="0"/>
          <a:chOff x="0" y="0"/>
          <a:chExt cx="0" cy="0"/>
        </a:xfrm>
      </p:grpSpPr>
      <p:sp>
        <p:nvSpPr>
          <p:cNvPr id="103" name="Google Shape;103;p8"/>
          <p:cNvSpPr/>
          <p:nvPr/>
        </p:nvSpPr>
        <p:spPr>
          <a:xfrm>
            <a:off x="4749925" y="1665571"/>
            <a:ext cx="2748600" cy="636300"/>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04" name="Google Shape;104;p8"/>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05" name="Google Shape;105;p8"/>
          <p:cNvSpPr txBox="1"/>
          <p:nvPr/>
        </p:nvSpPr>
        <p:spPr>
          <a:xfrm>
            <a:off x="2764825" y="498325"/>
            <a:ext cx="5952900" cy="1139100"/>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lang="iw-IL" sz="2800">
                <a:solidFill>
                  <a:srgbClr val="00B0F0"/>
                </a:solidFill>
                <a:latin typeface="Assistant ExtraBold"/>
                <a:ea typeface="Assistant ExtraBold"/>
                <a:cs typeface="Assistant ExtraBold"/>
                <a:sym typeface="Assistant ExtraBold"/>
              </a:rPr>
              <a:t>הנגשת מידע - כיצד</a:t>
            </a:r>
            <a:r>
              <a:rPr b="0" i="0" lang="iw-IL" sz="2800" u="none" cap="none" strike="noStrike">
                <a:solidFill>
                  <a:srgbClr val="00B0F0"/>
                </a:solidFill>
                <a:latin typeface="Assistant ExtraBold"/>
                <a:ea typeface="Assistant ExtraBold"/>
                <a:cs typeface="Assistant ExtraBold"/>
                <a:sym typeface="Assistant ExtraBold"/>
              </a:rPr>
              <a:t> ניתן ל</a:t>
            </a:r>
            <a:r>
              <a:rPr lang="iw-IL" sz="2800">
                <a:solidFill>
                  <a:srgbClr val="00B0F0"/>
                </a:solidFill>
                <a:latin typeface="Assistant ExtraBold"/>
                <a:ea typeface="Assistant ExtraBold"/>
                <a:cs typeface="Assistant ExtraBold"/>
                <a:sym typeface="Assistant ExtraBold"/>
              </a:rPr>
              <a:t>הנגיש</a:t>
            </a:r>
            <a:r>
              <a:rPr b="0" i="0" lang="iw-IL" sz="2800" u="none" cap="none" strike="noStrike">
                <a:solidFill>
                  <a:srgbClr val="00B0F0"/>
                </a:solidFill>
                <a:latin typeface="Assistant ExtraBold"/>
                <a:ea typeface="Assistant ExtraBold"/>
                <a:cs typeface="Assistant ExtraBold"/>
                <a:sym typeface="Assistant ExtraBold"/>
              </a:rPr>
              <a:t> ולהעביר ידע גלוי לעובדים באר</a:t>
            </a:r>
            <a:r>
              <a:rPr lang="iw-IL" sz="2800">
                <a:solidFill>
                  <a:srgbClr val="00B0F0"/>
                </a:solidFill>
                <a:latin typeface="Assistant ExtraBold"/>
                <a:ea typeface="Assistant ExtraBold"/>
                <a:cs typeface="Assistant ExtraBold"/>
                <a:sym typeface="Assistant ExtraBold"/>
              </a:rPr>
              <a:t>גון</a:t>
            </a:r>
            <a:r>
              <a:rPr b="0" i="0" lang="iw-IL" sz="2800" u="none" cap="none" strike="noStrike">
                <a:solidFill>
                  <a:srgbClr val="00B0F0"/>
                </a:solidFill>
                <a:latin typeface="Assistant ExtraBold"/>
                <a:ea typeface="Assistant ExtraBold"/>
                <a:cs typeface="Assistant ExtraBold"/>
                <a:sym typeface="Assistant ExtraBold"/>
              </a:rPr>
              <a:t>?</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06" name="Google Shape;106;p8"/>
          <p:cNvSpPr txBox="1"/>
          <p:nvPr/>
        </p:nvSpPr>
        <p:spPr>
          <a:xfrm>
            <a:off x="6724949" y="1637422"/>
            <a:ext cx="773700" cy="6927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01</a:t>
            </a:r>
            <a:endParaRPr/>
          </a:p>
        </p:txBody>
      </p:sp>
      <p:sp>
        <p:nvSpPr>
          <p:cNvPr id="107" name="Google Shape;107;p8"/>
          <p:cNvSpPr txBox="1"/>
          <p:nvPr/>
        </p:nvSpPr>
        <p:spPr>
          <a:xfrm>
            <a:off x="6185363" y="1787239"/>
            <a:ext cx="698700" cy="3846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תיעוד</a:t>
            </a:r>
            <a:endParaRPr b="1" i="0" sz="1600" u="none" cap="none" strike="noStrike">
              <a:solidFill>
                <a:srgbClr val="232752"/>
              </a:solidFill>
              <a:latin typeface="Assistant"/>
              <a:ea typeface="Assistant"/>
              <a:cs typeface="Assistant"/>
              <a:sym typeface="Assistant"/>
            </a:endParaRPr>
          </a:p>
        </p:txBody>
      </p:sp>
      <p:pic>
        <p:nvPicPr>
          <p:cNvPr descr="Google Shape;60;p13" id="108" name="Google Shape;108;p8"/>
          <p:cNvPicPr preferRelativeResize="0"/>
          <p:nvPr/>
        </p:nvPicPr>
        <p:blipFill rotWithShape="1">
          <a:blip r:embed="rId4">
            <a:alphaModFix/>
          </a:blip>
          <a:srcRect b="0" l="0" r="0" t="0"/>
          <a:stretch/>
        </p:blipFill>
        <p:spPr>
          <a:xfrm rot="3173668">
            <a:off x="5988280" y="241851"/>
            <a:ext cx="271944" cy="600133"/>
          </a:xfrm>
          <a:prstGeom prst="rect">
            <a:avLst/>
          </a:prstGeom>
          <a:noFill/>
          <a:ln>
            <a:noFill/>
          </a:ln>
        </p:spPr>
      </p:pic>
      <p:sp>
        <p:nvSpPr>
          <p:cNvPr id="109" name="Google Shape;109;p8"/>
          <p:cNvSpPr/>
          <p:nvPr/>
        </p:nvSpPr>
        <p:spPr>
          <a:xfrm>
            <a:off x="4749922" y="2429389"/>
            <a:ext cx="2748600" cy="636300"/>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0" name="Google Shape;110;p8"/>
          <p:cNvSpPr txBox="1"/>
          <p:nvPr/>
        </p:nvSpPr>
        <p:spPr>
          <a:xfrm>
            <a:off x="6724951" y="2370720"/>
            <a:ext cx="773700" cy="6927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02</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11" name="Google Shape;111;p8"/>
          <p:cNvSpPr txBox="1"/>
          <p:nvPr/>
        </p:nvSpPr>
        <p:spPr>
          <a:xfrm>
            <a:off x="4897741" y="2547740"/>
            <a:ext cx="1995300" cy="384600"/>
          </a:xfrm>
          <a:prstGeom prst="rect">
            <a:avLst/>
          </a:prstGeom>
          <a:noFill/>
          <a:ln>
            <a:noFill/>
          </a:ln>
        </p:spPr>
        <p:txBody>
          <a:bodyPr anchorCtr="0" anchor="t" bIns="68550" lIns="68550" spcFirstLastPara="1" rIns="68550" wrap="square" tIns="68550">
            <a:spAutoFit/>
          </a:bodyPr>
          <a:lstStyle/>
          <a:p>
            <a:pPr indent="0" lvl="0" marL="0" rtl="1" algn="r">
              <a:spcBef>
                <a:spcPts val="0"/>
              </a:spcBef>
              <a:spcAft>
                <a:spcPts val="0"/>
              </a:spcAft>
              <a:buClr>
                <a:srgbClr val="232752"/>
              </a:buClr>
              <a:buSzPts val="1600"/>
              <a:buFont typeface="Assistant"/>
              <a:buNone/>
            </a:pPr>
            <a:r>
              <a:rPr b="1" lang="iw-IL" sz="1600">
                <a:solidFill>
                  <a:srgbClr val="232752"/>
                </a:solidFill>
                <a:latin typeface="Assistant"/>
                <a:ea typeface="Assistant"/>
                <a:cs typeface="Assistant"/>
                <a:sym typeface="Assistant"/>
              </a:rPr>
              <a:t>קבצים שיתופיים</a:t>
            </a:r>
            <a:endParaRPr b="1" i="0" sz="1600" u="none" cap="none" strike="noStrike">
              <a:solidFill>
                <a:srgbClr val="232752"/>
              </a:solidFill>
              <a:latin typeface="Assistant"/>
              <a:ea typeface="Assistant"/>
              <a:cs typeface="Assistant"/>
              <a:sym typeface="Assistant"/>
            </a:endParaRPr>
          </a:p>
        </p:txBody>
      </p:sp>
      <p:sp>
        <p:nvSpPr>
          <p:cNvPr id="112" name="Google Shape;112;p8"/>
          <p:cNvSpPr/>
          <p:nvPr/>
        </p:nvSpPr>
        <p:spPr>
          <a:xfrm>
            <a:off x="4749922" y="3204004"/>
            <a:ext cx="2748600" cy="636300"/>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sp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3" name="Google Shape;113;p8"/>
          <p:cNvSpPr txBox="1"/>
          <p:nvPr/>
        </p:nvSpPr>
        <p:spPr>
          <a:xfrm>
            <a:off x="6724948" y="3178228"/>
            <a:ext cx="773700" cy="6927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03</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14" name="Google Shape;114;p8"/>
          <p:cNvSpPr txBox="1"/>
          <p:nvPr/>
        </p:nvSpPr>
        <p:spPr>
          <a:xfrm>
            <a:off x="5259955" y="3342219"/>
            <a:ext cx="1624200" cy="3846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lang="iw-IL" sz="1600">
                <a:solidFill>
                  <a:srgbClr val="232752"/>
                </a:solidFill>
                <a:latin typeface="Assistant"/>
                <a:ea typeface="Assistant"/>
                <a:cs typeface="Assistant"/>
                <a:sym typeface="Assistant"/>
              </a:rPr>
              <a:t>הדרכות עובדים</a:t>
            </a:r>
            <a:endParaRPr b="1" i="0" sz="1600" u="none" cap="none" strike="noStrike">
              <a:solidFill>
                <a:srgbClr val="232752"/>
              </a:solidFill>
              <a:latin typeface="Assistant"/>
              <a:ea typeface="Assistant"/>
              <a:cs typeface="Assistant"/>
              <a:sym typeface="Assistant"/>
            </a:endParaRPr>
          </a:p>
        </p:txBody>
      </p:sp>
      <p:pic>
        <p:nvPicPr>
          <p:cNvPr descr="Large math book" id="115" name="Google Shape;115;p8"/>
          <p:cNvPicPr preferRelativeResize="0"/>
          <p:nvPr/>
        </p:nvPicPr>
        <p:blipFill rotWithShape="1">
          <a:blip r:embed="rId5">
            <a:alphaModFix/>
          </a:blip>
          <a:srcRect b="0" l="0" r="0" t="0"/>
          <a:stretch/>
        </p:blipFill>
        <p:spPr>
          <a:xfrm>
            <a:off x="1512587" y="1862823"/>
            <a:ext cx="1541769" cy="1270689"/>
          </a:xfrm>
          <a:prstGeom prst="rect">
            <a:avLst/>
          </a:prstGeom>
          <a:noFill/>
          <a:ln>
            <a:noFill/>
          </a:ln>
        </p:spPr>
      </p:pic>
      <p:pic>
        <p:nvPicPr>
          <p:cNvPr descr="Large science book" id="116" name="Google Shape;116;p8"/>
          <p:cNvPicPr preferRelativeResize="0"/>
          <p:nvPr/>
        </p:nvPicPr>
        <p:blipFill rotWithShape="1">
          <a:blip r:embed="rId6">
            <a:alphaModFix/>
          </a:blip>
          <a:srcRect b="0" l="0" r="0" t="0"/>
          <a:stretch/>
        </p:blipFill>
        <p:spPr>
          <a:xfrm>
            <a:off x="514767" y="1434439"/>
            <a:ext cx="1455806" cy="1199840"/>
          </a:xfrm>
          <a:prstGeom prst="rect">
            <a:avLst/>
          </a:prstGeom>
          <a:noFill/>
          <a:ln>
            <a:noFill/>
          </a:ln>
        </p:spPr>
      </p:pic>
      <p:pic>
        <p:nvPicPr>
          <p:cNvPr descr="Book with dialogue design" id="117" name="Google Shape;117;p8"/>
          <p:cNvPicPr preferRelativeResize="0"/>
          <p:nvPr/>
        </p:nvPicPr>
        <p:blipFill rotWithShape="1">
          <a:blip r:embed="rId7">
            <a:alphaModFix/>
          </a:blip>
          <a:srcRect b="0" l="0" r="0" t="0"/>
          <a:stretch/>
        </p:blipFill>
        <p:spPr>
          <a:xfrm>
            <a:off x="847951" y="2007724"/>
            <a:ext cx="1205375" cy="1771901"/>
          </a:xfrm>
          <a:prstGeom prst="rect">
            <a:avLst/>
          </a:prstGeom>
          <a:noFill/>
          <a:ln>
            <a:noFill/>
          </a:ln>
        </p:spPr>
      </p:pic>
      <p:sp>
        <p:nvSpPr>
          <p:cNvPr id="118" name="Google Shape;118;p8"/>
          <p:cNvSpPr/>
          <p:nvPr/>
        </p:nvSpPr>
        <p:spPr>
          <a:xfrm>
            <a:off x="4749841" y="4006859"/>
            <a:ext cx="2748600" cy="636300"/>
          </a:xfrm>
          <a:prstGeom prst="roundRect">
            <a:avLst>
              <a:gd fmla="val 16667" name="adj"/>
            </a:avLst>
          </a:prstGeom>
          <a:solidFill>
            <a:srgbClr val="EDEDED"/>
          </a:solidFill>
          <a:ln cap="flat" cmpd="sng" w="9525">
            <a:solidFill>
              <a:schemeClr val="accent1"/>
            </a:solidFill>
            <a:prstDash val="solid"/>
            <a:miter lim="800000"/>
            <a:headEnd len="sm" w="sm" type="none"/>
            <a:tailEnd len="sm" w="sm" type="none"/>
          </a:ln>
        </p:spPr>
        <p:txBody>
          <a:bodyPr anchorCtr="0" anchor="ctr" bIns="34275" lIns="34275" spcFirstLastPara="1" rIns="34275" wrap="square" tIns="34275">
            <a:noAutofit/>
          </a:bodyPr>
          <a:lstStyle/>
          <a:p>
            <a:pPr indent="0" lvl="0" marL="0" marR="0" rtl="1" algn="r">
              <a:lnSpc>
                <a:spcPct val="100000"/>
              </a:lnSpc>
              <a:spcBef>
                <a:spcPts val="0"/>
              </a:spcBef>
              <a:spcAft>
                <a:spcPts val="0"/>
              </a:spcAft>
              <a:buClr>
                <a:srgbClr val="000000"/>
              </a:buClr>
              <a:buSzPts val="1200"/>
              <a:buFont typeface="Calibri"/>
              <a:buNone/>
            </a:pPr>
            <a:r>
              <a:t/>
            </a:r>
            <a:endParaRPr b="0" i="0" sz="1200" u="none" cap="none" strike="noStrike">
              <a:solidFill>
                <a:srgbClr val="000000"/>
              </a:solidFill>
              <a:latin typeface="Calibri"/>
              <a:ea typeface="Calibri"/>
              <a:cs typeface="Calibri"/>
              <a:sym typeface="Calibri"/>
            </a:endParaRPr>
          </a:p>
        </p:txBody>
      </p:sp>
      <p:sp>
        <p:nvSpPr>
          <p:cNvPr id="119" name="Google Shape;119;p8"/>
          <p:cNvSpPr txBox="1"/>
          <p:nvPr/>
        </p:nvSpPr>
        <p:spPr>
          <a:xfrm>
            <a:off x="6724866" y="3983455"/>
            <a:ext cx="773700" cy="6927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C38C01"/>
              </a:buClr>
              <a:buSzPts val="3600"/>
              <a:buFont typeface="Assistant ExtraBold"/>
              <a:buNone/>
            </a:pPr>
            <a:r>
              <a:rPr b="0" i="0" lang="iw-IL" sz="3600" u="none" cap="none" strike="noStrike">
                <a:solidFill>
                  <a:srgbClr val="C38C01"/>
                </a:solidFill>
                <a:latin typeface="Assistant ExtraBold"/>
                <a:ea typeface="Assistant ExtraBold"/>
                <a:cs typeface="Assistant ExtraBold"/>
                <a:sym typeface="Assistant ExtraBold"/>
              </a:rPr>
              <a:t>0</a:t>
            </a:r>
            <a:r>
              <a:rPr lang="iw-IL" sz="3600">
                <a:solidFill>
                  <a:srgbClr val="C38C01"/>
                </a:solidFill>
                <a:latin typeface="Assistant ExtraBold"/>
                <a:ea typeface="Assistant ExtraBold"/>
                <a:cs typeface="Assistant ExtraBold"/>
                <a:sym typeface="Assistant ExtraBold"/>
              </a:rPr>
              <a:t>4</a:t>
            </a:r>
            <a:endParaRPr b="0" i="0" sz="3600" u="none" cap="none" strike="noStrike">
              <a:solidFill>
                <a:srgbClr val="C38C01"/>
              </a:solidFill>
              <a:latin typeface="Assistant ExtraBold"/>
              <a:ea typeface="Assistant ExtraBold"/>
              <a:cs typeface="Assistant ExtraBold"/>
              <a:sym typeface="Assistant ExtraBold"/>
            </a:endParaRPr>
          </a:p>
        </p:txBody>
      </p:sp>
      <p:sp>
        <p:nvSpPr>
          <p:cNvPr id="120" name="Google Shape;120;p8"/>
          <p:cNvSpPr txBox="1"/>
          <p:nvPr/>
        </p:nvSpPr>
        <p:spPr>
          <a:xfrm>
            <a:off x="5453913" y="4137343"/>
            <a:ext cx="1432200" cy="384600"/>
          </a:xfrm>
          <a:prstGeom prst="rect">
            <a:avLst/>
          </a:prstGeom>
          <a:noFill/>
          <a:ln>
            <a:noFill/>
          </a:ln>
        </p:spPr>
        <p:txBody>
          <a:bodyPr anchorCtr="0" anchor="t" bIns="68550" lIns="68550" spcFirstLastPara="1" rIns="68550" wrap="square" tIns="68550">
            <a:spAutoFit/>
          </a:bodyPr>
          <a:lstStyle/>
          <a:p>
            <a:pPr indent="0" lvl="0" marL="0" marR="0" rtl="1" algn="r">
              <a:lnSpc>
                <a:spcPct val="100000"/>
              </a:lnSpc>
              <a:spcBef>
                <a:spcPts val="0"/>
              </a:spcBef>
              <a:spcAft>
                <a:spcPts val="0"/>
              </a:spcAft>
              <a:buClr>
                <a:srgbClr val="232752"/>
              </a:buClr>
              <a:buSzPts val="1600"/>
              <a:buFont typeface="Assistant"/>
              <a:buNone/>
            </a:pPr>
            <a:r>
              <a:rPr b="1" i="0" lang="iw-IL" sz="1600" u="none" cap="none" strike="noStrike">
                <a:solidFill>
                  <a:srgbClr val="232752"/>
                </a:solidFill>
                <a:latin typeface="Assistant"/>
                <a:ea typeface="Assistant"/>
                <a:cs typeface="Assistant"/>
                <a:sym typeface="Assistant"/>
              </a:rPr>
              <a:t>פורטל ארגוני</a:t>
            </a:r>
            <a:endParaRPr b="1" i="0" sz="1600" u="none" cap="none" strike="noStrike">
              <a:solidFill>
                <a:srgbClr val="232752"/>
              </a:solidFill>
              <a:latin typeface="Assistant"/>
              <a:ea typeface="Assistant"/>
              <a:cs typeface="Assistant"/>
              <a:sym typeface="Assistant"/>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7"/>
          <p:cNvSpPr txBox="1"/>
          <p:nvPr>
            <p:ph idx="12" type="sldNum"/>
          </p:nvPr>
        </p:nvSpPr>
        <p:spPr>
          <a:xfrm>
            <a:off x="265028" y="4553064"/>
            <a:ext cx="253384" cy="335249"/>
          </a:xfrm>
          <a:prstGeom prst="rect">
            <a:avLst/>
          </a:prstGeom>
          <a:noFill/>
          <a:ln>
            <a:noFill/>
          </a:ln>
        </p:spPr>
        <p:txBody>
          <a:bodyPr anchorCtr="0" anchor="ctr" bIns="91400" lIns="91400" spcFirstLastPara="1" rIns="91400" wrap="square" tIns="91400">
            <a:normAutofit/>
          </a:bodyPr>
          <a:lstStyle/>
          <a:p>
            <a:pPr indent="0" lvl="0" marL="0" rtl="0" algn="r">
              <a:lnSpc>
                <a:spcPct val="100000"/>
              </a:lnSpc>
              <a:spcBef>
                <a:spcPts val="0"/>
              </a:spcBef>
              <a:spcAft>
                <a:spcPts val="0"/>
              </a:spcAft>
              <a:buClr>
                <a:srgbClr val="232752"/>
              </a:buClr>
              <a:buSzPts val="900"/>
              <a:buFont typeface="Assistant SemiBold"/>
              <a:buNone/>
            </a:pPr>
            <a:fld id="{00000000-1234-1234-1234-123412341234}" type="slidenum">
              <a:rPr lang="iw-IL"/>
              <a:t>‹#›</a:t>
            </a:fld>
            <a:endParaRPr b="0" i="0" sz="900" u="none" cap="none" strike="noStrike">
              <a:solidFill>
                <a:srgbClr val="232752"/>
              </a:solidFill>
              <a:latin typeface="Assistant SemiBold"/>
              <a:ea typeface="Assistant SemiBold"/>
              <a:cs typeface="Assistant SemiBold"/>
              <a:sym typeface="Assistant SemiBold"/>
            </a:endParaRPr>
          </a:p>
        </p:txBody>
      </p:sp>
      <p:sp>
        <p:nvSpPr>
          <p:cNvPr id="126" name="Google Shape;126;p7"/>
          <p:cNvSpPr txBox="1"/>
          <p:nvPr/>
        </p:nvSpPr>
        <p:spPr>
          <a:xfrm>
            <a:off x="4872250" y="512064"/>
            <a:ext cx="3843221" cy="585216"/>
          </a:xfrm>
          <a:prstGeom prst="rect">
            <a:avLst/>
          </a:prstGeom>
          <a:noFill/>
          <a:ln>
            <a:noFill/>
          </a:ln>
        </p:spPr>
        <p:txBody>
          <a:bodyPr anchorCtr="0" anchor="t" bIns="68550" lIns="68550" spcFirstLastPara="1" rIns="68550" wrap="square" tIns="68550">
            <a:spAutoFit/>
          </a:bodyPr>
          <a:lstStyle/>
          <a:p>
            <a:pPr indent="0" lvl="0" marL="0" marR="0" rtl="1" algn="r">
              <a:lnSpc>
                <a:spcPct val="132142"/>
              </a:lnSpc>
              <a:spcBef>
                <a:spcPts val="0"/>
              </a:spcBef>
              <a:spcAft>
                <a:spcPts val="0"/>
              </a:spcAft>
              <a:buClr>
                <a:srgbClr val="00B0F0"/>
              </a:buClr>
              <a:buSzPts val="2800"/>
              <a:buFont typeface="Assistant ExtraBold"/>
              <a:buNone/>
            </a:pPr>
            <a:r>
              <a:rPr b="0" i="0" lang="iw-IL" sz="2800" u="none" cap="none" strike="noStrike">
                <a:solidFill>
                  <a:srgbClr val="00B0F0"/>
                </a:solidFill>
                <a:latin typeface="Assistant ExtraBold"/>
                <a:ea typeface="Assistant ExtraBold"/>
                <a:cs typeface="Assistant ExtraBold"/>
                <a:sym typeface="Assistant ExtraBold"/>
              </a:rPr>
              <a:t>שימור ידע</a:t>
            </a:r>
            <a:endParaRPr b="0" i="0" sz="2800" u="none" cap="none" strike="noStrike">
              <a:solidFill>
                <a:srgbClr val="00B0F0"/>
              </a:solidFill>
              <a:latin typeface="Assistant ExtraBold"/>
              <a:ea typeface="Assistant ExtraBold"/>
              <a:cs typeface="Assistant ExtraBold"/>
              <a:sym typeface="Assistant ExtraBold"/>
            </a:endParaRPr>
          </a:p>
        </p:txBody>
      </p:sp>
      <p:sp>
        <p:nvSpPr>
          <p:cNvPr id="127" name="Google Shape;127;p7"/>
          <p:cNvSpPr txBox="1"/>
          <p:nvPr/>
        </p:nvSpPr>
        <p:spPr>
          <a:xfrm>
            <a:off x="2979864" y="1317014"/>
            <a:ext cx="4460700" cy="1154400"/>
          </a:xfrm>
          <a:prstGeom prst="rect">
            <a:avLst/>
          </a:prstGeom>
          <a:noFill/>
          <a:ln>
            <a:noFill/>
          </a:ln>
        </p:spPr>
        <p:txBody>
          <a:bodyPr anchorCtr="0" anchor="t" bIns="68550" lIns="68550" spcFirstLastPara="1" rIns="68550" wrap="square" tIns="68550">
            <a:spAutoFit/>
          </a:bodyPr>
          <a:lstStyle/>
          <a:p>
            <a:pPr indent="0" lvl="0" marL="0" marR="0" rtl="1" algn="ctr">
              <a:lnSpc>
                <a:spcPct val="11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ה</a:t>
            </a:r>
            <a:r>
              <a:rPr b="0" i="0" lang="iw-IL" sz="2000" u="none" cap="none" strike="noStrike">
                <a:solidFill>
                  <a:srgbClr val="232752"/>
                </a:solidFill>
                <a:latin typeface="Assistant ExtraBold"/>
                <a:ea typeface="Assistant ExtraBold"/>
                <a:cs typeface="Assistant ExtraBold"/>
                <a:sym typeface="Assistant ExtraBold"/>
                <a:extLst>
                  <a:ext uri="http://customooxmlschemas.google.com/">
                    <go:slidesCustomData xmlns:go="http://customooxmlschemas.google.com/" textRoundtripDataId="11"/>
                  </a:ext>
                </a:extLst>
              </a:rPr>
              <a:t>ג</a:t>
            </a:r>
            <a:r>
              <a:rPr b="0" i="0" lang="iw-IL" sz="2000" u="none" cap="none" strike="noStrike">
                <a:solidFill>
                  <a:srgbClr val="232752"/>
                </a:solidFill>
                <a:latin typeface="Assistant ExtraBold"/>
                <a:ea typeface="Assistant ExtraBold"/>
                <a:cs typeface="Assistant ExtraBold"/>
                <a:sym typeface="Assistant ExtraBold"/>
              </a:rPr>
              <a:t>דר</a:t>
            </a:r>
            <a:r>
              <a:rPr b="0" i="0" lang="iw-IL" sz="2000" u="none" cap="none" strike="noStrike">
                <a:solidFill>
                  <a:srgbClr val="232752"/>
                </a:solidFill>
                <a:latin typeface="Assistant ExtraBold"/>
                <a:ea typeface="Assistant ExtraBold"/>
                <a:cs typeface="Assistant ExtraBold"/>
                <a:sym typeface="Assistant ExtraBold"/>
              </a:rPr>
              <a:t>ה</a:t>
            </a:r>
            <a:r>
              <a:rPr b="0" i="0" lang="iw-IL" sz="2000" u="none" cap="none" strike="noStrike">
                <a:solidFill>
                  <a:srgbClr val="232752"/>
                </a:solidFill>
                <a:latin typeface="Assistant ExtraBold"/>
                <a:ea typeface="Assistant ExtraBold"/>
                <a:cs typeface="Assistant ExtraBold"/>
                <a:sym typeface="Assistant ExtraBold"/>
              </a:rPr>
              <a:t>: פעולות שנעשות בארגון </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1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למען הקטנת הנזק מאובדן ידע </a:t>
            </a:r>
            <a:endParaRPr b="0" i="0" sz="2000" u="none" cap="none" strike="noStrike">
              <a:solidFill>
                <a:srgbClr val="232752"/>
              </a:solidFill>
              <a:latin typeface="Assistant ExtraBold"/>
              <a:ea typeface="Assistant ExtraBold"/>
              <a:cs typeface="Assistant ExtraBold"/>
              <a:sym typeface="Assistant ExtraBold"/>
            </a:endParaRPr>
          </a:p>
          <a:p>
            <a:pPr indent="0" lvl="0" marL="0" marR="0" rtl="1" algn="ctr">
              <a:lnSpc>
                <a:spcPct val="115000"/>
              </a:lnSpc>
              <a:spcBef>
                <a:spcPts val="0"/>
              </a:spcBef>
              <a:spcAft>
                <a:spcPts val="0"/>
              </a:spcAft>
              <a:buClr>
                <a:srgbClr val="232752"/>
              </a:buClr>
              <a:buSzPts val="2000"/>
              <a:buFont typeface="Assistant ExtraBold"/>
              <a:buNone/>
            </a:pPr>
            <a:r>
              <a:rPr b="0" i="0" lang="iw-IL" sz="2000" u="none" cap="none" strike="noStrike">
                <a:solidFill>
                  <a:srgbClr val="232752"/>
                </a:solidFill>
                <a:latin typeface="Assistant ExtraBold"/>
                <a:ea typeface="Assistant ExtraBold"/>
                <a:cs typeface="Assistant ExtraBold"/>
                <a:sym typeface="Assistant ExtraBold"/>
              </a:rPr>
              <a:t>בנסיבות של עזיבות עובד או מעבר תפקיד </a:t>
            </a:r>
            <a:endParaRPr b="0" i="0" sz="2000" u="none" cap="none" strike="noStrike">
              <a:solidFill>
                <a:srgbClr val="232752"/>
              </a:solidFill>
              <a:latin typeface="Assistant ExtraBold"/>
              <a:ea typeface="Assistant ExtraBold"/>
              <a:cs typeface="Assistant ExtraBold"/>
              <a:sym typeface="Assistant ExtraBold"/>
            </a:endParaRPr>
          </a:p>
        </p:txBody>
      </p:sp>
      <p:pic>
        <p:nvPicPr>
          <p:cNvPr descr="Google Shape;60;p13" id="128" name="Google Shape;128;p7"/>
          <p:cNvPicPr preferRelativeResize="0"/>
          <p:nvPr/>
        </p:nvPicPr>
        <p:blipFill rotWithShape="1">
          <a:blip r:embed="rId4">
            <a:alphaModFix/>
          </a:blip>
          <a:srcRect b="0" l="0" r="0" t="0"/>
          <a:stretch/>
        </p:blipFill>
        <p:spPr>
          <a:xfrm rot="3173668">
            <a:off x="5456129" y="291744"/>
            <a:ext cx="271944" cy="600133"/>
          </a:xfrm>
          <a:prstGeom prst="rect">
            <a:avLst/>
          </a:prstGeom>
          <a:noFill/>
          <a:ln>
            <a:noFill/>
          </a:ln>
        </p:spPr>
      </p:pic>
      <p:pic>
        <p:nvPicPr>
          <p:cNvPr descr="Cubicles with laptops and chairs" id="129" name="Google Shape;129;p7"/>
          <p:cNvPicPr preferRelativeResize="0"/>
          <p:nvPr/>
        </p:nvPicPr>
        <p:blipFill rotWithShape="1">
          <a:blip r:embed="rId5">
            <a:alphaModFix/>
          </a:blip>
          <a:srcRect b="0" l="0" r="0" t="0"/>
          <a:stretch/>
        </p:blipFill>
        <p:spPr>
          <a:xfrm>
            <a:off x="4238514" y="1793728"/>
            <a:ext cx="4905486" cy="2759335"/>
          </a:xfrm>
          <a:prstGeom prst="rect">
            <a:avLst/>
          </a:prstGeom>
          <a:noFill/>
          <a:ln>
            <a:noFill/>
          </a:ln>
        </p:spPr>
      </p:pic>
      <p:pic>
        <p:nvPicPr>
          <p:cNvPr descr="Man riding a scooter" id="130" name="Google Shape;130;p7"/>
          <p:cNvPicPr preferRelativeResize="0"/>
          <p:nvPr/>
        </p:nvPicPr>
        <p:blipFill rotWithShape="1">
          <a:blip r:embed="rId6">
            <a:alphaModFix/>
          </a:blip>
          <a:srcRect b="0" l="0" r="0" t="0"/>
          <a:stretch/>
        </p:blipFill>
        <p:spPr>
          <a:xfrm flipH="1">
            <a:off x="1216977" y="1742738"/>
            <a:ext cx="1124612" cy="3079152"/>
          </a:xfrm>
          <a:prstGeom prst="rect">
            <a:avLst/>
          </a:prstGeom>
          <a:noFill/>
          <a:ln>
            <a:noFill/>
          </a:ln>
        </p:spPr>
      </p:pic>
      <p:sp>
        <p:nvSpPr>
          <p:cNvPr id="131" name="Google Shape;131;p7"/>
          <p:cNvSpPr txBox="1"/>
          <p:nvPr/>
        </p:nvSpPr>
        <p:spPr>
          <a:xfrm>
            <a:off x="2501153" y="2804658"/>
            <a:ext cx="478715" cy="379629"/>
          </a:xfrm>
          <a:prstGeom prst="rect">
            <a:avLst/>
          </a:prstGeom>
          <a:noFill/>
          <a:ln>
            <a:noFill/>
          </a:ln>
        </p:spPr>
        <p:txBody>
          <a:bodyPr anchorCtr="0" anchor="t" bIns="68550" lIns="68550" spcFirstLastPara="1" rIns="68550" wrap="square" tIns="68550">
            <a:spAutoFit/>
          </a:bodyPr>
          <a:lstStyle/>
          <a:p>
            <a:pPr indent="0" lvl="0" marL="0" marR="0" rtl="1" algn="r">
              <a:lnSpc>
                <a:spcPct val="120000"/>
              </a:lnSpc>
              <a:spcBef>
                <a:spcPts val="0"/>
              </a:spcBef>
              <a:spcAft>
                <a:spcPts val="0"/>
              </a:spcAft>
              <a:buClr>
                <a:srgbClr val="232752"/>
              </a:buClr>
              <a:buSzPts val="1400"/>
              <a:buFont typeface="Assistant"/>
              <a:buNone/>
            </a:pPr>
            <a:r>
              <a:rPr b="1" i="0" lang="iw-IL" sz="1400" u="none" cap="none" strike="noStrike">
                <a:solidFill>
                  <a:srgbClr val="232752"/>
                </a:solidFill>
                <a:latin typeface="Assistant"/>
                <a:ea typeface="Assistant"/>
                <a:cs typeface="Assistant"/>
                <a:sym typeface="Assistant"/>
              </a:rPr>
              <a:t>ידע</a:t>
            </a:r>
            <a:endParaRPr b="1" i="0" sz="1400" u="none" cap="none" strike="noStrike">
              <a:solidFill>
                <a:srgbClr val="232752"/>
              </a:solidFill>
              <a:latin typeface="Assistant"/>
              <a:ea typeface="Assistant"/>
              <a:cs typeface="Assistant"/>
              <a:sym typeface="Assistant"/>
            </a:endParaRPr>
          </a:p>
        </p:txBody>
      </p:sp>
      <p:cxnSp>
        <p:nvCxnSpPr>
          <p:cNvPr id="132" name="Google Shape;132;p7"/>
          <p:cNvCxnSpPr>
            <a:stCxn id="131" idx="2"/>
            <a:endCxn id="130" idx="1"/>
          </p:cNvCxnSpPr>
          <p:nvPr/>
        </p:nvCxnSpPr>
        <p:spPr>
          <a:xfrm flipH="1">
            <a:off x="2341511" y="3184287"/>
            <a:ext cx="399000" cy="98100"/>
          </a:xfrm>
          <a:prstGeom prst="straightConnector1">
            <a:avLst/>
          </a:prstGeom>
          <a:noFill/>
          <a:ln cap="flat" cmpd="sng" w="19050">
            <a:solidFill>
              <a:schemeClr val="dk1"/>
            </a:solidFill>
            <a:prstDash val="solid"/>
            <a:miter lim="800000"/>
            <a:headEnd len="sm" w="sm" type="none"/>
            <a:tailEnd len="med" w="med" type="triangle"/>
          </a:ln>
        </p:spPr>
      </p:cxnSp>
    </p:spTree>
  </p:cSld>
  <p:clrMapOvr>
    <a:masterClrMapping/>
  </p:clrMapOvr>
</p:sld>
</file>

<file path=ppt/theme/theme1.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ערכת נושא Offic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Shiran Waldman</dc:creator>
</cp:coreProperties>
</file>