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arela Round" panose="020B0604020202020204" charset="-79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sARNdZSYoJ9C4//Zz9qpDtK7Z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2" y="112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23b25340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723b25340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23b253401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723b253401_2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723b253401_2_2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23b253401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723b253401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723b253401_2_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3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23b253401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723b253401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723b253401_2_1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השיעור שכבה ושם המורה">
  <p:cSld name="1_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3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3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3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2" name="Google Shape;42;p2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3" name="Google Shape;43;p2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8" name="Google Shape;48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9" name="Google Shape;49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" name="Google Shape;53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" name="Google Shape;54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" name="Google Shape;55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23b253401_0_15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6" name="Google Shape;66;g723b253401_0_15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ניהול ידע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723b253401_0_15"/>
          <p:cNvSpPr txBox="1">
            <a:spLocks noGrp="1"/>
          </p:cNvSpPr>
          <p:nvPr>
            <p:ph type="subTitle" idx="1"/>
          </p:nvPr>
        </p:nvSpPr>
        <p:spPr>
          <a:xfrm>
            <a:off x="1" y="282605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ניתוח ואיתור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723b253401_0_15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לזלי סלומון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עריכה: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23b253401_2_2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723b253401_2_28"/>
          <p:cNvSpPr txBox="1">
            <a:spLocks noGrp="1"/>
          </p:cNvSpPr>
          <p:nvPr>
            <p:ph type="body" idx="2"/>
          </p:nvPr>
        </p:nvSpPr>
        <p:spPr>
          <a:xfrm>
            <a:off x="347107" y="1068923"/>
            <a:ext cx="8271376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r" rtl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iw-IL" b="1">
                <a:latin typeface="Arial"/>
                <a:ea typeface="Arial"/>
                <a:cs typeface="Arial"/>
                <a:sym typeface="Arial"/>
              </a:rPr>
              <a:t>מיצאו באינטרנט או בכל מקור ידע אחר עדות על 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b="1">
                <a:latin typeface="Arial"/>
                <a:ea typeface="Arial"/>
                <a:cs typeface="Arial"/>
                <a:sym typeface="Arial"/>
              </a:rPr>
              <a:t>      חשיבותו של ניהול ידע בארגון/חברה. </a:t>
            </a:r>
            <a:r>
              <a:rPr lang="iw-IL">
                <a:latin typeface="Arial"/>
                <a:ea typeface="Arial"/>
                <a:cs typeface="Arial"/>
                <a:sym typeface="Arial"/>
              </a:rPr>
              <a:t>הכינו הסבר קצר, 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latin typeface="Arial"/>
                <a:ea typeface="Arial"/>
                <a:cs typeface="Arial"/>
                <a:sym typeface="Arial"/>
              </a:rPr>
              <a:t>     אותו תציגו לכיתה, בו תכללו התייחסות ל: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 algn="r" rtl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האם ניהול הידע חשוב בארגון/בחברה בכלל?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 algn="r" rtl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אילו דרכים מומלצות לניהול ידע? נמקו תשובתכם.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r" rtl="1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b="1">
                <a:latin typeface="Arial"/>
                <a:ea typeface="Arial"/>
                <a:cs typeface="Arial"/>
                <a:sym typeface="Arial"/>
              </a:rPr>
              <a:t>2. ראיינו את אחד מקרובי משפחתכם על תהליכי ניהול ידע,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b="1">
                <a:latin typeface="Arial"/>
                <a:ea typeface="Arial"/>
                <a:cs typeface="Arial"/>
                <a:sym typeface="Arial"/>
              </a:rPr>
              <a:t>    הקורים בארגון בו הם עובדים. התייחסו לנושאים הבאים: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r" rtl="1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כיצד הם מוצאים מידע חיוני להם לעבודתם?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r" rtl="1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כיצד מאוחסנים הנהלים השונים הרלוונטיים לעבודתם?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457200" algn="r" rtl="1">
              <a:lnSpc>
                <a:spcPct val="133333"/>
              </a:lnSpc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האם קיים פורטל ארגוני בארגונם?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SzPts val="2400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4"/>
          <p:cNvPicPr preferRelativeResize="0"/>
          <p:nvPr/>
        </p:nvPicPr>
        <p:blipFill rotWithShape="1">
          <a:blip r:embed="rId3">
            <a:alphaModFix/>
          </a:blip>
          <a:srcRect l="39172" r="34232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4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w-IL" sz="2800" i="0" u="none" strike="noStrike" cap="none">
                <a:solidFill>
                  <a:srgbClr val="192A72"/>
                </a:solidFill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i="0" u="none" strike="noStrike" cap="none">
              <a:solidFill>
                <a:srgbClr val="192A72"/>
              </a:solidFill>
            </a:endParaRPr>
          </a:p>
        </p:txBody>
      </p:sp>
      <p:sp>
        <p:nvSpPr>
          <p:cNvPr id="185" name="Google Shape;185;p14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</a:rPr>
              <a:t>שימוש ביצירות מוגנות בזכויות יוצרים ואיתור בעלי זכויות 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 txBox="1">
            <a:spLocks noGrp="1"/>
          </p:cNvSpPr>
          <p:nvPr>
            <p:ph type="body" idx="1"/>
          </p:nvPr>
        </p:nvSpPr>
        <p:spPr>
          <a:xfrm>
            <a:off x="207050" y="1606647"/>
            <a:ext cx="8537400" cy="4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ניהול ידע- מהו?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לשם מה אנו זקוקים לניהול ידע?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מרכיבי ניהול ידע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פתרונות טכנולוגיים  וארגוניים לניהול ידע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5757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טיפול באירוע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/>
          </a:p>
          <a:p>
            <a:pPr marL="7620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81" name="Google Shape;81;p28"/>
          <p:cNvSpPr/>
          <p:nvPr/>
        </p:nvSpPr>
        <p:spPr>
          <a:xfrm>
            <a:off x="4907280" y="2176299"/>
            <a:ext cx="6474234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rgbClr val="002060"/>
                </a:solidFill>
              </a:rPr>
              <a:t>ניהול אירוע המסתמך על פרוטוקולים</a:t>
            </a:r>
            <a:endParaRPr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rgbClr val="002060"/>
                </a:solidFill>
              </a:rPr>
              <a:t>נתונים, קבלת החלטות נכונה על בסיס ידע קודם.</a:t>
            </a:r>
            <a:endParaRPr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002060"/>
              </a:solidFill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002060"/>
              </a:solidFill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rgbClr val="002060"/>
                </a:solidFill>
              </a:rPr>
              <a:t>ניהול אירועים בצורה מיטבית:</a:t>
            </a:r>
            <a:endParaRPr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rgbClr val="002060"/>
                </a:solidFill>
              </a:rPr>
              <a:t> </a:t>
            </a:r>
            <a:r>
              <a:rPr lang="iw-IL" sz="2400" i="0" u="none" strike="noStrike" cap="none">
                <a:solidFill>
                  <a:srgbClr val="002060"/>
                </a:solidFill>
              </a:rPr>
              <a:t>כיבוי השריפה בזמן המהיר ביותר עם מספר</a:t>
            </a:r>
            <a:endParaRPr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i="0" u="none" strike="noStrike" cap="none">
                <a:solidFill>
                  <a:srgbClr val="002060"/>
                </a:solidFill>
              </a:rPr>
              <a:t> נפגעים קטן ביותר.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002060"/>
              </a:solidFill>
            </a:endParaRPr>
          </a:p>
        </p:txBody>
      </p:sp>
      <p:pic>
        <p:nvPicPr>
          <p:cNvPr id="82" name="Google Shape;82;p28" descr="fireman watering fi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" y="2176299"/>
            <a:ext cx="4488180" cy="299810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8"/>
          <p:cNvSpPr txBox="1">
            <a:spLocks noGrp="1"/>
          </p:cNvSpPr>
          <p:nvPr>
            <p:ph type="body" idx="1"/>
          </p:nvPr>
        </p:nvSpPr>
        <p:spPr>
          <a:xfrm>
            <a:off x="515275" y="1049047"/>
            <a:ext cx="8306992" cy="80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כבאי מגיע לכבות את השריפה.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 מה סדר הפעולות שעליו לבצע?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לשם מה אנו זקוקים לניהול ידע?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9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p29"/>
          <p:cNvGrpSpPr/>
          <p:nvPr/>
        </p:nvGrpSpPr>
        <p:grpSpPr>
          <a:xfrm>
            <a:off x="297523" y="1210675"/>
            <a:ext cx="11391858" cy="3601092"/>
            <a:chOff x="5445" y="0"/>
            <a:chExt cx="11391858" cy="3601092"/>
          </a:xfrm>
        </p:grpSpPr>
        <p:sp>
          <p:nvSpPr>
            <p:cNvPr id="91" name="Google Shape;91;p29"/>
            <p:cNvSpPr/>
            <p:nvPr/>
          </p:nvSpPr>
          <p:spPr>
            <a:xfrm>
              <a:off x="9974744" y="0"/>
              <a:ext cx="1422559" cy="3601092"/>
            </a:xfrm>
            <a:prstGeom prst="roundRect">
              <a:avLst>
                <a:gd name="adj" fmla="val 10000"/>
              </a:avLst>
            </a:prstGeom>
            <a:solidFill>
              <a:srgbClr val="92CD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9"/>
            <p:cNvSpPr txBox="1"/>
            <p:nvPr/>
          </p:nvSpPr>
          <p:spPr>
            <a:xfrm>
              <a:off x="10016409" y="41665"/>
              <a:ext cx="1339229" cy="3517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iw-IL" sz="2400" b="1" i="0" u="none" strike="noStrike" cap="none">
                  <a:solidFill>
                    <a:schemeClr val="lt1"/>
                  </a:solidFill>
                </a:rPr>
                <a:t>זיהוי צורך - מידע רב שמצריך ארגון וסדר</a:t>
              </a:r>
              <a:endParaRPr/>
            </a:p>
          </p:txBody>
        </p:sp>
        <p:sp>
          <p:nvSpPr>
            <p:cNvPr id="93" name="Google Shape;93;p29"/>
            <p:cNvSpPr/>
            <p:nvPr/>
          </p:nvSpPr>
          <p:spPr>
            <a:xfrm>
              <a:off x="8313194" y="0"/>
              <a:ext cx="1422559" cy="3601092"/>
            </a:xfrm>
            <a:prstGeom prst="roundRect">
              <a:avLst>
                <a:gd name="adj" fmla="val 10000"/>
              </a:avLst>
            </a:prstGeom>
            <a:solidFill>
              <a:srgbClr val="92CD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9"/>
            <p:cNvSpPr txBox="1"/>
            <p:nvPr/>
          </p:nvSpPr>
          <p:spPr>
            <a:xfrm>
              <a:off x="8354859" y="41665"/>
              <a:ext cx="1339229" cy="3517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iw-IL" sz="2400" b="1" i="0" u="none" strike="noStrike" cap="none">
                  <a:solidFill>
                    <a:schemeClr val="lt1"/>
                  </a:solidFill>
                </a:rPr>
                <a:t>טיפוח, שיתוף ושימור הידע הארגוני</a:t>
              </a:r>
              <a:endParaRPr/>
            </a:p>
          </p:txBody>
        </p:sp>
        <p:sp>
          <p:nvSpPr>
            <p:cNvPr id="95" name="Google Shape;95;p29"/>
            <p:cNvSpPr/>
            <p:nvPr/>
          </p:nvSpPr>
          <p:spPr>
            <a:xfrm>
              <a:off x="6651644" y="0"/>
              <a:ext cx="1422559" cy="3601092"/>
            </a:xfrm>
            <a:prstGeom prst="roundRect">
              <a:avLst>
                <a:gd name="adj" fmla="val 10000"/>
              </a:avLst>
            </a:prstGeom>
            <a:solidFill>
              <a:srgbClr val="92CD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9"/>
            <p:cNvSpPr txBox="1"/>
            <p:nvPr/>
          </p:nvSpPr>
          <p:spPr>
            <a:xfrm>
              <a:off x="6693309" y="41665"/>
              <a:ext cx="1339229" cy="3517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iw-IL" sz="2400" b="1" i="0" u="none" strike="noStrike" cap="none">
                  <a:solidFill>
                    <a:schemeClr val="lt1"/>
                  </a:solidFill>
                </a:rPr>
                <a:t>סדר בארגון</a:t>
              </a:r>
              <a:endParaRPr/>
            </a:p>
          </p:txBody>
        </p:sp>
        <p:sp>
          <p:nvSpPr>
            <p:cNvPr id="97" name="Google Shape;97;p29"/>
            <p:cNvSpPr/>
            <p:nvPr/>
          </p:nvSpPr>
          <p:spPr>
            <a:xfrm>
              <a:off x="4990095" y="0"/>
              <a:ext cx="1422559" cy="3601092"/>
            </a:xfrm>
            <a:prstGeom prst="roundRect">
              <a:avLst>
                <a:gd name="adj" fmla="val 10000"/>
              </a:avLst>
            </a:prstGeom>
            <a:solidFill>
              <a:srgbClr val="92CD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9"/>
            <p:cNvSpPr txBox="1"/>
            <p:nvPr/>
          </p:nvSpPr>
          <p:spPr>
            <a:xfrm>
              <a:off x="5031760" y="41665"/>
              <a:ext cx="1339229" cy="3517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iw-IL" sz="2400" b="1" i="0" u="none" strike="noStrike" cap="none">
                  <a:solidFill>
                    <a:schemeClr val="lt1"/>
                  </a:solidFill>
                </a:rPr>
                <a:t>איתור מידע נדרש במהירות</a:t>
              </a:r>
              <a:endParaRPr/>
            </a:p>
          </p:txBody>
        </p:sp>
        <p:sp>
          <p:nvSpPr>
            <p:cNvPr id="99" name="Google Shape;99;p29"/>
            <p:cNvSpPr/>
            <p:nvPr/>
          </p:nvSpPr>
          <p:spPr>
            <a:xfrm>
              <a:off x="3328545" y="0"/>
              <a:ext cx="1422559" cy="3601092"/>
            </a:xfrm>
            <a:prstGeom prst="roundRect">
              <a:avLst>
                <a:gd name="adj" fmla="val 10000"/>
              </a:avLst>
            </a:prstGeom>
            <a:solidFill>
              <a:srgbClr val="92CD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9"/>
            <p:cNvSpPr txBox="1"/>
            <p:nvPr/>
          </p:nvSpPr>
          <p:spPr>
            <a:xfrm>
              <a:off x="3370210" y="41665"/>
              <a:ext cx="1339229" cy="3517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iw-IL" sz="2400" b="1" i="0" u="none" strike="noStrike" cap="none">
                  <a:solidFill>
                    <a:schemeClr val="lt1"/>
                  </a:solidFill>
                </a:rPr>
                <a:t>תפקוד טוב יותר, יעיל יותר</a:t>
              </a:r>
              <a:endParaRPr/>
            </a:p>
          </p:txBody>
        </p:sp>
        <p:sp>
          <p:nvSpPr>
            <p:cNvPr id="101" name="Google Shape;101;p29"/>
            <p:cNvSpPr/>
            <p:nvPr/>
          </p:nvSpPr>
          <p:spPr>
            <a:xfrm>
              <a:off x="1666995" y="0"/>
              <a:ext cx="1422559" cy="3601092"/>
            </a:xfrm>
            <a:prstGeom prst="roundRect">
              <a:avLst>
                <a:gd name="adj" fmla="val 10000"/>
              </a:avLst>
            </a:prstGeom>
            <a:solidFill>
              <a:srgbClr val="92CD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9"/>
            <p:cNvSpPr txBox="1"/>
            <p:nvPr/>
          </p:nvSpPr>
          <p:spPr>
            <a:xfrm>
              <a:off x="1708660" y="41665"/>
              <a:ext cx="1339229" cy="3517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iw-IL" sz="2400" b="1" i="0" u="none" strike="noStrike" cap="none">
                  <a:solidFill>
                    <a:schemeClr val="lt1"/>
                  </a:solidFill>
                </a:rPr>
                <a:t>קידום השגת מטרות הארגון</a:t>
              </a:r>
              <a:endParaRPr/>
            </a:p>
          </p:txBody>
        </p:sp>
        <p:sp>
          <p:nvSpPr>
            <p:cNvPr id="103" name="Google Shape;103;p29"/>
            <p:cNvSpPr/>
            <p:nvPr/>
          </p:nvSpPr>
          <p:spPr>
            <a:xfrm>
              <a:off x="5445" y="0"/>
              <a:ext cx="1422559" cy="3601092"/>
            </a:xfrm>
            <a:prstGeom prst="roundRect">
              <a:avLst>
                <a:gd name="adj" fmla="val 10000"/>
              </a:avLst>
            </a:prstGeom>
            <a:solidFill>
              <a:srgbClr val="92CD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9"/>
            <p:cNvSpPr txBox="1"/>
            <p:nvPr/>
          </p:nvSpPr>
          <p:spPr>
            <a:xfrm>
              <a:off x="47110" y="41665"/>
              <a:ext cx="1339229" cy="3517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iw-IL" sz="2400" b="1" i="0" u="none" strike="noStrike" cap="none">
                  <a:solidFill>
                    <a:schemeClr val="lt1"/>
                  </a:solidFill>
                </a:rPr>
                <a:t>קבלת החלטות יעילה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0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פעולות ניהול 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p30"/>
          <p:cNvGrpSpPr/>
          <p:nvPr/>
        </p:nvGrpSpPr>
        <p:grpSpPr>
          <a:xfrm>
            <a:off x="5151382" y="1394460"/>
            <a:ext cx="2788920" cy="2034540"/>
            <a:chOff x="4258468" y="369404"/>
            <a:chExt cx="3869531" cy="2321718"/>
          </a:xfrm>
        </p:grpSpPr>
        <p:sp>
          <p:nvSpPr>
            <p:cNvPr id="111" name="Google Shape;111;p30"/>
            <p:cNvSpPr/>
            <p:nvPr/>
          </p:nvSpPr>
          <p:spPr>
            <a:xfrm>
              <a:off x="4258468" y="369404"/>
              <a:ext cx="3869531" cy="2321718"/>
            </a:xfrm>
            <a:prstGeom prst="rect">
              <a:avLst/>
            </a:prstGeom>
            <a:solidFill>
              <a:srgbClr val="12B4B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0"/>
            <p:cNvSpPr txBox="1"/>
            <p:nvPr/>
          </p:nvSpPr>
          <p:spPr>
            <a:xfrm>
              <a:off x="4258468" y="369404"/>
              <a:ext cx="3869531" cy="2321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 b="1" i="0" u="none" strike="noStrike" cap="none">
                  <a:solidFill>
                    <a:schemeClr val="lt1"/>
                  </a:solidFill>
                </a:rPr>
                <a:t>שימור ידע</a:t>
              </a:r>
              <a:endParaRPr/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400" i="0" u="none" strike="noStrike" cap="none">
                  <a:solidFill>
                    <a:schemeClr val="lt1"/>
                  </a:solidFill>
                </a:rPr>
                <a:t> ידע סמוי</a:t>
              </a:r>
              <a:endParaRPr/>
            </a:p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i="0" u="none" strike="noStrike" cap="none">
                <a:solidFill>
                  <a:schemeClr val="lt1"/>
                </a:solidFill>
              </a:endParaRPr>
            </a:p>
          </p:txBody>
        </p:sp>
      </p:grpSp>
      <p:grpSp>
        <p:nvGrpSpPr>
          <p:cNvPr id="113" name="Google Shape;113;p30"/>
          <p:cNvGrpSpPr/>
          <p:nvPr/>
        </p:nvGrpSpPr>
        <p:grpSpPr>
          <a:xfrm>
            <a:off x="1326142" y="1394460"/>
            <a:ext cx="2788920" cy="2034540"/>
            <a:chOff x="4258468" y="369404"/>
            <a:chExt cx="3869531" cy="2321718"/>
          </a:xfrm>
        </p:grpSpPr>
        <p:sp>
          <p:nvSpPr>
            <p:cNvPr id="114" name="Google Shape;114;p30"/>
            <p:cNvSpPr/>
            <p:nvPr/>
          </p:nvSpPr>
          <p:spPr>
            <a:xfrm>
              <a:off x="4258468" y="369404"/>
              <a:ext cx="3869531" cy="2321718"/>
            </a:xfrm>
            <a:prstGeom prst="rect">
              <a:avLst/>
            </a:prstGeom>
            <a:solidFill>
              <a:srgbClr val="12B4B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0"/>
            <p:cNvSpPr txBox="1"/>
            <p:nvPr/>
          </p:nvSpPr>
          <p:spPr>
            <a:xfrm>
              <a:off x="4258468" y="369404"/>
              <a:ext cx="3869531" cy="2321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 b="1" i="0" u="none" strike="noStrike" cap="none">
                  <a:solidFill>
                    <a:schemeClr val="lt1"/>
                  </a:solidFill>
                </a:rPr>
                <a:t>הנגשת ידע</a:t>
              </a:r>
              <a:endParaRPr/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400" i="0" u="none" strike="noStrike" cap="none">
                  <a:solidFill>
                    <a:schemeClr val="lt1"/>
                  </a:solidFill>
                </a:rPr>
                <a:t> ידע גלוי</a:t>
              </a:r>
              <a:endParaRPr/>
            </a:p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i="0" u="none" strike="noStrike" cap="none">
                <a:solidFill>
                  <a:schemeClr val="lt1"/>
                </a:solidFill>
              </a:endParaRPr>
            </a:p>
          </p:txBody>
        </p:sp>
      </p:grpSp>
      <p:grpSp>
        <p:nvGrpSpPr>
          <p:cNvPr id="116" name="Google Shape;116;p30"/>
          <p:cNvGrpSpPr/>
          <p:nvPr/>
        </p:nvGrpSpPr>
        <p:grpSpPr>
          <a:xfrm>
            <a:off x="1326142" y="3848100"/>
            <a:ext cx="2788920" cy="2034540"/>
            <a:chOff x="4258468" y="369404"/>
            <a:chExt cx="3869531" cy="2321718"/>
          </a:xfrm>
        </p:grpSpPr>
        <p:sp>
          <p:nvSpPr>
            <p:cNvPr id="117" name="Google Shape;117;p30"/>
            <p:cNvSpPr/>
            <p:nvPr/>
          </p:nvSpPr>
          <p:spPr>
            <a:xfrm>
              <a:off x="4258468" y="369404"/>
              <a:ext cx="3869531" cy="2321718"/>
            </a:xfrm>
            <a:prstGeom prst="rect">
              <a:avLst/>
            </a:prstGeom>
            <a:solidFill>
              <a:srgbClr val="12B4B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0"/>
            <p:cNvSpPr txBox="1"/>
            <p:nvPr/>
          </p:nvSpPr>
          <p:spPr>
            <a:xfrm>
              <a:off x="4258468" y="369404"/>
              <a:ext cx="3869531" cy="2321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 b="1" i="0" u="none" strike="noStrike" cap="none">
                  <a:solidFill>
                    <a:schemeClr val="lt1"/>
                  </a:solidFill>
                </a:rPr>
                <a:t>שיתוף ידע</a:t>
              </a:r>
              <a:endParaRPr/>
            </a:p>
          </p:txBody>
        </p:sp>
      </p:grpSp>
      <p:grpSp>
        <p:nvGrpSpPr>
          <p:cNvPr id="119" name="Google Shape;119;p30"/>
          <p:cNvGrpSpPr/>
          <p:nvPr/>
        </p:nvGrpSpPr>
        <p:grpSpPr>
          <a:xfrm>
            <a:off x="5151382" y="3848100"/>
            <a:ext cx="2788920" cy="2034540"/>
            <a:chOff x="4258468" y="369404"/>
            <a:chExt cx="3869531" cy="2321718"/>
          </a:xfrm>
        </p:grpSpPr>
        <p:sp>
          <p:nvSpPr>
            <p:cNvPr id="120" name="Google Shape;120;p30"/>
            <p:cNvSpPr/>
            <p:nvPr/>
          </p:nvSpPr>
          <p:spPr>
            <a:xfrm>
              <a:off x="4258468" y="369404"/>
              <a:ext cx="3869531" cy="2321718"/>
            </a:xfrm>
            <a:prstGeom prst="rect">
              <a:avLst/>
            </a:prstGeom>
            <a:solidFill>
              <a:srgbClr val="12B4B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0"/>
            <p:cNvSpPr txBox="1"/>
            <p:nvPr/>
          </p:nvSpPr>
          <p:spPr>
            <a:xfrm>
              <a:off x="4258468" y="369404"/>
              <a:ext cx="3869531" cy="2321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 b="1" i="0" u="none" strike="noStrike" cap="none">
                  <a:solidFill>
                    <a:schemeClr val="lt1"/>
                  </a:solidFill>
                </a:rPr>
                <a:t>פיתוח ידע</a:t>
              </a:r>
              <a:r>
                <a:rPr lang="iw-IL" sz="2400" i="0" u="none" strike="noStrike" cap="none">
                  <a:solidFill>
                    <a:schemeClr val="lt1"/>
                  </a:solidFill>
                </a:rPr>
                <a:t> </a:t>
              </a:r>
              <a:endParaRPr sz="2800" i="0" u="none" strike="noStrike" cap="none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23b253401_2_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מרכיבי ניהול הידע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723b253401_2_3"/>
          <p:cNvSpPr txBox="1">
            <a:spLocks noGrp="1"/>
          </p:cNvSpPr>
          <p:nvPr>
            <p:ph type="body" idx="2"/>
          </p:nvPr>
        </p:nvSpPr>
        <p:spPr>
          <a:xfrm>
            <a:off x="515272" y="1725682"/>
            <a:ext cx="9255451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4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" name="Google Shape;129;g723b253401_2_3"/>
          <p:cNvGrpSpPr/>
          <p:nvPr/>
        </p:nvGrpSpPr>
        <p:grpSpPr>
          <a:xfrm>
            <a:off x="3729519" y="1249995"/>
            <a:ext cx="3975839" cy="5345280"/>
            <a:chOff x="0" y="36693"/>
            <a:chExt cx="3975839" cy="5345280"/>
          </a:xfrm>
        </p:grpSpPr>
        <p:sp>
          <p:nvSpPr>
            <p:cNvPr id="130" name="Google Shape;130;g723b253401_2_3"/>
            <p:cNvSpPr/>
            <p:nvPr/>
          </p:nvSpPr>
          <p:spPr>
            <a:xfrm>
              <a:off x="0" y="36693"/>
              <a:ext cx="3975839" cy="1198080"/>
            </a:xfrm>
            <a:prstGeom prst="roundRect">
              <a:avLst>
                <a:gd name="adj" fmla="val 16667"/>
              </a:avLst>
            </a:prstGeom>
            <a:solidFill>
              <a:srgbClr val="92CD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g723b253401_2_3"/>
            <p:cNvSpPr txBox="1"/>
            <p:nvPr/>
          </p:nvSpPr>
          <p:spPr>
            <a:xfrm>
              <a:off x="58485" y="95178"/>
              <a:ext cx="3858869" cy="1081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iw-IL" sz="2800" b="1" i="0" u="none" strike="noStrike" cap="none">
                  <a:solidFill>
                    <a:schemeClr val="lt1"/>
                  </a:solidFill>
                </a:rPr>
                <a:t>תרבות ארגונית/ אנשים</a:t>
              </a:r>
              <a:endParaRPr sz="2800" i="0" u="none" strike="noStrike" cap="none">
                <a:solidFill>
                  <a:schemeClr val="lt1"/>
                </a:solidFill>
              </a:endParaRPr>
            </a:p>
          </p:txBody>
        </p:sp>
        <p:sp>
          <p:nvSpPr>
            <p:cNvPr id="132" name="Google Shape;132;g723b253401_2_3"/>
            <p:cNvSpPr/>
            <p:nvPr/>
          </p:nvSpPr>
          <p:spPr>
            <a:xfrm>
              <a:off x="0" y="1419093"/>
              <a:ext cx="3975839" cy="1198080"/>
            </a:xfrm>
            <a:prstGeom prst="roundRect">
              <a:avLst>
                <a:gd name="adj" fmla="val 16667"/>
              </a:avLst>
            </a:prstGeom>
            <a:solidFill>
              <a:srgbClr val="92CD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g723b253401_2_3"/>
            <p:cNvSpPr txBox="1"/>
            <p:nvPr/>
          </p:nvSpPr>
          <p:spPr>
            <a:xfrm>
              <a:off x="58485" y="1477578"/>
              <a:ext cx="3858869" cy="1081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iw-IL" sz="2800" b="1" i="0" u="none" strike="noStrike" cap="none">
                  <a:solidFill>
                    <a:schemeClr val="lt1"/>
                  </a:solidFill>
                </a:rPr>
                <a:t>תהליכי עבודה</a:t>
              </a:r>
              <a:endParaRPr sz="2800" i="0" u="none" strike="noStrike" cap="none">
                <a:solidFill>
                  <a:schemeClr val="lt1"/>
                </a:solidFill>
              </a:endParaRPr>
            </a:p>
          </p:txBody>
        </p:sp>
        <p:sp>
          <p:nvSpPr>
            <p:cNvPr id="134" name="Google Shape;134;g723b253401_2_3"/>
            <p:cNvSpPr/>
            <p:nvPr/>
          </p:nvSpPr>
          <p:spPr>
            <a:xfrm>
              <a:off x="0" y="2804503"/>
              <a:ext cx="3975839" cy="1198080"/>
            </a:xfrm>
            <a:prstGeom prst="roundRect">
              <a:avLst>
                <a:gd name="adj" fmla="val 16667"/>
              </a:avLst>
            </a:prstGeom>
            <a:solidFill>
              <a:srgbClr val="92CD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g723b253401_2_3"/>
            <p:cNvSpPr txBox="1"/>
            <p:nvPr/>
          </p:nvSpPr>
          <p:spPr>
            <a:xfrm>
              <a:off x="58485" y="2862988"/>
              <a:ext cx="3858869" cy="1081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iw-IL" sz="2800" b="1" i="0" u="none" strike="noStrike" cap="none">
                  <a:solidFill>
                    <a:schemeClr val="lt1"/>
                  </a:solidFill>
                </a:rPr>
                <a:t>טיפול</a:t>
              </a:r>
              <a:r>
                <a:rPr lang="iw-IL" sz="1800" b="1" i="0" u="none" strike="noStrike" cap="none">
                  <a:solidFill>
                    <a:schemeClr val="lt1"/>
                  </a:solidFill>
                </a:rPr>
                <a:t> </a:t>
              </a:r>
              <a:r>
                <a:rPr lang="iw-IL" sz="2800" b="1" i="0" u="none" strike="noStrike" cap="none">
                  <a:solidFill>
                    <a:schemeClr val="lt1"/>
                  </a:solidFill>
                </a:rPr>
                <a:t>בתוכן</a:t>
              </a:r>
              <a:r>
                <a:rPr lang="iw-IL" sz="1800" i="0" u="none" strike="noStrike" cap="none">
                  <a:solidFill>
                    <a:schemeClr val="lt1"/>
                  </a:solidFill>
                </a:rPr>
                <a:t> </a:t>
              </a:r>
              <a:endParaRPr/>
            </a:p>
          </p:txBody>
        </p:sp>
        <p:sp>
          <p:nvSpPr>
            <p:cNvPr id="136" name="Google Shape;136;g723b253401_2_3"/>
            <p:cNvSpPr/>
            <p:nvPr/>
          </p:nvSpPr>
          <p:spPr>
            <a:xfrm>
              <a:off x="0" y="4183893"/>
              <a:ext cx="3975839" cy="1198080"/>
            </a:xfrm>
            <a:prstGeom prst="roundRect">
              <a:avLst>
                <a:gd name="adj" fmla="val 16667"/>
              </a:avLst>
            </a:prstGeom>
            <a:solidFill>
              <a:srgbClr val="92CD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g723b253401_2_3"/>
            <p:cNvSpPr txBox="1"/>
            <p:nvPr/>
          </p:nvSpPr>
          <p:spPr>
            <a:xfrm>
              <a:off x="58485" y="4242378"/>
              <a:ext cx="3858869" cy="1081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iw-IL" sz="2800" b="1" i="0" u="none" strike="noStrike" cap="none">
                  <a:solidFill>
                    <a:schemeClr val="lt1"/>
                  </a:solidFill>
                </a:rPr>
                <a:t>תשתית</a:t>
              </a:r>
              <a:r>
                <a:rPr lang="iw-IL" sz="1800" b="1" i="0" u="none" strike="noStrike" cap="none">
                  <a:solidFill>
                    <a:schemeClr val="lt1"/>
                  </a:solidFill>
                </a:rPr>
                <a:t> </a:t>
              </a:r>
              <a:r>
                <a:rPr lang="iw-IL" sz="2800" b="1" i="0" u="none" strike="noStrike" cap="none">
                  <a:solidFill>
                    <a:schemeClr val="lt1"/>
                  </a:solidFill>
                </a:rPr>
                <a:t>טכנולוגית</a:t>
              </a:r>
              <a:r>
                <a:rPr lang="iw-IL" sz="1800" i="0" u="none" strike="noStrike" cap="none">
                  <a:solidFill>
                    <a:schemeClr val="lt1"/>
                  </a:solidFill>
                </a:rPr>
                <a:t> 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1" descr="Silhouette, Head, Bookshelf, Knowled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5583" y="2568007"/>
            <a:ext cx="3338378" cy="2221230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144" name="Google Shape;144;p31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תועלות מניהול ידע בארגון-חברה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1"/>
          <p:cNvSpPr/>
          <p:nvPr/>
        </p:nvSpPr>
        <p:spPr>
          <a:xfrm>
            <a:off x="5260821" y="1072150"/>
            <a:ext cx="2339340" cy="120396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5400" cap="flat" cmpd="sng">
            <a:solidFill>
              <a:srgbClr val="001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chemeClr val="lt1"/>
                </a:solidFill>
              </a:rPr>
              <a:t>קיצור משך ביצוע משימות</a:t>
            </a:r>
            <a:endParaRPr/>
          </a:p>
        </p:txBody>
      </p:sp>
      <p:sp>
        <p:nvSpPr>
          <p:cNvPr id="146" name="Google Shape;146;p31"/>
          <p:cNvSpPr/>
          <p:nvPr/>
        </p:nvSpPr>
        <p:spPr>
          <a:xfrm>
            <a:off x="2735432" y="1088740"/>
            <a:ext cx="2339340" cy="120396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5400" cap="flat" cmpd="sng">
            <a:solidFill>
              <a:srgbClr val="001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chemeClr val="lt1"/>
                </a:solidFill>
              </a:rPr>
              <a:t>הקטנת שיעור שגיאות</a:t>
            </a:r>
            <a:endParaRPr/>
          </a:p>
        </p:txBody>
      </p:sp>
      <p:sp>
        <p:nvSpPr>
          <p:cNvPr id="147" name="Google Shape;147;p31"/>
          <p:cNvSpPr/>
          <p:nvPr/>
        </p:nvSpPr>
        <p:spPr>
          <a:xfrm>
            <a:off x="560219" y="2427325"/>
            <a:ext cx="2339340" cy="147066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5400" cap="flat" cmpd="sng">
            <a:solidFill>
              <a:srgbClr val="001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chemeClr val="lt1"/>
                </a:solidFill>
              </a:rPr>
              <a:t>אפקטיביות בתהליכי עבודה</a:t>
            </a:r>
            <a:endParaRPr/>
          </a:p>
        </p:txBody>
      </p:sp>
      <p:sp>
        <p:nvSpPr>
          <p:cNvPr id="148" name="Google Shape;148;p31"/>
          <p:cNvSpPr/>
          <p:nvPr/>
        </p:nvSpPr>
        <p:spPr>
          <a:xfrm>
            <a:off x="6851532" y="4118854"/>
            <a:ext cx="2339340" cy="112034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5400" cap="flat" cmpd="sng">
            <a:solidFill>
              <a:srgbClr val="001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chemeClr val="lt1"/>
                </a:solidFill>
              </a:rPr>
              <a:t>הגדלת שביעות רצון לקוחות</a:t>
            </a:r>
            <a:endParaRPr/>
          </a:p>
        </p:txBody>
      </p:sp>
      <p:sp>
        <p:nvSpPr>
          <p:cNvPr id="149" name="Google Shape;149;p31"/>
          <p:cNvSpPr/>
          <p:nvPr/>
        </p:nvSpPr>
        <p:spPr>
          <a:xfrm>
            <a:off x="1032513" y="4118854"/>
            <a:ext cx="2339340" cy="1132121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5400" cap="flat" cmpd="sng">
            <a:solidFill>
              <a:srgbClr val="001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chemeClr val="lt1"/>
                </a:solidFill>
              </a:rPr>
              <a:t>קיצור משך הכשרת העובד</a:t>
            </a:r>
            <a:endParaRPr/>
          </a:p>
        </p:txBody>
      </p:sp>
      <p:sp>
        <p:nvSpPr>
          <p:cNvPr id="150" name="Google Shape;150;p31"/>
          <p:cNvSpPr/>
          <p:nvPr/>
        </p:nvSpPr>
        <p:spPr>
          <a:xfrm>
            <a:off x="3937184" y="5226797"/>
            <a:ext cx="2339340" cy="112034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5400" cap="flat" cmpd="sng">
            <a:solidFill>
              <a:srgbClr val="001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chemeClr val="lt1"/>
                </a:solidFill>
              </a:rPr>
              <a:t>שימור ידע פורשים</a:t>
            </a:r>
            <a:endParaRPr/>
          </a:p>
        </p:txBody>
      </p:sp>
      <p:sp>
        <p:nvSpPr>
          <p:cNvPr id="151" name="Google Shape;151;p31"/>
          <p:cNvSpPr/>
          <p:nvPr/>
        </p:nvSpPr>
        <p:spPr>
          <a:xfrm>
            <a:off x="7124798" y="2394145"/>
            <a:ext cx="2505250" cy="130549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5400" cap="flat" cmpd="sng">
            <a:solidFill>
              <a:srgbClr val="001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chemeClr val="lt1"/>
                </a:solidFill>
              </a:rPr>
              <a:t>הנגשת ידע בערוצים ישירים ללקוחות</a:t>
            </a:r>
            <a:endParaRPr sz="2400" b="1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23b253401_2_11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פתרונות ארגוניים לניהול 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723b253401_2_11"/>
          <p:cNvSpPr/>
          <p:nvPr/>
        </p:nvSpPr>
        <p:spPr>
          <a:xfrm>
            <a:off x="1706880" y="2430779"/>
            <a:ext cx="2589484" cy="212849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</a:rPr>
              <a:t>הפקת לקחים</a:t>
            </a:r>
            <a:endParaRPr sz="28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59" name="Google Shape;159;g723b253401_2_11"/>
          <p:cNvSpPr/>
          <p:nvPr/>
        </p:nvSpPr>
        <p:spPr>
          <a:xfrm>
            <a:off x="4137660" y="3757297"/>
            <a:ext cx="2589484" cy="212849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i="0" u="none" strike="noStrike" cap="none">
                <a:solidFill>
                  <a:schemeClr val="lt1"/>
                </a:solidFill>
              </a:rPr>
              <a:t>חדשנות</a:t>
            </a:r>
            <a:endParaRPr sz="16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60" name="Google Shape;160;g723b253401_2_11"/>
          <p:cNvSpPr/>
          <p:nvPr/>
        </p:nvSpPr>
        <p:spPr>
          <a:xfrm>
            <a:off x="4137660" y="1280948"/>
            <a:ext cx="2589484" cy="212849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</a:rPr>
              <a:t>למידה מהצלחות</a:t>
            </a:r>
            <a:endParaRPr sz="28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61" name="Google Shape;161;g723b253401_2_11"/>
          <p:cNvSpPr/>
          <p:nvPr/>
        </p:nvSpPr>
        <p:spPr>
          <a:xfrm>
            <a:off x="6438902" y="2416403"/>
            <a:ext cx="2589484" cy="212849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</a:rPr>
              <a:t>חכמת המונים</a:t>
            </a:r>
            <a:endParaRPr sz="2800" b="1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>
            <a:spLocks noGrp="1"/>
          </p:cNvSpPr>
          <p:nvPr>
            <p:ph type="title"/>
          </p:nvPr>
        </p:nvSpPr>
        <p:spPr>
          <a:xfrm>
            <a:off x="1505829" y="3273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הפקת לקחים בסיום אירוע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latin typeface="Arial"/>
                <a:ea typeface="Arial"/>
                <a:cs typeface="Arial"/>
                <a:sym typeface="Arial"/>
              </a:rPr>
              <a:t>ניהול הידע מאירוע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32" descr="Page 2 | Royalty-free fire fighter photos free download | Pxfu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982" y="2174200"/>
            <a:ext cx="4229267" cy="281438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2"/>
          <p:cNvSpPr/>
          <p:nvPr/>
        </p:nvSpPr>
        <p:spPr>
          <a:xfrm>
            <a:off x="5463610" y="1680214"/>
            <a:ext cx="2537683" cy="1394459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B7DD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i="0" u="none" strike="noStrike" cap="none">
                <a:solidFill>
                  <a:srgbClr val="002060"/>
                </a:solidFill>
              </a:rPr>
              <a:t>מנהלי האירוע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i="0" u="none" strike="noStrike" cap="none">
                <a:solidFill>
                  <a:srgbClr val="002060"/>
                </a:solidFill>
              </a:rPr>
              <a:t>יכתבו דוחות</a:t>
            </a:r>
            <a:endParaRPr/>
          </a:p>
        </p:txBody>
      </p:sp>
      <p:sp>
        <p:nvSpPr>
          <p:cNvPr id="170" name="Google Shape;170;p32"/>
          <p:cNvSpPr/>
          <p:nvPr/>
        </p:nvSpPr>
        <p:spPr>
          <a:xfrm>
            <a:off x="5501711" y="3152259"/>
            <a:ext cx="2461483" cy="1466962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B7DD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i="0" u="none" strike="noStrike" cap="none">
                <a:solidFill>
                  <a:srgbClr val="002060"/>
                </a:solidFill>
              </a:rPr>
              <a:t>יוסקו מסקנות לגבי הטיפול באירוע</a:t>
            </a:r>
            <a:endParaRPr/>
          </a:p>
        </p:txBody>
      </p:sp>
      <p:sp>
        <p:nvSpPr>
          <p:cNvPr id="171" name="Google Shape;171;p32"/>
          <p:cNvSpPr/>
          <p:nvPr/>
        </p:nvSpPr>
        <p:spPr>
          <a:xfrm>
            <a:off x="5174163" y="4696807"/>
            <a:ext cx="3116580" cy="1273465"/>
          </a:xfrm>
          <a:prstGeom prst="rect">
            <a:avLst/>
          </a:prstGeom>
          <a:solidFill>
            <a:srgbClr val="B7DDE5"/>
          </a:solidFill>
          <a:ln w="38100" cap="flat" cmpd="sng">
            <a:solidFill>
              <a:srgbClr val="12B4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rgbClr val="002060"/>
                </a:solidFill>
              </a:rPr>
              <a:t>הפקת פרוטוקול חדש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rgbClr val="002060"/>
                </a:solidFill>
              </a:rPr>
              <a:t>ונהלים מעודכנים</a:t>
            </a:r>
            <a:endParaRPr sz="2400" b="1" i="0" u="none" strike="noStrike" cap="none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מסך רחב</PresentationFormat>
  <Paragraphs>77</Paragraphs>
  <Slides>11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Varela Round</vt:lpstr>
      <vt:lpstr>Arial</vt:lpstr>
      <vt:lpstr>Calibri</vt:lpstr>
      <vt:lpstr>ערכת נושא Office</vt:lpstr>
      <vt:lpstr>ניהול ידע</vt:lpstr>
      <vt:lpstr>מה נלמד היום </vt:lpstr>
      <vt:lpstr>טיפול באירוע</vt:lpstr>
      <vt:lpstr>לשם מה אנו זקוקים לניהול ידע?</vt:lpstr>
      <vt:lpstr>פעולות ניהול ידע</vt:lpstr>
      <vt:lpstr>מרכיבי ניהול הידע</vt:lpstr>
      <vt:lpstr>תועלות מניהול ידע בארגון-חברה</vt:lpstr>
      <vt:lpstr>פתרונות ארגוניים לניהול ידע</vt:lpstr>
      <vt:lpstr>הפקת לקחים בסיום אירוע ניהול הידע מאירוע</vt:lpstr>
      <vt:lpstr>תרגול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ניהול ידע</dc:title>
  <dc:creator>user</dc:creator>
  <cp:lastModifiedBy>Avi Marzuk</cp:lastModifiedBy>
  <cp:revision>1</cp:revision>
  <dcterms:created xsi:type="dcterms:W3CDTF">2020-03-15T19:13:03Z</dcterms:created>
  <dcterms:modified xsi:type="dcterms:W3CDTF">2023-07-03T10:54:11Z</dcterms:modified>
</cp:coreProperties>
</file>