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Varela Round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lUeQbk/CO8BvYi5pyiEW6q8J1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3b25340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723b2534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723b253401_0_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3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b="1"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מערכת שידורים לאומית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93" y="1428651"/>
            <a:ext cx="9382125" cy="3286125"/>
          </a:xfrm>
          <a:prstGeom prst="rect">
            <a:avLst/>
          </a:prstGeom>
          <a:noFill/>
          <a:ln cap="flat" cmpd="sng" w="57150">
            <a:solidFill>
              <a:srgbClr val="B5DBE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6357" y="893946"/>
            <a:ext cx="2785643" cy="1069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270000" y="5239550"/>
            <a:ext cx="88701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מה עולה בגורל הידע שהם רכשו בעבודתם?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118888" y="395858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000">
                <a:latin typeface="Arial"/>
                <a:ea typeface="Arial"/>
                <a:cs typeface="Arial"/>
                <a:sym typeface="Arial"/>
              </a:rPr>
              <a:t>ביום שאחרי הקורונה: </a:t>
            </a:r>
            <a:br>
              <a:rPr lang="iw-IL" sz="4000">
                <a:latin typeface="Arial"/>
                <a:ea typeface="Arial"/>
                <a:cs typeface="Arial"/>
                <a:sym typeface="Arial"/>
              </a:rPr>
            </a:br>
            <a:r>
              <a:rPr lang="iw-IL" sz="4000">
                <a:latin typeface="Arial"/>
                <a:ea typeface="Arial"/>
                <a:cs typeface="Arial"/>
                <a:sym typeface="Arial"/>
              </a:rPr>
              <a:t>חשש שהחירום יהפוך לשגרה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515273" y="1185389"/>
            <a:ext cx="8012278" cy="1465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" name="Google Shape;166;p5"/>
          <p:cNvSpPr txBox="1"/>
          <p:nvPr>
            <p:ph idx="2" type="body"/>
          </p:nvPr>
        </p:nvSpPr>
        <p:spPr>
          <a:xfrm>
            <a:off x="940991" y="1718454"/>
            <a:ext cx="8974800" cy="4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על פי נתוני שירות התעסוקה, </a:t>
            </a:r>
            <a:r>
              <a:rPr b="1" lang="iw-IL" sz="2800">
                <a:latin typeface="Arial"/>
                <a:ea typeface="Arial"/>
                <a:cs typeface="Arial"/>
                <a:sym typeface="Arial"/>
              </a:rPr>
              <a:t>כחמישית</a:t>
            </a:r>
            <a:r>
              <a:rPr lang="iw-IL" sz="2800">
                <a:latin typeface="Arial"/>
                <a:ea typeface="Arial"/>
                <a:cs typeface="Arial"/>
                <a:sym typeface="Arial"/>
              </a:rPr>
              <a:t> מהעובדים שהוצאו לחל"ת לא יחזרו למקום העבודה שלהם.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מה יקרה לכל הידע הרב שנצבר בראשי האנשים?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האם ייעלם?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מה יקרה במקומות העבודה?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924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Images : question mark, questions and answers, faq, answer ...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65" y="439197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 txBox="1"/>
          <p:nvPr>
            <p:ph idx="2" type="body"/>
          </p:nvPr>
        </p:nvSpPr>
        <p:spPr>
          <a:xfrm>
            <a:off x="442524" y="842450"/>
            <a:ext cx="9140100" cy="4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מד"בית (מדריכה בוגרת) שאחראית על מערך ההדרכה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של מדריכים צעירים מתוכננת לעזוב בסוף השנה.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הציעו דרכים לייעול תהליך שימור הידע שרכשה במהלך תפקידה זה.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 b="66411" l="39172" r="34231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שימור ידע</a:t>
            </a:r>
            <a:endParaRPr sz="6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>
            <p:ph idx="1" type="subTitle"/>
          </p:nvPr>
        </p:nvSpPr>
        <p:spPr>
          <a:xfrm>
            <a:off x="1" y="2834274"/>
            <a:ext cx="12192000" cy="703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515275" y="1185407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>
            <p:ph idx="2" type="body"/>
          </p:nvPr>
        </p:nvSpPr>
        <p:spPr>
          <a:xfrm>
            <a:off x="515275" y="1725449"/>
            <a:ext cx="8307000" cy="4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-368727" y="1280434"/>
            <a:ext cx="9421402" cy="30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85800" marR="0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שימור ידע - מהו?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85800" marR="0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שיטות ללכידת ידע סמוי והפיכתו לגלוי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85800" marR="0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שלבי שימור 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85800" marR="0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מפתחות להצלחת שימור 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שימור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Knowledge retention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3b253401_0_1"/>
          <p:cNvSpPr txBox="1"/>
          <p:nvPr>
            <p:ph type="title"/>
          </p:nvPr>
        </p:nvSpPr>
        <p:spPr>
          <a:xfrm>
            <a:off x="3540669" y="221436"/>
            <a:ext cx="6096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שימור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723b253401_0_1"/>
          <p:cNvSpPr txBox="1"/>
          <p:nvPr>
            <p:ph idx="2" type="body"/>
          </p:nvPr>
        </p:nvSpPr>
        <p:spPr>
          <a:xfrm flipH="1" rot="10800000">
            <a:off x="580450" y="1062550"/>
            <a:ext cx="84159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b="1" lang="iw-IL" sz="3200">
                <a:solidFill>
                  <a:srgbClr val="FFFFFF"/>
                </a:solidFill>
                <a:latin typeface="David"/>
                <a:ea typeface="David"/>
                <a:cs typeface="David"/>
                <a:sym typeface="David"/>
              </a:rPr>
              <a:t>.).</a:t>
            </a:r>
            <a:endParaRPr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98" name="Google Shape;98;g723b253401_0_1"/>
          <p:cNvSpPr/>
          <p:nvPr/>
        </p:nvSpPr>
        <p:spPr>
          <a:xfrm>
            <a:off x="0" y="997483"/>
            <a:ext cx="11574780" cy="1149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מטרתו</a:t>
            </a:r>
            <a:r>
              <a:rPr lang="iw-IL" sz="2400">
                <a:solidFill>
                  <a:srgbClr val="002060"/>
                </a:solidFill>
              </a:rPr>
              <a:t>:</a:t>
            </a:r>
            <a:r>
              <a:rPr b="0" i="0" lang="iw-IL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הקטנת הנזק של אובדן הידע עם עזיבתם של עובדים. 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האתגר גדול במיוחד כשקבוצה גדולה של עובדים עוזבת בתקופה קצרה.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723b253401_0_1"/>
          <p:cNvSpPr/>
          <p:nvPr/>
        </p:nvSpPr>
        <p:spPr>
          <a:xfrm>
            <a:off x="916950" y="2187128"/>
            <a:ext cx="80052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חשיבות: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שליפת הידע מראשי האנשים, פירושו, בנייתו, הצגתו והפצתו.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הפיכתו לידע גלוי</a:t>
            </a:r>
            <a:endParaRPr b="1" i="0" sz="2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JTF-HOA slings loads of sling load knowledge to its members ..." id="100" name="Google Shape;100;g723b25340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38" y="4040543"/>
            <a:ext cx="3604480" cy="239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placing sticky notes on wall" id="101" name="Google Shape;101;g723b253401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3760" y="4034973"/>
            <a:ext cx="3604480" cy="240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6263640" y="447097"/>
            <a:ext cx="592836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ידע הולך לאיבוד...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/>
          <p:nvPr/>
        </p:nvSpPr>
        <p:spPr>
          <a:xfrm>
            <a:off x="897207" y="4373227"/>
            <a:ext cx="3094892" cy="13051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דור הולך ונעלם</a:t>
            </a:r>
            <a:r>
              <a:rPr b="1" lang="iw-IL" sz="2200">
                <a:solidFill>
                  <a:schemeClr val="lt1"/>
                </a:solidFill>
              </a:rPr>
              <a:t>:</a:t>
            </a: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ניצולי השואה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/>
          <p:nvPr/>
        </p:nvSpPr>
        <p:spPr>
          <a:xfrm>
            <a:off x="3992099" y="2594511"/>
            <a:ext cx="3094892" cy="13051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מנהלים בכירים התחלפו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/>
          <p:nvPr/>
        </p:nvSpPr>
        <p:spPr>
          <a:xfrm>
            <a:off x="4585482" y="4369785"/>
            <a:ext cx="3094892" cy="13051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החברה מוציאה פעילות למיקור חוץ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(Outsourcing)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8"/>
          <p:cNvSpPr/>
          <p:nvPr/>
        </p:nvSpPr>
        <p:spPr>
          <a:xfrm>
            <a:off x="295032" y="2594512"/>
            <a:ext cx="3094892" cy="13051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החברה מבצעת 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ארגון מחדש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7669983" y="2594511"/>
            <a:ext cx="3094892" cy="130516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עובדים בעלי התמחות קריטית עוזבים  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st in the ocean | The Pacific Ocean with Anacapa Island in… | Flickr" id="113" name="Google Shape;1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344" y="210326"/>
            <a:ext cx="3817620" cy="214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שלבי שימור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29"/>
          <p:cNvGrpSpPr/>
          <p:nvPr/>
        </p:nvGrpSpPr>
        <p:grpSpPr>
          <a:xfrm>
            <a:off x="7945277" y="1203189"/>
            <a:ext cx="4314093" cy="3994812"/>
            <a:chOff x="7328255" y="1124078"/>
            <a:chExt cx="4314093" cy="2211754"/>
          </a:xfrm>
        </p:grpSpPr>
        <p:sp>
          <p:nvSpPr>
            <p:cNvPr id="120" name="Google Shape;120;p29"/>
            <p:cNvSpPr/>
            <p:nvPr/>
          </p:nvSpPr>
          <p:spPr>
            <a:xfrm flipH="1">
              <a:off x="7328255" y="1124078"/>
              <a:ext cx="4314093" cy="2211754"/>
            </a:xfrm>
            <a:prstGeom prst="chevron">
              <a:avLst>
                <a:gd fmla="val 50000" name="adj"/>
              </a:avLst>
            </a:prstGeom>
            <a:solidFill>
              <a:srgbClr val="00B0F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9"/>
            <p:cNvSpPr txBox="1"/>
            <p:nvPr/>
          </p:nvSpPr>
          <p:spPr>
            <a:xfrm>
              <a:off x="7428603" y="1375881"/>
              <a:ext cx="2272500" cy="12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שלב </a:t>
              </a:r>
              <a:endPara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הבחירה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בחירת האנשים </a:t>
              </a:r>
              <a:r>
                <a:rPr b="1" lang="iw-IL" sz="2000">
                  <a:solidFill>
                    <a:srgbClr val="192A72"/>
                  </a:solidFill>
                </a:rPr>
                <a:t>ש</a:t>
              </a:r>
              <a:r>
                <a:rPr b="1" i="0" lang="iw-IL" sz="20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המהלך יבוצע ל</a:t>
              </a:r>
              <a:r>
                <a:rPr b="1" lang="iw-IL" sz="2000">
                  <a:solidFill>
                    <a:srgbClr val="192A72"/>
                  </a:solidFill>
                </a:rPr>
                <a:t>ה</a:t>
              </a:r>
              <a:r>
                <a:rPr b="1" i="0" lang="iw-IL" sz="20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ם ומי ינהל אותו </a:t>
              </a:r>
              <a:endParaRPr b="1" i="0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9"/>
          <p:cNvGrpSpPr/>
          <p:nvPr/>
        </p:nvGrpSpPr>
        <p:grpSpPr>
          <a:xfrm>
            <a:off x="5157816" y="1194798"/>
            <a:ext cx="4346026" cy="3994812"/>
            <a:chOff x="7338645" y="1117600"/>
            <a:chExt cx="4360308" cy="2127673"/>
          </a:xfrm>
        </p:grpSpPr>
        <p:sp>
          <p:nvSpPr>
            <p:cNvPr id="123" name="Google Shape;123;p29"/>
            <p:cNvSpPr/>
            <p:nvPr/>
          </p:nvSpPr>
          <p:spPr>
            <a:xfrm flipH="1">
              <a:off x="7338645" y="1117600"/>
              <a:ext cx="4360308" cy="2127673"/>
            </a:xfrm>
            <a:prstGeom prst="chevron">
              <a:avLst>
                <a:gd fmla="val 50000" name="adj"/>
              </a:avLst>
            </a:prstGeom>
            <a:solidFill>
              <a:srgbClr val="00B0F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9"/>
            <p:cNvSpPr txBox="1"/>
            <p:nvPr/>
          </p:nvSpPr>
          <p:spPr>
            <a:xfrm>
              <a:off x="7822599" y="1288877"/>
              <a:ext cx="2163548" cy="1819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שלב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המיפוי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בחירת הידע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שצריך לשמור כדי לקדם את מטרות החברה וישמש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לפעילות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בעתיד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29"/>
          <p:cNvGrpSpPr/>
          <p:nvPr/>
        </p:nvGrpSpPr>
        <p:grpSpPr>
          <a:xfrm>
            <a:off x="2288215" y="1203189"/>
            <a:ext cx="4346026" cy="3983590"/>
            <a:chOff x="7338646" y="1106302"/>
            <a:chExt cx="4314093" cy="2211754"/>
          </a:xfrm>
        </p:grpSpPr>
        <p:sp>
          <p:nvSpPr>
            <p:cNvPr id="126" name="Google Shape;126;p29"/>
            <p:cNvSpPr/>
            <p:nvPr/>
          </p:nvSpPr>
          <p:spPr>
            <a:xfrm flipH="1">
              <a:off x="7338646" y="1106302"/>
              <a:ext cx="4314093" cy="2211754"/>
            </a:xfrm>
            <a:prstGeom prst="chevron">
              <a:avLst>
                <a:gd fmla="val 50000" name="adj"/>
              </a:avLst>
            </a:prstGeom>
            <a:solidFill>
              <a:srgbClr val="00B0F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9"/>
            <p:cNvSpPr txBox="1"/>
            <p:nvPr/>
          </p:nvSpPr>
          <p:spPr>
            <a:xfrm>
              <a:off x="7610127" y="1211912"/>
              <a:ext cx="2525462" cy="1384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שלב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התכנון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החלטה על הכלים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 לתיעוד הידע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w-IL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 ואיך להכניסם לשימוש שוטף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9"/>
          <p:cNvGrpSpPr/>
          <p:nvPr/>
        </p:nvGrpSpPr>
        <p:grpSpPr>
          <a:xfrm>
            <a:off x="-165541" y="1203189"/>
            <a:ext cx="4102423" cy="3994811"/>
            <a:chOff x="7179662" y="1087226"/>
            <a:chExt cx="4540030" cy="2211754"/>
          </a:xfrm>
        </p:grpSpPr>
        <p:sp>
          <p:nvSpPr>
            <p:cNvPr id="129" name="Google Shape;129;p29"/>
            <p:cNvSpPr/>
            <p:nvPr/>
          </p:nvSpPr>
          <p:spPr>
            <a:xfrm flipH="1">
              <a:off x="7405599" y="1087226"/>
              <a:ext cx="4314093" cy="2211754"/>
            </a:xfrm>
            <a:prstGeom prst="chevron">
              <a:avLst>
                <a:gd fmla="val 50000" name="adj"/>
              </a:avLst>
            </a:prstGeom>
            <a:solidFill>
              <a:srgbClr val="00B0F0"/>
            </a:solidFill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9"/>
            <p:cNvSpPr txBox="1"/>
            <p:nvPr/>
          </p:nvSpPr>
          <p:spPr>
            <a:xfrm>
              <a:off x="7179662" y="1413997"/>
              <a:ext cx="2743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שלב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הביצוע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2767425" y="227125"/>
            <a:ext cx="7702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שיטות ללכידת ידע סמוי והפיכתו לגלוי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443" y="2652525"/>
            <a:ext cx="3974601" cy="257285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sp>
        <p:nvSpPr>
          <p:cNvPr id="138" name="Google Shape;138;p30"/>
          <p:cNvSpPr/>
          <p:nvPr/>
        </p:nvSpPr>
        <p:spPr>
          <a:xfrm>
            <a:off x="2824549" y="1125213"/>
            <a:ext cx="2508739" cy="142396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תיעוד שוטף של מידע 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בתוך הארגון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5956949" y="1156386"/>
            <a:ext cx="2508738" cy="142396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תיעוד 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הידע שנצבר 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מחוץ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לארגון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–לקוחות, שותפים וספקים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7677302" y="2930232"/>
            <a:ext cx="2508739" cy="142396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הקמת מאגר מידע דיגיטלי ארגוני: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פורטל ארגוני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889879" y="2914858"/>
            <a:ext cx="2508739" cy="142396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המערכת – הפורטל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יתעדכן באופן סדיר 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>
            <a:off x="1744456" y="4817687"/>
            <a:ext cx="2508739" cy="161428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מפגשים בין-מחלקתיים להחלפת ידע, העלאת הצעות לשיפור וייעול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מפתחות להצלחת שימור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999233">
            <a:off x="3011142" y="3092430"/>
            <a:ext cx="31432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/>
          <p:nvPr/>
        </p:nvSpPr>
        <p:spPr>
          <a:xfrm>
            <a:off x="5669280" y="1562100"/>
            <a:ext cx="2956560" cy="166116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מוטיבציה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של היחידה המשמרת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ושל היחידה הקולטת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1"/>
          <p:cNvSpPr/>
          <p:nvPr/>
        </p:nvSpPr>
        <p:spPr>
          <a:xfrm>
            <a:off x="789078" y="1562100"/>
            <a:ext cx="2956560" cy="166116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איכות המידע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גבוהה, כדי שתהיה שמישה בהמשך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/>
          <p:nvPr/>
        </p:nvSpPr>
        <p:spPr>
          <a:xfrm>
            <a:off x="5669280" y="4449580"/>
            <a:ext cx="2956560" cy="166116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חלק ממחזור החיים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בתהליך הפיתוח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או המוצר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789078" y="4449580"/>
            <a:ext cx="2956560" cy="166116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רצון והבנה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של ההנהלה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בחשיבות ההשקעה בנושא זה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