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embeddedFontLst>
    <p:embeddedFont>
      <p:font typeface="Varela Round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j+HYBO/Ngmw1XhF9mQbdtqoPTS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VarelaRound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8" name="Google Shape;5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28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8" name="Google Shape;88;p29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8" name="Google Shape;98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16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9" name="Google Shape;19;p16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0" name="Google Shape;20;p16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1" name="Google Shape;21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7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7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" name="Google Shape;26;p17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7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7"/>
          <p:cNvSpPr txBox="1"/>
          <p:nvPr>
            <p:ph idx="1" type="subTitle"/>
          </p:nvPr>
        </p:nvSpPr>
        <p:spPr>
          <a:xfrm>
            <a:off x="1" y="2895892"/>
            <a:ext cx="12192000" cy="7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40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29" name="Google Shape;29;p17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7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8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4" name="Google Shape;34;p18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5" name="Google Shape;35;p18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8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8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8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0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2" name="Google Shape;42;p20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3" name="Google Shape;43;p20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6"/>
          <p:cNvSpPr txBox="1"/>
          <p:nvPr>
            <p:ph idx="1" type="body"/>
          </p:nvPr>
        </p:nvSpPr>
        <p:spPr>
          <a:xfrm>
            <a:off x="515274" y="1195757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6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26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26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2800"/>
              <a:buFont typeface="Varela Round"/>
              <a:buNone/>
              <a:defRPr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27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27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27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b="1"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"/>
          <p:cNvSpPr txBox="1"/>
          <p:nvPr>
            <p:ph type="ctrTitle"/>
          </p:nvPr>
        </p:nvSpPr>
        <p:spPr>
          <a:xfrm>
            <a:off x="1" y="2716753"/>
            <a:ext cx="12192000" cy="14702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מערכת שידורים לאומית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2"/>
          <p:cNvSpPr txBox="1"/>
          <p:nvPr>
            <p:ph type="ctrTitle"/>
          </p:nvPr>
        </p:nvSpPr>
        <p:spPr>
          <a:xfrm>
            <a:off x="1" y="1640677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 sz="6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ידע גלוי וידע סמוי</a:t>
            </a:r>
            <a:endParaRPr sz="9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2"/>
          <p:cNvSpPr txBox="1"/>
          <p:nvPr>
            <p:ph idx="1" type="subTitle"/>
          </p:nvPr>
        </p:nvSpPr>
        <p:spPr>
          <a:xfrm>
            <a:off x="-91439" y="2957789"/>
            <a:ext cx="12192000" cy="1396142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מקצוע: ניתוח ואיתור מידע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"/>
          <p:cNvSpPr txBox="1"/>
          <p:nvPr>
            <p:ph idx="2" type="body"/>
          </p:nvPr>
        </p:nvSpPr>
        <p:spPr>
          <a:xfrm>
            <a:off x="1" y="3655861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המורה: לזלי סלמון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800">
                <a:latin typeface="Arial"/>
                <a:ea typeface="Arial"/>
                <a:cs typeface="Arial"/>
                <a:sym typeface="Arial"/>
              </a:rPr>
              <a:t>עריכה: רונית נחמיה</a:t>
            </a:r>
            <a:endParaRPr sz="2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>
            <p:ph type="title"/>
          </p:nvPr>
        </p:nvSpPr>
        <p:spPr>
          <a:xfrm>
            <a:off x="2323738" y="151449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>
            <p:ph idx="1" type="body"/>
          </p:nvPr>
        </p:nvSpPr>
        <p:spPr>
          <a:xfrm>
            <a:off x="157135" y="1596887"/>
            <a:ext cx="8537400" cy="24874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185757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סוגי ידע: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ידע גלוי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ידע סמוי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8"/>
          <p:cNvSpPr txBox="1"/>
          <p:nvPr>
            <p:ph type="title"/>
          </p:nvPr>
        </p:nvSpPr>
        <p:spPr>
          <a:xfrm>
            <a:off x="1696629" y="424107"/>
            <a:ext cx="96423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ידע גלוי  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Explicit Knowledge 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8"/>
          <p:cNvSpPr txBox="1"/>
          <p:nvPr>
            <p:ph idx="1" type="body"/>
          </p:nvPr>
        </p:nvSpPr>
        <p:spPr>
          <a:xfrm>
            <a:off x="-155864" y="1795085"/>
            <a:ext cx="11824107" cy="14706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Char char="•"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ידע בר-הבעה במילים, מספרים, תמונות, נוסחאות או תרשימים.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Explaining PNG Images | Vector and PSD Files | Free Download on ..." id="82" name="Google Shape;82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9617" y="4145280"/>
            <a:ext cx="2919407" cy="2919407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28"/>
          <p:cNvSpPr txBox="1"/>
          <p:nvPr/>
        </p:nvSpPr>
        <p:spPr>
          <a:xfrm>
            <a:off x="1475509" y="2420309"/>
            <a:ext cx="10430533" cy="14706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457200" lvl="0" marL="6858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Char char="•"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המחזיק בו יודע לנסח אותו ומודע לקיומו.</a:t>
            </a:r>
            <a:endParaRPr b="1" i="0" sz="32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8"/>
          <p:cNvSpPr/>
          <p:nvPr/>
        </p:nvSpPr>
        <p:spPr>
          <a:xfrm>
            <a:off x="946354" y="4103033"/>
            <a:ext cx="6096000" cy="1501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מסמכים, מיילים..</a:t>
            </a:r>
            <a:endParaRPr b="1" i="0" sz="32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9"/>
          <p:cNvSpPr txBox="1"/>
          <p:nvPr>
            <p:ph type="title"/>
          </p:nvPr>
        </p:nvSpPr>
        <p:spPr>
          <a:xfrm>
            <a:off x="2694844" y="427985"/>
            <a:ext cx="77028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 ידע סמוי  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Tacit knowledge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29"/>
          <p:cNvSpPr txBox="1"/>
          <p:nvPr>
            <p:ph idx="1" type="body"/>
          </p:nvPr>
        </p:nvSpPr>
        <p:spPr>
          <a:xfrm>
            <a:off x="488373" y="2450690"/>
            <a:ext cx="947447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SzPts val="2800"/>
              <a:buChar char="•"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קשה להגדירו, והמחזיק בו לרוב לא מודע לו או לא יודע לנסחו.</a:t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Thinking Man PNG, Clipart, Thinking Man Free PNG Download" id="92" name="Google Shape;92;p29"/>
          <p:cNvPicPr preferRelativeResize="0"/>
          <p:nvPr/>
        </p:nvPicPr>
        <p:blipFill rotWithShape="1">
          <a:blip r:embed="rId3">
            <a:alphaModFix/>
          </a:blip>
          <a:srcRect b="0" l="32353" r="25070" t="0"/>
          <a:stretch/>
        </p:blipFill>
        <p:spPr>
          <a:xfrm>
            <a:off x="54976" y="3722568"/>
            <a:ext cx="2337704" cy="2883781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9"/>
          <p:cNvSpPr txBox="1"/>
          <p:nvPr/>
        </p:nvSpPr>
        <p:spPr>
          <a:xfrm>
            <a:off x="1916531" y="4447798"/>
            <a:ext cx="6758114" cy="1971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28600" lvl="0" marL="457200" marR="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השכלה, מיומנויות, תובנות, התנסויות, אינטואיציה,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קשה להערכה, לשיתוף, להפצה.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9"/>
          <p:cNvSpPr txBox="1"/>
          <p:nvPr/>
        </p:nvSpPr>
        <p:spPr>
          <a:xfrm>
            <a:off x="1106306" y="1746019"/>
            <a:ext cx="885654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Char char="•"/>
            </a:pP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ידע </a:t>
            </a:r>
            <a:r>
              <a:rPr b="1" lang="iw-IL" sz="2400">
                <a:solidFill>
                  <a:srgbClr val="12B4BC"/>
                </a:solidFill>
              </a:rPr>
              <a:t>ש</a:t>
            </a: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נמצא במוחם של אנשים, לא מנוסח ולא מבוטא במילים.</a:t>
            </a:r>
            <a:endParaRPr b="1" i="0" sz="2400" u="none" cap="none" strike="noStrike">
              <a:solidFill>
                <a:srgbClr val="12B4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9"/>
          <p:cNvSpPr txBox="1"/>
          <p:nvPr/>
        </p:nvSpPr>
        <p:spPr>
          <a:xfrm>
            <a:off x="1106306" y="3397945"/>
            <a:ext cx="885654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1" algn="r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Char char="•"/>
            </a:pP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זהו ידע </a:t>
            </a:r>
            <a:r>
              <a:rPr b="1" lang="iw-IL" sz="2400">
                <a:solidFill>
                  <a:srgbClr val="12B4BC"/>
                </a:solidFill>
              </a:rPr>
              <a:t>ש</a:t>
            </a:r>
            <a:r>
              <a:rPr b="1" i="0" lang="iw-IL" sz="2400" u="none" cap="none" strike="noStrike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בא לידי ביטוי באופן שבו אנו מבצעים משימות מסוימות או מבינים פעולות מסוימות.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</a:pPr>
            <a:r>
              <a:rPr lang="iw-IL" sz="4400">
                <a:latin typeface="Arial"/>
                <a:ea typeface="Arial"/>
                <a:cs typeface="Arial"/>
                <a:sym typeface="Arial"/>
              </a:rPr>
              <a:t>תרגול</a:t>
            </a:r>
            <a:endParaRPr sz="44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 txBox="1"/>
          <p:nvPr/>
        </p:nvSpPr>
        <p:spPr>
          <a:xfrm>
            <a:off x="5722620" y="1097280"/>
            <a:ext cx="555498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2819400" y="1159625"/>
            <a:ext cx="8369663" cy="3365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היכנסו לקישור דרך ה</a:t>
            </a:r>
            <a:r>
              <a:rPr lang="iw-IL" sz="2400"/>
              <a:t>-</a:t>
            </a:r>
            <a:r>
              <a:rPr b="0" i="0" lang="iw-I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QR.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iw-IL" sz="2400"/>
              <a:t>ה</a:t>
            </a:r>
            <a:r>
              <a:rPr b="0" i="0" lang="iw-I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קשיבו לקטע מתוך היומן של דני, תלמיד כיתה י'.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מצאו בקטע היומן שני מקרים של ידע סמוי ושניים של ידע גלוי.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נמקו את בחירתכם לכל מקרה.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4400" y="1170016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