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Varela Round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4QBY1dFkVUtxvFdLnj0soC9M1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26510A-54E7-4432-B94D-39AD001B3CD2}">
  <a:tblStyle styleId="{A126510A-54E7-4432-B94D-39AD001B3C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6E8"/>
          </a:solidFill>
        </a:fill>
      </a:tcStyle>
    </a:wholeTbl>
    <a:band1H>
      <a:tcTxStyle b="off" i="off"/>
      <a:tcStyle>
        <a:fill>
          <a:solidFill>
            <a:srgbClr val="DBEE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EEC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מגוון רחב של משתנים עבורם ניתן לקבל ערכים שונים. לפחות שניים.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התבוננו בערכים האפשריים. מה לדעתכם יוצא דופן?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נשים לב שניתן לסווג גם את הערכים הכמותיים לשתי קבוצו</a:t>
            </a:r>
            <a:r>
              <a:rPr lang="iw-IL"/>
              <a:t>ת.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בין ילד אחד לשני ילדים יש ערך באמצע? 1.5? לא. לכן הוא בדיד. בוודאות המספר העוקב ל-1 הוא 2.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לעומת זאת האם מהו המספר העוקב לגובה מטר וחצי, 150 ס"מ? 151? או שיש גם ערך 150.5? יש בהחלט. לכן הוא משתנה רציף.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לאחר מספר חודשים שבהם פתחתי פיצרייה, אני מעוניינת לבדוק כיצד אוכל לשפר את שירות המשלוחים שלי. יש הרבה מתחרים בעיר, ואני רוצה להיות הכי טובה מכולם.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בנוסף אני רוצה לבדוק מהן נקודות החוזק של הפיצרייה שלי, על מנת שאוכל למתג את הפיצה על ידי נקודות אלו.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לצורך כך אני מחליטה לתת שאלונים ללקוחות שמזמינים פיצות.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מה כדאי לשאול אותם?</a:t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גילך ומה מינך אלו שאלות דמוגרפיות, אולי ארצה לראות מיהם הלקוחות שלי באופן הזה, ואולי לעשות מבצעים מיוחדים עבור לקוחות אחרים לדוגמה: אם רוב המזמינים הם צעירים עד גיל 25, אז אולי כדאי לי לעשות דילים למשפחות ובכך למשוך לקוחות נוספים לפיצרייה שלי.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 שאלה תביא עמה תשובה מסוג מסויים. תלוי בניסוח השאלה שלי ובאופציות לתשובות שאני נותנת ללקוח.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תשובות אפשריות נקראים ערכים אפשריים.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כפי שראינו, ניסוח שאלה באופן מסוים תגרורנה סוג תשובות שונות.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בהמשך נראה, כי ישנם כלים סטטיסטיים שיתן לנתח סוג מסויים של משתנה לדוגמה: פונקצית ממוצע. האם ניתן להפעיל ממוצע על ערכי השאלה הראשונה? כן.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ניתן להפעיל ממוצע עבור ערכי השאלה השנייה? לא.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ישנם מחקרים מאוד מפורסמים שחוקרים רצו לנתח תוצאות אולם השתמשו בכלי לא מתאים עבור משתנה אותו חקרו, והגיעו לתוצאות ומסקנות ממש לא נכונות. מכאן החשיבות הרבה ללמוד את נושא זה.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בניגוד למתמטיקה, שמשתנה מייצג ערך מספרי כלשהו לא ידוע, ולא רלוונטי מה מייצג המשתנה. X זה X. בסטטיסטיקה המצב שונה, ויש לשים את הדעת מה המשתנה מייצג.</a:t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נגדיר לכל שאלה – משתנה.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מן כותרת שעבורה אקבל את מגוון הערכים האפשריים.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נגדיר לכל שאלה – משתנה.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מן כותרת שעבורה אקבל את מגוון הערכים האפשריים.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1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0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1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1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1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2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8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hyperlink" Target="https://www.youtube.com/watch?v=hkUOeXrkbw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-1" y="123392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2 - מהו משתנה? 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2" type="body"/>
          </p:nvPr>
        </p:nvSpPr>
        <p:spPr>
          <a:xfrm>
            <a:off x="-3" y="34290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-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עורכות: לזלי סלמון ,נורית כהן אינגר ורונית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31535" l="5710" r="6493" t="25511"/>
          <a:stretch/>
        </p:blipFill>
        <p:spPr>
          <a:xfrm>
            <a:off x="1293091" y="210103"/>
            <a:ext cx="2272145" cy="11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type="ctrTitle"/>
          </p:nvPr>
        </p:nvSpPr>
        <p:spPr>
          <a:xfrm>
            <a:off x="1846217" y="25479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121244" y="2897503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מחיר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087924" y="2926538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גובה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9733902" y="2867241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מידת נעלים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1934527" y="1200821"/>
            <a:ext cx="9120187" cy="1123518"/>
          </a:xfrm>
          <a:prstGeom prst="flowChartAlternateProcess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תכונה של פרט או מצב</a:t>
            </a: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שניתן לקבל עליו לפחות שני ערכים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6766560" y="2897503"/>
            <a:ext cx="2175803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מידת שביעות רצון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7005243" y="5695848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ציוני מבחן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593080" y="4394022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ציון IQ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500960" y="4418027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צבע שיער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5445391" y="4387766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מהירות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3857554" y="5657179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שכבת לימוד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0136434" y="5701881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שם תלמיד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971974" y="5692863"/>
            <a:ext cx="1748486" cy="112351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כיתת לימוד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1879692" y="240413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סיווג משתנים</a:t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16" name="Google Shape;216;p11"/>
          <p:cNvGraphicFramePr/>
          <p:nvPr/>
        </p:nvGraphicFramePr>
        <p:xfrm>
          <a:off x="1471509" y="10258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2922250"/>
                <a:gridCol w="3193675"/>
                <a:gridCol w="31936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זמן (בדקות)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בזמן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התאמת הפיצה להזמנה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הצעות לשיפור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תשובות מילוליות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מספריים 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/>
        </p:nvSpPr>
        <p:spPr>
          <a:xfrm>
            <a:off x="1879692" y="21282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סיווג משתנים</a:t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26" name="Google Shape;226;p12"/>
          <p:cNvGraphicFramePr/>
          <p:nvPr/>
        </p:nvGraphicFramePr>
        <p:xfrm>
          <a:off x="679268" y="1036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3675575"/>
                <a:gridCol w="2803600"/>
                <a:gridCol w="4537175"/>
              </a:tblGrid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זמן (בדקות)</a:t>
                      </a:r>
                      <a:endParaRPr b="1" sz="1400" u="none" cap="none" strike="noStrike"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בזמן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272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w-IL" sz="1400" u="none" cap="none" strike="noStrike"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מספריים שלמים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005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התאמת הפיצה להזמנה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005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276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005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הצעות לשיפור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מילוליים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iw-IL" sz="14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w-IL" sz="14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7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>
            <p:ph type="ctrTitle"/>
          </p:nvPr>
        </p:nvSpPr>
        <p:spPr>
          <a:xfrm>
            <a:off x="2213737" y="946424"/>
            <a:ext cx="7825846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משתנים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8387200" y="3541258"/>
            <a:ext cx="1748486" cy="1123518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כמותי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2236992" y="3541258"/>
            <a:ext cx="1748486" cy="1123518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איכותי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13"/>
          <p:cNvCxnSpPr/>
          <p:nvPr/>
        </p:nvCxnSpPr>
        <p:spPr>
          <a:xfrm flipH="1">
            <a:off x="3196046" y="1706834"/>
            <a:ext cx="1578865" cy="1611132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6" name="Google Shape;236;p13"/>
          <p:cNvCxnSpPr/>
          <p:nvPr/>
        </p:nvCxnSpPr>
        <p:spPr>
          <a:xfrm>
            <a:off x="7384869" y="1677862"/>
            <a:ext cx="1680754" cy="1751138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7" name="Google Shape;237;p13"/>
          <p:cNvSpPr txBox="1"/>
          <p:nvPr/>
        </p:nvSpPr>
        <p:spPr>
          <a:xfrm>
            <a:off x="8900161" y="865038"/>
            <a:ext cx="3198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סיווג המשתנים מתבצע על סמך הערכים שהמשתנה יכול לקבל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7384869" y="4737184"/>
            <a:ext cx="33179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המשתנה מקבל ערכים מספריים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שימוש בכלי מדידה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1332411" y="4737184"/>
            <a:ext cx="31639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המשתנה מקבל ערכים מילוליים. אין משמעות למספרים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קטגוריות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1946367" y="97029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סיווג המשתנים</a:t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49" name="Google Shape;249;p14"/>
          <p:cNvGraphicFramePr/>
          <p:nvPr/>
        </p:nvGraphicFramePr>
        <p:xfrm>
          <a:off x="552450" y="1071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2818550"/>
                <a:gridCol w="2818550"/>
                <a:gridCol w="3563675"/>
                <a:gridCol w="1410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סיווגי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זמן (בדקות)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בזמן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מספריים שלמים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התאמת הפיצה להזמנה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הצעות לשיפור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תשובות מילוליות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מספרים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>
            <p:ph type="ctrTitle"/>
          </p:nvPr>
        </p:nvSpPr>
        <p:spPr>
          <a:xfrm>
            <a:off x="1803486" y="120902"/>
            <a:ext cx="7825846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משתנים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6601944" y="2178879"/>
            <a:ext cx="1748486" cy="1123518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כמותי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1952480" y="2194543"/>
            <a:ext cx="1748486" cy="1123518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איכותי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4524303" y="4051720"/>
            <a:ext cx="1748486" cy="1123518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בדיד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7997450" y="4029373"/>
            <a:ext cx="1748486" cy="1123518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רציף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15"/>
          <p:cNvCxnSpPr/>
          <p:nvPr/>
        </p:nvCxnSpPr>
        <p:spPr>
          <a:xfrm flipH="1">
            <a:off x="6044766" y="3399661"/>
            <a:ext cx="456046" cy="582611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1" name="Google Shape;261;p15"/>
          <p:cNvCxnSpPr/>
          <p:nvPr/>
        </p:nvCxnSpPr>
        <p:spPr>
          <a:xfrm>
            <a:off x="7997450" y="3428765"/>
            <a:ext cx="456296" cy="582611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2" name="Google Shape;262;p15"/>
          <p:cNvCxnSpPr/>
          <p:nvPr/>
        </p:nvCxnSpPr>
        <p:spPr>
          <a:xfrm flipH="1">
            <a:off x="3367591" y="778666"/>
            <a:ext cx="938213" cy="1333055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3" name="Google Shape;263;p15"/>
          <p:cNvCxnSpPr/>
          <p:nvPr/>
        </p:nvCxnSpPr>
        <p:spPr>
          <a:xfrm>
            <a:off x="6601944" y="726952"/>
            <a:ext cx="720364" cy="1391000"/>
          </a:xfrm>
          <a:prstGeom prst="straightConnector1">
            <a:avLst/>
          </a:prstGeom>
          <a:noFill/>
          <a:ln cap="flat" cmpd="sng" w="76200">
            <a:solidFill>
              <a:srgbClr val="12B4B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4" name="Google Shape;264;p15"/>
          <p:cNvSpPr txBox="1"/>
          <p:nvPr/>
        </p:nvSpPr>
        <p:spPr>
          <a:xfrm>
            <a:off x="7200900" y="5220520"/>
            <a:ext cx="34393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משתנה בעל ערכים מספריים כך שבין כל ערך יש ערך ביניים.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לדוגמה: גובה, משקל, זמן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נמדד בכלי מדידה.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3276600" y="5175238"/>
            <a:ext cx="361463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משתנה בעל ערכים מספריים שלמים. אין ערכי ביניים בין כל מספר.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לדוגמה: מספר תלמידים, מספר ימים בשבוע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מספר ה..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1736273" y="110579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סיווג המשתנים</a:t>
            </a:r>
            <a:endParaRPr b="0" i="0" sz="4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75" name="Google Shape;275;p16"/>
          <p:cNvGraphicFramePr/>
          <p:nvPr/>
        </p:nvGraphicFramePr>
        <p:xfrm>
          <a:off x="561974" y="9719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2739050"/>
                <a:gridCol w="2739050"/>
                <a:gridCol w="2739050"/>
                <a:gridCol w="2094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סיווגי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זמן (בדקות)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 רציף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בזמן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מספריים שלמים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 בדיד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התאמת הפיצה להזמנה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הצעות לשיפור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תשובות מילוליות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כמותי רציף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איכותי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type="title"/>
          </p:nvPr>
        </p:nvSpPr>
        <p:spPr>
          <a:xfrm>
            <a:off x="2549769" y="39597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 txBox="1"/>
          <p:nvPr>
            <p:ph idx="1" type="body"/>
          </p:nvPr>
        </p:nvSpPr>
        <p:spPr>
          <a:xfrm>
            <a:off x="1358539" y="2331925"/>
            <a:ext cx="8962448" cy="3622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משתנה? מהו ערך של משתנה?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חשיבות סיווג משתנים.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סיווג משתנים - משתנה איכותי ומשתנה כמותי.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סיווג משתנים - משתנה כמותי בדיד ומשתנה כמותי רציף.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type="ctrTitle"/>
          </p:nvPr>
        </p:nvSpPr>
        <p:spPr>
          <a:xfrm>
            <a:off x="1733910" y="504934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404676" y="1142287"/>
            <a:ext cx="11173097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AutoNum type="arabicPeriod"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חשבו על נושא אותו תרצו לחקור. רישמו את שאלת החקר.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2. רישמו לפחות 3 דוגמאות עבור כל משתנה הקשור </a:t>
            </a:r>
            <a:b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   לנושא שתרצו לחקור: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3 דוגמאות למשתנה איכותי.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3 דוגמאות למשתנה כמותי בדיד.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3 דוגמאות למשתנה כמותי רציף.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2549769" y="39597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333376" y="1922350"/>
            <a:ext cx="9987612" cy="3622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מהו משתנה? מהו ערך של משתנה?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חשיבות סיווג משתנים.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סיווג משתנים - משתנה איכותי ומשתנה כמותי.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סיווג משתנים - משתנה כמותי בדיד ומשתנה כמותי רציף.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ctrTitle"/>
          </p:nvPr>
        </p:nvSpPr>
        <p:spPr>
          <a:xfrm>
            <a:off x="1846217" y="421039"/>
            <a:ext cx="99800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דוגמה 1: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3600">
                <a:latin typeface="Arial"/>
                <a:ea typeface="Arial"/>
                <a:cs typeface="Arial"/>
                <a:sym typeface="Arial"/>
              </a:rPr>
              <a:t>מידת שביעות רצ</a:t>
            </a:r>
            <a:r>
              <a:rPr lang="iw-IL" sz="3600"/>
              <a:t>ון </a:t>
            </a:r>
            <a:r>
              <a:rPr lang="iw-IL" sz="3600">
                <a:latin typeface="Arial"/>
                <a:ea typeface="Arial"/>
                <a:cs typeface="Arial"/>
                <a:sym typeface="Arial"/>
              </a:rPr>
              <a:t>מהזמנת פיצה הביתה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39551" y="6277825"/>
            <a:ext cx="412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Hoa Luu from Pixabay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זון, אדם, פיצה, פרוסה&#10;&#10;התיאור נוצר באופן אוטומטי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836" y="1449977"/>
            <a:ext cx="3236364" cy="485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970926" y="6139550"/>
            <a:ext cx="48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Hans Braxmeier from Pixabay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קופסה&#10;&#10;התיאור נוצר באופן אוטומטי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666" y="1590393"/>
            <a:ext cx="6148300" cy="46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-543474" y="5680825"/>
            <a:ext cx="459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Hoa Luu from Pixabay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זון, אדם, פיצה, פרוסה&#10;&#10;התיאור נוצר באופן אוטומטי"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942" y="1449977"/>
            <a:ext cx="2820571" cy="423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3581673" y="16474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1" i="0" sz="32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846217" y="4301961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תוך כמה זמן הגיעה הפיצה?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האם ההזמנה תאמה את הפיצה שקיבלת?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עד כמה הפיצה היתה טעימה?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האם המחיר היה הוגן?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גילך?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מינך?</a:t>
            </a:r>
            <a:endParaRPr b="0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t/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>
            <p:ph type="ctrTitle"/>
          </p:nvPr>
        </p:nvSpPr>
        <p:spPr>
          <a:xfrm>
            <a:off x="1846217" y="82361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Varela Round"/>
              <a:buNone/>
            </a:pPr>
            <a:r>
              <a:rPr lang="iw-IL" sz="3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אילו שאלות ניתן לשאול את הלקוחות?</a:t>
            </a:r>
            <a:br>
              <a:rPr lang="iw-IL" sz="36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2188386" y="19577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3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ערכים אפשריים עבור כל שאלה</a:t>
            </a:r>
            <a:endParaRPr b="0" i="0" sz="32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47" name="Google Shape;147;p5"/>
          <p:cNvGraphicFramePr/>
          <p:nvPr/>
        </p:nvGraphicFramePr>
        <p:xfrm>
          <a:off x="1303740" y="11915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4520400"/>
                <a:gridCol w="4520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 (תשובות אפשריות)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מילוליים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תמונה שמכילה מזון, אדם, פיצה, פרוסה&#10;&#10;התיאור נוצר באופן אוטומטי"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99" y="4815840"/>
            <a:ext cx="1361439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6096000" y="3980447"/>
            <a:ext cx="5085806" cy="1329731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אופן ניסוח השאלה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הגבלת אפשרויות לתשובות אפשריות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480458" y="5791300"/>
            <a:ext cx="3603019" cy="707948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ערכים אפשריים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6"/>
          <p:cNvCxnSpPr>
            <a:stCxn id="154" idx="1"/>
            <a:endCxn id="155" idx="3"/>
          </p:cNvCxnSpPr>
          <p:nvPr/>
        </p:nvCxnSpPr>
        <p:spPr>
          <a:xfrm flipH="1">
            <a:off x="5083500" y="4645313"/>
            <a:ext cx="1012500" cy="1500000"/>
          </a:xfrm>
          <a:prstGeom prst="straightConnector1">
            <a:avLst/>
          </a:prstGeom>
          <a:noFill/>
          <a:ln cap="flat" cmpd="sng" w="9525">
            <a:solidFill>
              <a:srgbClr val="8ECE4A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57" name="Google Shape;157;p6"/>
          <p:cNvGraphicFramePr/>
          <p:nvPr/>
        </p:nvGraphicFramePr>
        <p:xfrm>
          <a:off x="3022458" y="1147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3788050"/>
                <a:gridCol w="33959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8" name="Google Shape;158;p6"/>
          <p:cNvSpPr txBox="1"/>
          <p:nvPr/>
        </p:nvSpPr>
        <p:spPr>
          <a:xfrm>
            <a:off x="3879040" y="4908197"/>
            <a:ext cx="17916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משפיעים  על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מזון, אדם, פיצה, פרוסה&#10;&#10;התיאור נוצר באופן אוטומטי"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99" y="4815840"/>
            <a:ext cx="1361439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206239" y="1902834"/>
            <a:ext cx="4674177" cy="707948"/>
          </a:xfrm>
          <a:prstGeom prst="flowChartTerminator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התשובות באופן שונה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666528" y="647461"/>
            <a:ext cx="99800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0" i="0" lang="iw-IL" sz="4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חשיבות סיווג משתנים</a:t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7" name="Google Shape;167;p7"/>
          <p:cNvGraphicFramePr/>
          <p:nvPr/>
        </p:nvGraphicFramePr>
        <p:xfrm>
          <a:off x="2682240" y="31677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3852025"/>
                <a:gridCol w="34533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תמונה שמכילה מזון, אדם, פיצה, פרוסה&#10;&#10;התיאור נוצר באופן אוטומטי"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699" y="4815840"/>
            <a:ext cx="1361439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1451067" y="227933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3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הגדרת שמות למשתנים </a:t>
            </a:r>
            <a:endParaRPr b="0" i="0" sz="32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78" name="Google Shape;178;p8"/>
          <p:cNvGraphicFramePr/>
          <p:nvPr/>
        </p:nvGraphicFramePr>
        <p:xfrm>
          <a:off x="381002" y="11314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3578975"/>
                <a:gridCol w="3578975"/>
                <a:gridCol w="35789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תשובות מילוליות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1451067" y="227933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3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הגדרת שמות למשתנים </a:t>
            </a:r>
            <a:endParaRPr b="0" i="0" sz="32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203687" y="4341556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3797513" y="3691787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3824460" y="4451734"/>
            <a:ext cx="890142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88" name="Google Shape;188;p9"/>
          <p:cNvGraphicFramePr/>
          <p:nvPr/>
        </p:nvGraphicFramePr>
        <p:xfrm>
          <a:off x="381002" y="11314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{A126510A-54E7-4432-B94D-39AD001B3CD2}</a:tableStyleId>
              </a:tblPr>
              <a:tblGrid>
                <a:gridCol w="3578975"/>
                <a:gridCol w="3578975"/>
                <a:gridCol w="35789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המשתנה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ערכים אפשריים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תוך כמה זמן הגיעה הפיצה?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זמן (בדקות)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20-120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הפיצה הגיעה תוך 40 דקות?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הגעת הפיצה בזמן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מגוון ערכים מספרים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הפיצות שהינך מזמין בחודש?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ההזמנה תאמה את הפיצה שקיבלת?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התאמת הפיצה להזמנה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 / 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עד כמה הפיצה היתה טעימה?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במידה רבה/ במידה בינונית/ במידה מועטה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דרג את איכות טעמה של הפיצה בעיניך :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– טעימה מאוד, 1 – לא טעימה כלל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מידת איכות טעם הפיצה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1-5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כיצד נוכל להעלות את שביעות רצונך מההזמנה?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הצעות לשיפור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תשובות מילוליות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מגוון ערכים מספרים בין 10-100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גילך?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גיל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10-20, 21-30, 31-40, 40 ומעלה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מה מינך?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מין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זכר/ נקבה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