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6"/>
  </p:notesMasterIdLst>
  <p:sldIdLst>
    <p:sldId id="552" r:id="rId5"/>
    <p:sldId id="530" r:id="rId6"/>
    <p:sldId id="269" r:id="rId7"/>
    <p:sldId id="605" r:id="rId8"/>
    <p:sldId id="897" r:id="rId9"/>
    <p:sldId id="842" r:id="rId10"/>
    <p:sldId id="854" r:id="rId11"/>
    <p:sldId id="855" r:id="rId12"/>
    <p:sldId id="822" r:id="rId13"/>
    <p:sldId id="861" r:id="rId14"/>
    <p:sldId id="846" r:id="rId15"/>
    <p:sldId id="857" r:id="rId16"/>
    <p:sldId id="335" r:id="rId17"/>
    <p:sldId id="901" r:id="rId18"/>
    <p:sldId id="902" r:id="rId19"/>
    <p:sldId id="873" r:id="rId20"/>
    <p:sldId id="899" r:id="rId21"/>
    <p:sldId id="865" r:id="rId22"/>
    <p:sldId id="877" r:id="rId23"/>
    <p:sldId id="878" r:id="rId24"/>
    <p:sldId id="879" r:id="rId25"/>
    <p:sldId id="903" r:id="rId26"/>
    <p:sldId id="880" r:id="rId27"/>
    <p:sldId id="866" r:id="rId28"/>
    <p:sldId id="867" r:id="rId29"/>
    <p:sldId id="868" r:id="rId30"/>
    <p:sldId id="881" r:id="rId31"/>
    <p:sldId id="874" r:id="rId32"/>
    <p:sldId id="875" r:id="rId33"/>
    <p:sldId id="882" r:id="rId34"/>
    <p:sldId id="858" r:id="rId35"/>
    <p:sldId id="859" r:id="rId36"/>
    <p:sldId id="792" r:id="rId37"/>
    <p:sldId id="886" r:id="rId38"/>
    <p:sldId id="894" r:id="rId39"/>
    <p:sldId id="888" r:id="rId40"/>
    <p:sldId id="893" r:id="rId41"/>
    <p:sldId id="860" r:id="rId42"/>
    <p:sldId id="348" r:id="rId43"/>
    <p:sldId id="351" r:id="rId44"/>
    <p:sldId id="47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09C914-9CEC-9300-D839-001D87C79C4D}" name="Emma Nylk" initials="EN" userId="S::emma@effini.com::55b2440a-9e28-4c70-bd2e-709c92f993be" providerId="AD"/>
  <p188:author id="{7208391E-158C-86D6-A16B-1B44961C402D}" name="Jo Watts" initials="JW" userId="S::jo.watts@effini.com::eea66f16-67e2-44e4-9e64-0beb12162bd8" providerId="AD"/>
  <p188:author id="{212F487B-0D66-C222-300F-3C6D775CDFF0}" name="Emma Nylk" initials="EN" userId="Emma Nylk" providerId="None"/>
  <p188:author id="{4DB380DD-4D2F-EB3D-9717-0B1786562343}" name="John Bell" initials="JB" userId="S::john@effini.com::f70f6676-4d37-4a98-a7ac-a82923374731" providerId="AD"/>
  <p188:author id="{351A98F0-2E9B-89FA-783A-4D0E4628B704}" name="John Bell" initials="JB" userId="S::john.bell@effini.com::f70f6676-4d37-4a98-a7ac-a8292337473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mma Nylk" initials="EN" lastIdx="14" clrIdx="0">
    <p:extLst>
      <p:ext uri="{19B8F6BF-5375-455C-9EA6-DF929625EA0E}">
        <p15:presenceInfo xmlns:p15="http://schemas.microsoft.com/office/powerpoint/2012/main" userId="Emma Nylk" providerId="None"/>
      </p:ext>
    </p:extLst>
  </p:cmAuthor>
  <p:cmAuthor id="2" name="John Bell" initials="JB" lastIdx="6" clrIdx="1">
    <p:extLst>
      <p:ext uri="{19B8F6BF-5375-455C-9EA6-DF929625EA0E}">
        <p15:presenceInfo xmlns:p15="http://schemas.microsoft.com/office/powerpoint/2012/main" userId="S::john@effini.com::f70f6676-4d37-4a98-a7ac-a829233747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C036"/>
    <a:srgbClr val="6A9CA1"/>
    <a:srgbClr val="CE673B"/>
    <a:srgbClr val="6C587C"/>
    <a:srgbClr val="3840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7185AC-99F8-4770-B4FE-A7EEEA332DDF}" v="1783" dt="2022-07-11T06:55:36.9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4762"/>
  </p:normalViewPr>
  <p:slideViewPr>
    <p:cSldViewPr snapToGrid="0">
      <p:cViewPr varScale="1">
        <p:scale>
          <a:sx n="78" d="100"/>
          <a:sy n="78" d="100"/>
        </p:scale>
        <p:origin x="869"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image" Target="../media/image22.jpg"/><Relationship Id="rId4" Type="http://schemas.openxmlformats.org/officeDocument/2006/relationships/image" Target="../media/image25.jpeg"/></Relationships>
</file>

<file path=ppt/diagrams/_rels/data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g"/><Relationship Id="rId4" Type="http://schemas.openxmlformats.org/officeDocument/2006/relationships/image" Target="../media/image29.jpeg"/></Relationships>
</file>

<file path=ppt/diagrams/_rels/data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g"/><Relationship Id="rId1" Type="http://schemas.openxmlformats.org/officeDocument/2006/relationships/image" Target="../media/image64.jpg"/></Relationships>
</file>

<file path=ppt/diagrams/_rels/drawing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image" Target="../media/image22.jpg"/><Relationship Id="rId4" Type="http://schemas.openxmlformats.org/officeDocument/2006/relationships/image" Target="../media/image25.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g"/><Relationship Id="rId4" Type="http://schemas.openxmlformats.org/officeDocument/2006/relationships/image" Target="../media/image29.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g"/><Relationship Id="rId1" Type="http://schemas.openxmlformats.org/officeDocument/2006/relationships/image" Target="../media/image64.jp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AA10A3-C32F-46B1-A12A-1299BBE80328}" type="doc">
      <dgm:prSet loTypeId="urn:microsoft.com/office/officeart/2005/8/layout/vList4" loCatId="picture" qsTypeId="urn:microsoft.com/office/officeart/2005/8/quickstyle/simple1" qsCatId="simple" csTypeId="urn:microsoft.com/office/officeart/2005/8/colors/accent0_1" csCatId="mainScheme" phldr="1"/>
      <dgm:spPr/>
      <dgm:t>
        <a:bodyPr/>
        <a:lstStyle/>
        <a:p>
          <a:endParaRPr lang="en-GB"/>
        </a:p>
      </dgm:t>
    </dgm:pt>
    <dgm:pt modelId="{17B64F44-E541-4459-BCCF-1DA830618287}">
      <dgm:prSet phldrT="[Text]" custT="1"/>
      <dgm:spPr>
        <a:ln>
          <a:solidFill>
            <a:schemeClr val="bg1">
              <a:lumMod val="75000"/>
            </a:schemeClr>
          </a:solidFill>
        </a:ln>
      </dgm:spPr>
      <dgm:t>
        <a:bodyPr/>
        <a:lstStyle/>
        <a:p>
          <a:r>
            <a:rPr lang="en-GB" sz="1800" b="1" dirty="0"/>
            <a:t>Right to be informed</a:t>
          </a:r>
        </a:p>
        <a:p>
          <a:r>
            <a:rPr lang="en-US" sz="1800" b="0" i="0" dirty="0">
              <a:solidFill>
                <a:schemeClr val="tx1"/>
              </a:solidFill>
              <a:effectLst/>
              <a:latin typeface="+mn-lt"/>
              <a:ea typeface="+mn-ea"/>
              <a:cs typeface="+mn-cs"/>
            </a:rPr>
            <a:t>Individuals know at the point of data collection, what information is being collected, what it is being used for, why that information is required and how long that will be kept.</a:t>
          </a:r>
          <a:endParaRPr lang="en-GB" sz="1800" dirty="0"/>
        </a:p>
      </dgm:t>
      <dgm:extLst>
        <a:ext uri="{E40237B7-FDA0-4F09-8148-C483321AD2D9}">
          <dgm14:cNvPr xmlns:dgm14="http://schemas.microsoft.com/office/drawing/2010/diagram" id="0" name="" descr="1. Right to be informed. Individuals know at the point of data collection, what information is being collected, what it is being used for, why that information is required and how long that will be kept.&#10;&#10; &#10;"/>
        </a:ext>
      </dgm:extLst>
    </dgm:pt>
    <dgm:pt modelId="{A09BD9F9-96A5-4B0E-B32B-CC313DE2CC73}" type="parTrans" cxnId="{859F5851-495E-4A47-8D4A-D95E6D26E2C1}">
      <dgm:prSet/>
      <dgm:spPr/>
      <dgm:t>
        <a:bodyPr/>
        <a:lstStyle/>
        <a:p>
          <a:endParaRPr lang="en-GB" sz="1800"/>
        </a:p>
      </dgm:t>
    </dgm:pt>
    <dgm:pt modelId="{CF5152F9-10B3-4B82-A7CE-D6040B403CC3}" type="sibTrans" cxnId="{859F5851-495E-4A47-8D4A-D95E6D26E2C1}">
      <dgm:prSet/>
      <dgm:spPr/>
      <dgm:t>
        <a:bodyPr/>
        <a:lstStyle/>
        <a:p>
          <a:endParaRPr lang="en-GB" sz="1800"/>
        </a:p>
      </dgm:t>
    </dgm:pt>
    <dgm:pt modelId="{62818528-E40D-40E8-8882-689EFC9C5281}">
      <dgm:prSet phldrT="[Text]" custT="1"/>
      <dgm:spPr>
        <a:ln>
          <a:solidFill>
            <a:schemeClr val="bg1">
              <a:lumMod val="85000"/>
            </a:schemeClr>
          </a:solidFill>
        </a:ln>
      </dgm:spPr>
      <dgm:t>
        <a:bodyPr/>
        <a:lstStyle/>
        <a:p>
          <a:r>
            <a:rPr lang="en-GB" sz="1800" b="1" dirty="0"/>
            <a:t>Right of access</a:t>
          </a:r>
        </a:p>
        <a:p>
          <a:r>
            <a:rPr lang="en-US" sz="1800" b="0" i="0" dirty="0">
              <a:solidFill>
                <a:schemeClr val="tx1"/>
              </a:solidFill>
              <a:effectLst/>
              <a:latin typeface="+mn-lt"/>
              <a:ea typeface="+mn-ea"/>
              <a:cs typeface="+mn-cs"/>
            </a:rPr>
            <a:t>Individuals can ask to see what data is held on them. </a:t>
          </a:r>
          <a:endParaRPr lang="en-GB" sz="1800" dirty="0"/>
        </a:p>
      </dgm:t>
      <dgm:extLst>
        <a:ext uri="{E40237B7-FDA0-4F09-8148-C483321AD2D9}">
          <dgm14:cNvPr xmlns:dgm14="http://schemas.microsoft.com/office/drawing/2010/diagram" id="0" name="" descr="2. Right of access. Individuals can ask to see what data is held on them."/>
        </a:ext>
      </dgm:extLst>
    </dgm:pt>
    <dgm:pt modelId="{FBBD7EF0-1F10-493E-AF8F-D8E0E77B6C54}" type="parTrans" cxnId="{E73CBBCC-8A91-487A-90E6-0F36A731BB58}">
      <dgm:prSet/>
      <dgm:spPr/>
      <dgm:t>
        <a:bodyPr/>
        <a:lstStyle/>
        <a:p>
          <a:endParaRPr lang="en-GB" sz="1800"/>
        </a:p>
      </dgm:t>
    </dgm:pt>
    <dgm:pt modelId="{26DFF568-E3A1-4BBF-B190-9B252DE12515}" type="sibTrans" cxnId="{E73CBBCC-8A91-487A-90E6-0F36A731BB58}">
      <dgm:prSet/>
      <dgm:spPr/>
      <dgm:t>
        <a:bodyPr/>
        <a:lstStyle/>
        <a:p>
          <a:endParaRPr lang="en-GB" sz="1800"/>
        </a:p>
      </dgm:t>
    </dgm:pt>
    <dgm:pt modelId="{67764E08-6813-4B9D-B30D-E68192839C21}">
      <dgm:prSet phldrT="[Text]" custT="1"/>
      <dgm:spPr>
        <a:ln>
          <a:solidFill>
            <a:schemeClr val="bg1">
              <a:lumMod val="85000"/>
            </a:schemeClr>
          </a:solidFill>
        </a:ln>
      </dgm:spPr>
      <dgm:t>
        <a:bodyPr/>
        <a:lstStyle/>
        <a:p>
          <a:r>
            <a:rPr lang="en-GB" sz="1800" b="1" dirty="0"/>
            <a:t>Right to rectification</a:t>
          </a:r>
        </a:p>
        <a:p>
          <a:r>
            <a:rPr lang="en-US" sz="1800" b="0" i="0" dirty="0">
              <a:solidFill>
                <a:schemeClr val="tx1"/>
              </a:solidFill>
              <a:effectLst/>
              <a:latin typeface="+mn-lt"/>
              <a:ea typeface="+mn-ea"/>
              <a:cs typeface="+mn-cs"/>
            </a:rPr>
            <a:t>If data is incorrect/incomplete, individuals have the right to ask for it to be fixed or updated</a:t>
          </a:r>
          <a:endParaRPr lang="en-GB" sz="1800" b="0" dirty="0"/>
        </a:p>
      </dgm:t>
      <dgm:extLst>
        <a:ext uri="{E40237B7-FDA0-4F09-8148-C483321AD2D9}">
          <dgm14:cNvPr xmlns:dgm14="http://schemas.microsoft.com/office/drawing/2010/diagram" id="0" name="" descr="3. Right to rectification&#10;If data is incorrect/incomplete, individuals have the right to ask for it to be fixed or updated&#10;"/>
        </a:ext>
      </dgm:extLst>
    </dgm:pt>
    <dgm:pt modelId="{1ED0C59C-3F34-4320-8AA3-9A223C756B71}" type="parTrans" cxnId="{63C557B8-E779-42E9-A1BC-80F3A8F49C42}">
      <dgm:prSet/>
      <dgm:spPr/>
      <dgm:t>
        <a:bodyPr/>
        <a:lstStyle/>
        <a:p>
          <a:endParaRPr lang="en-GB" sz="1800"/>
        </a:p>
      </dgm:t>
    </dgm:pt>
    <dgm:pt modelId="{9328E25C-07FF-4777-8410-AC07611DD197}" type="sibTrans" cxnId="{63C557B8-E779-42E9-A1BC-80F3A8F49C42}">
      <dgm:prSet/>
      <dgm:spPr/>
      <dgm:t>
        <a:bodyPr/>
        <a:lstStyle/>
        <a:p>
          <a:endParaRPr lang="en-GB" sz="1800"/>
        </a:p>
      </dgm:t>
    </dgm:pt>
    <dgm:pt modelId="{83ADEE6A-EE00-4FE2-B555-F6C70F4483FD}">
      <dgm:prSet phldrT="[Text]" custT="1"/>
      <dgm:spPr>
        <a:ln>
          <a:solidFill>
            <a:schemeClr val="bg1">
              <a:lumMod val="85000"/>
            </a:schemeClr>
          </a:solidFill>
        </a:ln>
      </dgm:spPr>
      <dgm:t>
        <a:bodyPr/>
        <a:lstStyle/>
        <a:p>
          <a:r>
            <a:rPr lang="en-GB" sz="1800" b="1" dirty="0"/>
            <a:t>Right to erasure</a:t>
          </a:r>
        </a:p>
        <a:p>
          <a:r>
            <a:rPr lang="en-US" sz="1800" b="0" i="0" dirty="0">
              <a:solidFill>
                <a:schemeClr val="tx1"/>
              </a:solidFill>
              <a:effectLst/>
              <a:latin typeface="+mn-lt"/>
              <a:ea typeface="+mn-ea"/>
              <a:cs typeface="+mn-cs"/>
            </a:rPr>
            <a:t>Also known as the right to be forgotten, individuals can ask for personal data to be erased. </a:t>
          </a:r>
          <a:endParaRPr lang="en-GB" sz="1800" b="0" dirty="0"/>
        </a:p>
      </dgm:t>
      <dgm:extLst>
        <a:ext uri="{E40237B7-FDA0-4F09-8148-C483321AD2D9}">
          <dgm14:cNvPr xmlns:dgm14="http://schemas.microsoft.com/office/drawing/2010/diagram" id="0" name="" descr="4. Right to erasure&#10;Also known as the right to be forgotten, individuals can ask for personal data to be erased. &#10;"/>
        </a:ext>
      </dgm:extLst>
    </dgm:pt>
    <dgm:pt modelId="{DBFC1406-C363-4F8F-A32D-677F4697CCE5}" type="parTrans" cxnId="{5C1A26B2-1486-4A03-8339-50DE8AEB338D}">
      <dgm:prSet/>
      <dgm:spPr/>
      <dgm:t>
        <a:bodyPr/>
        <a:lstStyle/>
        <a:p>
          <a:endParaRPr lang="en-GB" sz="1800"/>
        </a:p>
      </dgm:t>
    </dgm:pt>
    <dgm:pt modelId="{672BE6BE-550B-4EB5-B4D2-51CBE5C23259}" type="sibTrans" cxnId="{5C1A26B2-1486-4A03-8339-50DE8AEB338D}">
      <dgm:prSet/>
      <dgm:spPr/>
      <dgm:t>
        <a:bodyPr/>
        <a:lstStyle/>
        <a:p>
          <a:endParaRPr lang="en-GB" sz="1800"/>
        </a:p>
      </dgm:t>
    </dgm:pt>
    <dgm:pt modelId="{A7BCE596-2FD4-4401-B86F-DE04D41BB2C7}" type="pres">
      <dgm:prSet presAssocID="{1EAA10A3-C32F-46B1-A12A-1299BBE80328}" presName="linear" presStyleCnt="0">
        <dgm:presLayoutVars>
          <dgm:dir/>
          <dgm:resizeHandles val="exact"/>
        </dgm:presLayoutVars>
      </dgm:prSet>
      <dgm:spPr/>
    </dgm:pt>
    <dgm:pt modelId="{DF711503-EEE7-4401-8B90-7C95C7363FC1}" type="pres">
      <dgm:prSet presAssocID="{17B64F44-E541-4459-BCCF-1DA830618287}" presName="comp" presStyleCnt="0"/>
      <dgm:spPr/>
    </dgm:pt>
    <dgm:pt modelId="{2D35E0E3-A7CE-4FF4-8568-66533C6421C9}" type="pres">
      <dgm:prSet presAssocID="{17B64F44-E541-4459-BCCF-1DA830618287}" presName="box" presStyleLbl="node1" presStyleIdx="0" presStyleCnt="4"/>
      <dgm:spPr/>
    </dgm:pt>
    <dgm:pt modelId="{76E478E1-570C-47AE-9459-5F7F8D434521}" type="pres">
      <dgm:prSet presAssocID="{17B64F44-E541-4459-BCCF-1DA830618287}" presName="img" presStyleLbl="fgImgPlace1" presStyleIdx="0" presStyleCnt="4"/>
      <dgm:spPr>
        <a:blipFill rotWithShape="1">
          <a:blip xmlns:r="http://schemas.openxmlformats.org/officeDocument/2006/relationships" r:embed="rId1"/>
          <a:srcRect/>
          <a:stretch>
            <a:fillRect t="-33000" b="-33000"/>
          </a:stretch>
        </a:blipFill>
      </dgm:spPr>
      <dgm:extLst>
        <a:ext uri="{E40237B7-FDA0-4F09-8148-C483321AD2D9}">
          <dgm14:cNvPr xmlns:dgm14="http://schemas.microsoft.com/office/drawing/2010/diagram" id="0" name="" descr="Pen placed on top of a signature line"/>
        </a:ext>
      </dgm:extLst>
    </dgm:pt>
    <dgm:pt modelId="{07D1AC83-C104-4E4C-8C3D-F47457442071}" type="pres">
      <dgm:prSet presAssocID="{17B64F44-E541-4459-BCCF-1DA830618287}" presName="text" presStyleLbl="node1" presStyleIdx="0" presStyleCnt="4">
        <dgm:presLayoutVars>
          <dgm:bulletEnabled val="1"/>
        </dgm:presLayoutVars>
      </dgm:prSet>
      <dgm:spPr/>
    </dgm:pt>
    <dgm:pt modelId="{21F84145-EFE6-4A5D-BB52-D2AC6B7FCE0E}" type="pres">
      <dgm:prSet presAssocID="{CF5152F9-10B3-4B82-A7CE-D6040B403CC3}" presName="spacer" presStyleCnt="0"/>
      <dgm:spPr/>
    </dgm:pt>
    <dgm:pt modelId="{78F18163-80F0-4FDC-9CC0-35471466EEBE}" type="pres">
      <dgm:prSet presAssocID="{62818528-E40D-40E8-8882-689EFC9C5281}" presName="comp" presStyleCnt="0"/>
      <dgm:spPr/>
    </dgm:pt>
    <dgm:pt modelId="{52AE99DC-6CE0-45EB-B463-0F13F434F9A3}" type="pres">
      <dgm:prSet presAssocID="{62818528-E40D-40E8-8882-689EFC9C5281}" presName="box" presStyleLbl="node1" presStyleIdx="1" presStyleCnt="4"/>
      <dgm:spPr/>
    </dgm:pt>
    <dgm:pt modelId="{94112E95-32BF-4F6D-B5C3-659B67E3355B}" type="pres">
      <dgm:prSet presAssocID="{62818528-E40D-40E8-8882-689EFC9C5281}" presName="img" presStyleLbl="fgImgPlace1" presStyleIdx="1" presStyleCnt="4"/>
      <dgm:spPr>
        <a:blipFill rotWithShape="1">
          <a:blip xmlns:r="http://schemas.openxmlformats.org/officeDocument/2006/relationships" r:embed="rId2"/>
          <a:srcRect/>
          <a:stretch>
            <a:fillRect t="-33000" b="-33000"/>
          </a:stretch>
        </a:blipFill>
      </dgm:spPr>
      <dgm:extLst>
        <a:ext uri="{E40237B7-FDA0-4F09-8148-C483321AD2D9}">
          <dgm14:cNvPr xmlns:dgm14="http://schemas.microsoft.com/office/drawing/2010/diagram" id="0" name="" descr="Top view of books formed into a circle"/>
        </a:ext>
      </dgm:extLst>
    </dgm:pt>
    <dgm:pt modelId="{5D692858-A4B6-463B-8479-505FFFB1193E}" type="pres">
      <dgm:prSet presAssocID="{62818528-E40D-40E8-8882-689EFC9C5281}" presName="text" presStyleLbl="node1" presStyleIdx="1" presStyleCnt="4">
        <dgm:presLayoutVars>
          <dgm:bulletEnabled val="1"/>
        </dgm:presLayoutVars>
      </dgm:prSet>
      <dgm:spPr/>
    </dgm:pt>
    <dgm:pt modelId="{1EED6E6B-F30B-44B9-B4E5-C7C344C160A5}" type="pres">
      <dgm:prSet presAssocID="{26DFF568-E3A1-4BBF-B190-9B252DE12515}" presName="spacer" presStyleCnt="0"/>
      <dgm:spPr/>
    </dgm:pt>
    <dgm:pt modelId="{CBBAB63B-D140-42F5-88C2-41052FE6813B}" type="pres">
      <dgm:prSet presAssocID="{67764E08-6813-4B9D-B30D-E68192839C21}" presName="comp" presStyleCnt="0"/>
      <dgm:spPr/>
    </dgm:pt>
    <dgm:pt modelId="{F316E35C-E812-4DB6-A43F-B98C7339B65A}" type="pres">
      <dgm:prSet presAssocID="{67764E08-6813-4B9D-B30D-E68192839C21}" presName="box" presStyleLbl="node1" presStyleIdx="2" presStyleCnt="4"/>
      <dgm:spPr/>
    </dgm:pt>
    <dgm:pt modelId="{EDD709FB-3E4E-482C-9615-97935BC809A7}" type="pres">
      <dgm:prSet presAssocID="{67764E08-6813-4B9D-B30D-E68192839C21}" presName="img" presStyleLbl="fgImgPlace1" presStyleIdx="2" presStyleCnt="4"/>
      <dgm:spPr>
        <a:blipFill rotWithShape="1">
          <a:blip xmlns:r="http://schemas.openxmlformats.org/officeDocument/2006/relationships" r:embed="rId3"/>
          <a:srcRect/>
          <a:stretch>
            <a:fillRect t="-20000" b="-20000"/>
          </a:stretch>
        </a:blipFill>
      </dgm:spPr>
      <dgm:extLst>
        <a:ext uri="{E40237B7-FDA0-4F09-8148-C483321AD2D9}">
          <dgm14:cNvPr xmlns:dgm14="http://schemas.microsoft.com/office/drawing/2010/diagram" id="0" name="" descr="White puzzle with one red piece"/>
        </a:ext>
      </dgm:extLst>
    </dgm:pt>
    <dgm:pt modelId="{08CA90A3-02AD-4200-9EE4-098F5BE6C5DC}" type="pres">
      <dgm:prSet presAssocID="{67764E08-6813-4B9D-B30D-E68192839C21}" presName="text" presStyleLbl="node1" presStyleIdx="2" presStyleCnt="4">
        <dgm:presLayoutVars>
          <dgm:bulletEnabled val="1"/>
        </dgm:presLayoutVars>
      </dgm:prSet>
      <dgm:spPr/>
    </dgm:pt>
    <dgm:pt modelId="{179CEA7D-A5CD-4166-942C-F84E3439E52B}" type="pres">
      <dgm:prSet presAssocID="{9328E25C-07FF-4777-8410-AC07611DD197}" presName="spacer" presStyleCnt="0"/>
      <dgm:spPr/>
    </dgm:pt>
    <dgm:pt modelId="{BB954BAF-6F1D-4A32-80D8-E6E007C59B1F}" type="pres">
      <dgm:prSet presAssocID="{83ADEE6A-EE00-4FE2-B555-F6C70F4483FD}" presName="comp" presStyleCnt="0"/>
      <dgm:spPr/>
    </dgm:pt>
    <dgm:pt modelId="{A6AB3AE5-7D19-49A8-8816-6E6BFAB78BCF}" type="pres">
      <dgm:prSet presAssocID="{83ADEE6A-EE00-4FE2-B555-F6C70F4483FD}" presName="box" presStyleLbl="node1" presStyleIdx="3" presStyleCnt="4"/>
      <dgm:spPr/>
    </dgm:pt>
    <dgm:pt modelId="{8DC7BDD1-66B0-40AA-A3BC-7F16F161D9D0}" type="pres">
      <dgm:prSet presAssocID="{83ADEE6A-EE00-4FE2-B555-F6C70F4483FD}" presName="img"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Soap-suds on a black surface"/>
        </a:ext>
      </dgm:extLst>
    </dgm:pt>
    <dgm:pt modelId="{ADBA6FBF-6B85-48B0-BC1B-A436DEC31A9B}" type="pres">
      <dgm:prSet presAssocID="{83ADEE6A-EE00-4FE2-B555-F6C70F4483FD}" presName="text" presStyleLbl="node1" presStyleIdx="3" presStyleCnt="4">
        <dgm:presLayoutVars>
          <dgm:bulletEnabled val="1"/>
        </dgm:presLayoutVars>
      </dgm:prSet>
      <dgm:spPr/>
    </dgm:pt>
  </dgm:ptLst>
  <dgm:cxnLst>
    <dgm:cxn modelId="{C6C50424-76C8-45FB-9039-5258BECF00E3}" type="presOf" srcId="{83ADEE6A-EE00-4FE2-B555-F6C70F4483FD}" destId="{ADBA6FBF-6B85-48B0-BC1B-A436DEC31A9B}" srcOrd="1" destOrd="0" presId="urn:microsoft.com/office/officeart/2005/8/layout/vList4"/>
    <dgm:cxn modelId="{BE677933-5FDB-4137-990F-F9A5172A7FF0}" type="presOf" srcId="{67764E08-6813-4B9D-B30D-E68192839C21}" destId="{F316E35C-E812-4DB6-A43F-B98C7339B65A}" srcOrd="0" destOrd="0" presId="urn:microsoft.com/office/officeart/2005/8/layout/vList4"/>
    <dgm:cxn modelId="{9EAF0770-4A9B-4170-833F-1FC5AE269C5F}" type="presOf" srcId="{67764E08-6813-4B9D-B30D-E68192839C21}" destId="{08CA90A3-02AD-4200-9EE4-098F5BE6C5DC}" srcOrd="1" destOrd="0" presId="urn:microsoft.com/office/officeart/2005/8/layout/vList4"/>
    <dgm:cxn modelId="{859F5851-495E-4A47-8D4A-D95E6D26E2C1}" srcId="{1EAA10A3-C32F-46B1-A12A-1299BBE80328}" destId="{17B64F44-E541-4459-BCCF-1DA830618287}" srcOrd="0" destOrd="0" parTransId="{A09BD9F9-96A5-4B0E-B32B-CC313DE2CC73}" sibTransId="{CF5152F9-10B3-4B82-A7CE-D6040B403CC3}"/>
    <dgm:cxn modelId="{44F2797C-D8A9-441F-88E4-2BFCCF591711}" type="presOf" srcId="{1EAA10A3-C32F-46B1-A12A-1299BBE80328}" destId="{A7BCE596-2FD4-4401-B86F-DE04D41BB2C7}" srcOrd="0" destOrd="0" presId="urn:microsoft.com/office/officeart/2005/8/layout/vList4"/>
    <dgm:cxn modelId="{FC07447E-4F73-4E0F-993E-A9497231F7D7}" type="presOf" srcId="{83ADEE6A-EE00-4FE2-B555-F6C70F4483FD}" destId="{A6AB3AE5-7D19-49A8-8816-6E6BFAB78BCF}" srcOrd="0" destOrd="0" presId="urn:microsoft.com/office/officeart/2005/8/layout/vList4"/>
    <dgm:cxn modelId="{BC33478D-F39A-41DC-B501-E126AA609D32}" type="presOf" srcId="{62818528-E40D-40E8-8882-689EFC9C5281}" destId="{52AE99DC-6CE0-45EB-B463-0F13F434F9A3}" srcOrd="0" destOrd="0" presId="urn:microsoft.com/office/officeart/2005/8/layout/vList4"/>
    <dgm:cxn modelId="{0E582E9A-6E5A-4D38-BCBD-7C2058C81BA2}" type="presOf" srcId="{17B64F44-E541-4459-BCCF-1DA830618287}" destId="{07D1AC83-C104-4E4C-8C3D-F47457442071}" srcOrd="1" destOrd="0" presId="urn:microsoft.com/office/officeart/2005/8/layout/vList4"/>
    <dgm:cxn modelId="{5C1A26B2-1486-4A03-8339-50DE8AEB338D}" srcId="{1EAA10A3-C32F-46B1-A12A-1299BBE80328}" destId="{83ADEE6A-EE00-4FE2-B555-F6C70F4483FD}" srcOrd="3" destOrd="0" parTransId="{DBFC1406-C363-4F8F-A32D-677F4697CCE5}" sibTransId="{672BE6BE-550B-4EB5-B4D2-51CBE5C23259}"/>
    <dgm:cxn modelId="{D903DAB6-B568-47D7-86EF-01D56F6F8202}" type="presOf" srcId="{17B64F44-E541-4459-BCCF-1DA830618287}" destId="{2D35E0E3-A7CE-4FF4-8568-66533C6421C9}" srcOrd="0" destOrd="0" presId="urn:microsoft.com/office/officeart/2005/8/layout/vList4"/>
    <dgm:cxn modelId="{63C557B8-E779-42E9-A1BC-80F3A8F49C42}" srcId="{1EAA10A3-C32F-46B1-A12A-1299BBE80328}" destId="{67764E08-6813-4B9D-B30D-E68192839C21}" srcOrd="2" destOrd="0" parTransId="{1ED0C59C-3F34-4320-8AA3-9A223C756B71}" sibTransId="{9328E25C-07FF-4777-8410-AC07611DD197}"/>
    <dgm:cxn modelId="{E73CBBCC-8A91-487A-90E6-0F36A731BB58}" srcId="{1EAA10A3-C32F-46B1-A12A-1299BBE80328}" destId="{62818528-E40D-40E8-8882-689EFC9C5281}" srcOrd="1" destOrd="0" parTransId="{FBBD7EF0-1F10-493E-AF8F-D8E0E77B6C54}" sibTransId="{26DFF568-E3A1-4BBF-B190-9B252DE12515}"/>
    <dgm:cxn modelId="{2883FDFC-FD38-42E5-9E00-E72D4EB6A89F}" type="presOf" srcId="{62818528-E40D-40E8-8882-689EFC9C5281}" destId="{5D692858-A4B6-463B-8479-505FFFB1193E}" srcOrd="1" destOrd="0" presId="urn:microsoft.com/office/officeart/2005/8/layout/vList4"/>
    <dgm:cxn modelId="{F9AC89A7-4DC2-47A3-9315-4265694BB5E0}" type="presParOf" srcId="{A7BCE596-2FD4-4401-B86F-DE04D41BB2C7}" destId="{DF711503-EEE7-4401-8B90-7C95C7363FC1}" srcOrd="0" destOrd="0" presId="urn:microsoft.com/office/officeart/2005/8/layout/vList4"/>
    <dgm:cxn modelId="{A5CA3776-20EA-44AB-9965-402FCAA8D6AF}" type="presParOf" srcId="{DF711503-EEE7-4401-8B90-7C95C7363FC1}" destId="{2D35E0E3-A7CE-4FF4-8568-66533C6421C9}" srcOrd="0" destOrd="0" presId="urn:microsoft.com/office/officeart/2005/8/layout/vList4"/>
    <dgm:cxn modelId="{DDFCD481-90BC-450B-8CC3-355FDA08C2CE}" type="presParOf" srcId="{DF711503-EEE7-4401-8B90-7C95C7363FC1}" destId="{76E478E1-570C-47AE-9459-5F7F8D434521}" srcOrd="1" destOrd="0" presId="urn:microsoft.com/office/officeart/2005/8/layout/vList4"/>
    <dgm:cxn modelId="{F0BB7405-48E1-4B75-8F8D-985135E82B62}" type="presParOf" srcId="{DF711503-EEE7-4401-8B90-7C95C7363FC1}" destId="{07D1AC83-C104-4E4C-8C3D-F47457442071}" srcOrd="2" destOrd="0" presId="urn:microsoft.com/office/officeart/2005/8/layout/vList4"/>
    <dgm:cxn modelId="{4B4F8C8C-4B0A-4FE1-849B-AFF4A3918D92}" type="presParOf" srcId="{A7BCE596-2FD4-4401-B86F-DE04D41BB2C7}" destId="{21F84145-EFE6-4A5D-BB52-D2AC6B7FCE0E}" srcOrd="1" destOrd="0" presId="urn:microsoft.com/office/officeart/2005/8/layout/vList4"/>
    <dgm:cxn modelId="{F73D234D-080E-41C8-9B12-202BB1A0C343}" type="presParOf" srcId="{A7BCE596-2FD4-4401-B86F-DE04D41BB2C7}" destId="{78F18163-80F0-4FDC-9CC0-35471466EEBE}" srcOrd="2" destOrd="0" presId="urn:microsoft.com/office/officeart/2005/8/layout/vList4"/>
    <dgm:cxn modelId="{A6DC923B-1D03-446E-8CCB-CABC0A0D3DDC}" type="presParOf" srcId="{78F18163-80F0-4FDC-9CC0-35471466EEBE}" destId="{52AE99DC-6CE0-45EB-B463-0F13F434F9A3}" srcOrd="0" destOrd="0" presId="urn:microsoft.com/office/officeart/2005/8/layout/vList4"/>
    <dgm:cxn modelId="{73BA9D9E-25D8-465F-8DC1-5D31672EC218}" type="presParOf" srcId="{78F18163-80F0-4FDC-9CC0-35471466EEBE}" destId="{94112E95-32BF-4F6D-B5C3-659B67E3355B}" srcOrd="1" destOrd="0" presId="urn:microsoft.com/office/officeart/2005/8/layout/vList4"/>
    <dgm:cxn modelId="{3C7AE99E-FFC9-4FC0-9A46-DAA5109C8737}" type="presParOf" srcId="{78F18163-80F0-4FDC-9CC0-35471466EEBE}" destId="{5D692858-A4B6-463B-8479-505FFFB1193E}" srcOrd="2" destOrd="0" presId="urn:microsoft.com/office/officeart/2005/8/layout/vList4"/>
    <dgm:cxn modelId="{07D8652B-71E0-426E-8B01-710F354EDF55}" type="presParOf" srcId="{A7BCE596-2FD4-4401-B86F-DE04D41BB2C7}" destId="{1EED6E6B-F30B-44B9-B4E5-C7C344C160A5}" srcOrd="3" destOrd="0" presId="urn:microsoft.com/office/officeart/2005/8/layout/vList4"/>
    <dgm:cxn modelId="{3B8BC726-B068-411D-BADE-0A5452179052}" type="presParOf" srcId="{A7BCE596-2FD4-4401-B86F-DE04D41BB2C7}" destId="{CBBAB63B-D140-42F5-88C2-41052FE6813B}" srcOrd="4" destOrd="0" presId="urn:microsoft.com/office/officeart/2005/8/layout/vList4"/>
    <dgm:cxn modelId="{192FD8DF-80D4-4FAC-A003-747FFF6BE1BF}" type="presParOf" srcId="{CBBAB63B-D140-42F5-88C2-41052FE6813B}" destId="{F316E35C-E812-4DB6-A43F-B98C7339B65A}" srcOrd="0" destOrd="0" presId="urn:microsoft.com/office/officeart/2005/8/layout/vList4"/>
    <dgm:cxn modelId="{816A4A1C-2D45-4992-89A0-29E33260E76D}" type="presParOf" srcId="{CBBAB63B-D140-42F5-88C2-41052FE6813B}" destId="{EDD709FB-3E4E-482C-9615-97935BC809A7}" srcOrd="1" destOrd="0" presId="urn:microsoft.com/office/officeart/2005/8/layout/vList4"/>
    <dgm:cxn modelId="{387EF758-4252-429D-8601-1531207F2D59}" type="presParOf" srcId="{CBBAB63B-D140-42F5-88C2-41052FE6813B}" destId="{08CA90A3-02AD-4200-9EE4-098F5BE6C5DC}" srcOrd="2" destOrd="0" presId="urn:microsoft.com/office/officeart/2005/8/layout/vList4"/>
    <dgm:cxn modelId="{861D54C6-328B-40AA-BFFC-E1D2F7239ADE}" type="presParOf" srcId="{A7BCE596-2FD4-4401-B86F-DE04D41BB2C7}" destId="{179CEA7D-A5CD-4166-942C-F84E3439E52B}" srcOrd="5" destOrd="0" presId="urn:microsoft.com/office/officeart/2005/8/layout/vList4"/>
    <dgm:cxn modelId="{567A582A-70D6-4E41-97BF-3A30A4CFAFA7}" type="presParOf" srcId="{A7BCE596-2FD4-4401-B86F-DE04D41BB2C7}" destId="{BB954BAF-6F1D-4A32-80D8-E6E007C59B1F}" srcOrd="6" destOrd="0" presId="urn:microsoft.com/office/officeart/2005/8/layout/vList4"/>
    <dgm:cxn modelId="{E8B3BAA6-C38A-4C99-86CA-CC4FC7BF33F9}" type="presParOf" srcId="{BB954BAF-6F1D-4A32-80D8-E6E007C59B1F}" destId="{A6AB3AE5-7D19-49A8-8816-6E6BFAB78BCF}" srcOrd="0" destOrd="0" presId="urn:microsoft.com/office/officeart/2005/8/layout/vList4"/>
    <dgm:cxn modelId="{E4A462E0-779A-4816-A786-CDC28895FDDB}" type="presParOf" srcId="{BB954BAF-6F1D-4A32-80D8-E6E007C59B1F}" destId="{8DC7BDD1-66B0-40AA-A3BC-7F16F161D9D0}" srcOrd="1" destOrd="0" presId="urn:microsoft.com/office/officeart/2005/8/layout/vList4"/>
    <dgm:cxn modelId="{225EAAA2-C7DE-44AA-BB82-F047728E5F69}" type="presParOf" srcId="{BB954BAF-6F1D-4A32-80D8-E6E007C59B1F}" destId="{ADBA6FBF-6B85-48B0-BC1B-A436DEC31A9B}" srcOrd="2" destOrd="0" presId="urn:microsoft.com/office/officeart/2005/8/layout/vList4"/>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AA10A3-C32F-46B1-A12A-1299BBE80328}" type="doc">
      <dgm:prSet loTypeId="urn:microsoft.com/office/officeart/2005/8/layout/vList4" loCatId="picture" qsTypeId="urn:microsoft.com/office/officeart/2005/8/quickstyle/simple1" qsCatId="simple" csTypeId="urn:microsoft.com/office/officeart/2005/8/colors/accent0_1" csCatId="mainScheme" phldr="1"/>
      <dgm:spPr/>
      <dgm:t>
        <a:bodyPr/>
        <a:lstStyle/>
        <a:p>
          <a:endParaRPr lang="en-GB"/>
        </a:p>
      </dgm:t>
    </dgm:pt>
    <dgm:pt modelId="{17B64F44-E541-4459-BCCF-1DA830618287}">
      <dgm:prSet phldrT="[Text]" custT="1"/>
      <dgm:spPr>
        <a:ln>
          <a:solidFill>
            <a:schemeClr val="bg1">
              <a:lumMod val="75000"/>
            </a:schemeClr>
          </a:solidFill>
        </a:ln>
      </dgm:spPr>
      <dgm:t>
        <a:bodyPr/>
        <a:lstStyle/>
        <a:p>
          <a:r>
            <a:rPr lang="en-GB" sz="1800" b="1" dirty="0"/>
            <a:t>Right to restrict processing</a:t>
          </a:r>
        </a:p>
        <a:p>
          <a:r>
            <a:rPr lang="en-US" sz="1800" b="0" i="0" dirty="0">
              <a:solidFill>
                <a:schemeClr val="tx1"/>
              </a:solidFill>
              <a:effectLst/>
              <a:latin typeface="+mn-lt"/>
              <a:ea typeface="+mn-ea"/>
              <a:cs typeface="+mn-cs"/>
            </a:rPr>
            <a:t>The data can be stored, but individuals can ask to limit how their data is used</a:t>
          </a:r>
          <a:endParaRPr lang="en-GB" sz="1800" b="0" dirty="0"/>
        </a:p>
      </dgm:t>
      <dgm:extLst>
        <a:ext uri="{E40237B7-FDA0-4F09-8148-C483321AD2D9}">
          <dgm14:cNvPr xmlns:dgm14="http://schemas.microsoft.com/office/drawing/2010/diagram" id="0" name="" descr="5. Right to restrict processing&#10;The data can be stored, but individuals can ask to limit how their data is used&#10;"/>
        </a:ext>
      </dgm:extLst>
    </dgm:pt>
    <dgm:pt modelId="{A09BD9F9-96A5-4B0E-B32B-CC313DE2CC73}" type="parTrans" cxnId="{859F5851-495E-4A47-8D4A-D95E6D26E2C1}">
      <dgm:prSet/>
      <dgm:spPr/>
      <dgm:t>
        <a:bodyPr/>
        <a:lstStyle/>
        <a:p>
          <a:endParaRPr lang="en-GB" sz="1800"/>
        </a:p>
      </dgm:t>
    </dgm:pt>
    <dgm:pt modelId="{CF5152F9-10B3-4B82-A7CE-D6040B403CC3}" type="sibTrans" cxnId="{859F5851-495E-4A47-8D4A-D95E6D26E2C1}">
      <dgm:prSet/>
      <dgm:spPr/>
      <dgm:t>
        <a:bodyPr/>
        <a:lstStyle/>
        <a:p>
          <a:endParaRPr lang="en-GB" sz="1800"/>
        </a:p>
      </dgm:t>
    </dgm:pt>
    <dgm:pt modelId="{62818528-E40D-40E8-8882-689EFC9C5281}">
      <dgm:prSet phldrT="[Text]" custT="1"/>
      <dgm:spPr>
        <a:ln>
          <a:solidFill>
            <a:schemeClr val="bg1">
              <a:lumMod val="85000"/>
            </a:schemeClr>
          </a:solidFill>
        </a:ln>
      </dgm:spPr>
      <dgm:t>
        <a:bodyPr/>
        <a:lstStyle/>
        <a:p>
          <a:r>
            <a:rPr lang="en-US" sz="1800" b="1" i="0" dirty="0">
              <a:solidFill>
                <a:schemeClr val="tx1"/>
              </a:solidFill>
              <a:effectLst/>
              <a:latin typeface="+mn-lt"/>
              <a:ea typeface="+mn-ea"/>
              <a:cs typeface="+mn-cs"/>
            </a:rPr>
            <a:t>Right to data portability</a:t>
          </a:r>
        </a:p>
        <a:p>
          <a:r>
            <a:rPr lang="en-US" sz="1800" b="0" i="0" dirty="0">
              <a:solidFill>
                <a:schemeClr val="tx1"/>
              </a:solidFill>
              <a:effectLst/>
              <a:latin typeface="+mn-lt"/>
              <a:ea typeface="+mn-ea"/>
              <a:cs typeface="+mn-cs"/>
            </a:rPr>
            <a:t>Individuals are allowed to move their data between different providers. e.g. smart meters</a:t>
          </a:r>
          <a:endParaRPr lang="en-GB" sz="1800" dirty="0"/>
        </a:p>
      </dgm:t>
      <dgm:extLst>
        <a:ext uri="{E40237B7-FDA0-4F09-8148-C483321AD2D9}">
          <dgm14:cNvPr xmlns:dgm14="http://schemas.microsoft.com/office/drawing/2010/diagram" id="0" name="" descr="6. Right to data portability&#10;Individuals are allowed to move their data between different providers. e.g. smart meters&#10;"/>
        </a:ext>
      </dgm:extLst>
    </dgm:pt>
    <dgm:pt modelId="{FBBD7EF0-1F10-493E-AF8F-D8E0E77B6C54}" type="parTrans" cxnId="{E73CBBCC-8A91-487A-90E6-0F36A731BB58}">
      <dgm:prSet/>
      <dgm:spPr/>
      <dgm:t>
        <a:bodyPr/>
        <a:lstStyle/>
        <a:p>
          <a:endParaRPr lang="en-GB" sz="1800"/>
        </a:p>
      </dgm:t>
    </dgm:pt>
    <dgm:pt modelId="{26DFF568-E3A1-4BBF-B190-9B252DE12515}" type="sibTrans" cxnId="{E73CBBCC-8A91-487A-90E6-0F36A731BB58}">
      <dgm:prSet/>
      <dgm:spPr/>
      <dgm:t>
        <a:bodyPr/>
        <a:lstStyle/>
        <a:p>
          <a:endParaRPr lang="en-GB" sz="1800"/>
        </a:p>
      </dgm:t>
    </dgm:pt>
    <dgm:pt modelId="{67764E08-6813-4B9D-B30D-E68192839C21}">
      <dgm:prSet phldrT="[Text]" custT="1"/>
      <dgm:spPr>
        <a:ln>
          <a:solidFill>
            <a:schemeClr val="bg1">
              <a:lumMod val="85000"/>
            </a:schemeClr>
          </a:solidFill>
        </a:ln>
      </dgm:spPr>
      <dgm:t>
        <a:bodyPr/>
        <a:lstStyle/>
        <a:p>
          <a:r>
            <a:rPr lang="en-GB" sz="1800" b="1" i="0" dirty="0">
              <a:solidFill>
                <a:schemeClr val="tx1"/>
              </a:solidFill>
              <a:effectLst/>
              <a:latin typeface="+mn-lt"/>
              <a:ea typeface="+mn-ea"/>
              <a:cs typeface="+mn-cs"/>
            </a:rPr>
            <a:t>Right to object</a:t>
          </a:r>
        </a:p>
        <a:p>
          <a:r>
            <a:rPr lang="en-US" sz="1800" b="0" i="0" dirty="0">
              <a:solidFill>
                <a:schemeClr val="tx1"/>
              </a:solidFill>
              <a:effectLst/>
              <a:latin typeface="+mn-lt"/>
              <a:ea typeface="+mn-ea"/>
              <a:cs typeface="+mn-cs"/>
            </a:rPr>
            <a:t>It is possible to object to data being processed. e.g. unsubscribing from a newsletter.</a:t>
          </a:r>
          <a:endParaRPr lang="en-GB" sz="1800" dirty="0"/>
        </a:p>
      </dgm:t>
      <dgm:extLst>
        <a:ext uri="{E40237B7-FDA0-4F09-8148-C483321AD2D9}">
          <dgm14:cNvPr xmlns:dgm14="http://schemas.microsoft.com/office/drawing/2010/diagram" id="0" name="" descr="7. Right to object&#10;It is possible to object to data being processed. e.g. unsubscribing from a newsletter.&#10;"/>
        </a:ext>
      </dgm:extLst>
    </dgm:pt>
    <dgm:pt modelId="{1ED0C59C-3F34-4320-8AA3-9A223C756B71}" type="parTrans" cxnId="{63C557B8-E779-42E9-A1BC-80F3A8F49C42}">
      <dgm:prSet/>
      <dgm:spPr/>
      <dgm:t>
        <a:bodyPr/>
        <a:lstStyle/>
        <a:p>
          <a:endParaRPr lang="en-GB" sz="1800"/>
        </a:p>
      </dgm:t>
    </dgm:pt>
    <dgm:pt modelId="{9328E25C-07FF-4777-8410-AC07611DD197}" type="sibTrans" cxnId="{63C557B8-E779-42E9-A1BC-80F3A8F49C42}">
      <dgm:prSet/>
      <dgm:spPr/>
      <dgm:t>
        <a:bodyPr/>
        <a:lstStyle/>
        <a:p>
          <a:endParaRPr lang="en-GB" sz="1800"/>
        </a:p>
      </dgm:t>
    </dgm:pt>
    <dgm:pt modelId="{83ADEE6A-EE00-4FE2-B555-F6C70F4483FD}">
      <dgm:prSet phldrT="[Text]" custT="1"/>
      <dgm:spPr>
        <a:ln>
          <a:solidFill>
            <a:schemeClr val="bg1">
              <a:lumMod val="85000"/>
            </a:schemeClr>
          </a:solidFill>
        </a:ln>
      </dgm:spPr>
      <dgm:t>
        <a:bodyPr/>
        <a:lstStyle/>
        <a:p>
          <a:r>
            <a:rPr lang="en-US" sz="1800" b="1" i="0" dirty="0">
              <a:solidFill>
                <a:schemeClr val="tx1"/>
              </a:solidFill>
              <a:effectLst/>
              <a:latin typeface="+mn-lt"/>
              <a:ea typeface="+mn-ea"/>
              <a:cs typeface="+mn-cs"/>
            </a:rPr>
            <a:t>Rights in relation to automated decision making and profiling</a:t>
          </a:r>
        </a:p>
        <a:p>
          <a:r>
            <a:rPr lang="en-US" sz="1800" b="0" i="0" dirty="0">
              <a:solidFill>
                <a:schemeClr val="tx1"/>
              </a:solidFill>
              <a:effectLst/>
              <a:latin typeface="+mn-lt"/>
              <a:ea typeface="+mn-ea"/>
              <a:cs typeface="+mn-cs"/>
            </a:rPr>
            <a:t>It is possible to ask to speak to a person, rather than have automated decisions made about an individual e.g. when applying for a credit card</a:t>
          </a:r>
          <a:endParaRPr lang="en-GB" sz="1800" dirty="0"/>
        </a:p>
      </dgm:t>
      <dgm:extLst>
        <a:ext uri="{E40237B7-FDA0-4F09-8148-C483321AD2D9}">
          <dgm14:cNvPr xmlns:dgm14="http://schemas.microsoft.com/office/drawing/2010/diagram" id="0" name="" descr="8. Rights in relation to automated decision making and profiling&#10;It is possible to ask to speak to a person, rather than have automated decisions made about an individual e.g. when applying for a credit card&#10;"/>
        </a:ext>
      </dgm:extLst>
    </dgm:pt>
    <dgm:pt modelId="{DBFC1406-C363-4F8F-A32D-677F4697CCE5}" type="parTrans" cxnId="{5C1A26B2-1486-4A03-8339-50DE8AEB338D}">
      <dgm:prSet/>
      <dgm:spPr/>
      <dgm:t>
        <a:bodyPr/>
        <a:lstStyle/>
        <a:p>
          <a:endParaRPr lang="en-GB" sz="1800"/>
        </a:p>
      </dgm:t>
    </dgm:pt>
    <dgm:pt modelId="{672BE6BE-550B-4EB5-B4D2-51CBE5C23259}" type="sibTrans" cxnId="{5C1A26B2-1486-4A03-8339-50DE8AEB338D}">
      <dgm:prSet/>
      <dgm:spPr/>
      <dgm:t>
        <a:bodyPr/>
        <a:lstStyle/>
        <a:p>
          <a:endParaRPr lang="en-GB" sz="1800"/>
        </a:p>
      </dgm:t>
    </dgm:pt>
    <dgm:pt modelId="{A7BCE596-2FD4-4401-B86F-DE04D41BB2C7}" type="pres">
      <dgm:prSet presAssocID="{1EAA10A3-C32F-46B1-A12A-1299BBE80328}" presName="linear" presStyleCnt="0">
        <dgm:presLayoutVars>
          <dgm:dir/>
          <dgm:resizeHandles val="exact"/>
        </dgm:presLayoutVars>
      </dgm:prSet>
      <dgm:spPr/>
    </dgm:pt>
    <dgm:pt modelId="{DF711503-EEE7-4401-8B90-7C95C7363FC1}" type="pres">
      <dgm:prSet presAssocID="{17B64F44-E541-4459-BCCF-1DA830618287}" presName="comp" presStyleCnt="0"/>
      <dgm:spPr/>
    </dgm:pt>
    <dgm:pt modelId="{2D35E0E3-A7CE-4FF4-8568-66533C6421C9}" type="pres">
      <dgm:prSet presAssocID="{17B64F44-E541-4459-BCCF-1DA830618287}" presName="box" presStyleLbl="node1" presStyleIdx="0" presStyleCnt="4"/>
      <dgm:spPr/>
    </dgm:pt>
    <dgm:pt modelId="{76E478E1-570C-47AE-9459-5F7F8D434521}" type="pres">
      <dgm:prSet presAssocID="{17B64F44-E541-4459-BCCF-1DA830618287}" presName="img" presStyleLbl="fgImgPlace1" presStyleIdx="0" presStyleCnt="4"/>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33000" b="-33000"/>
          </a:stretch>
        </a:blipFill>
      </dgm:spPr>
      <dgm:extLst>
        <a:ext uri="{E40237B7-FDA0-4F09-8148-C483321AD2D9}">
          <dgm14:cNvPr xmlns:dgm14="http://schemas.microsoft.com/office/drawing/2010/diagram" id="0" name="" descr="Pen placed on top of a signature line"/>
        </a:ext>
      </dgm:extLst>
    </dgm:pt>
    <dgm:pt modelId="{07D1AC83-C104-4E4C-8C3D-F47457442071}" type="pres">
      <dgm:prSet presAssocID="{17B64F44-E541-4459-BCCF-1DA830618287}" presName="text" presStyleLbl="node1" presStyleIdx="0" presStyleCnt="4">
        <dgm:presLayoutVars>
          <dgm:bulletEnabled val="1"/>
        </dgm:presLayoutVars>
      </dgm:prSet>
      <dgm:spPr/>
    </dgm:pt>
    <dgm:pt modelId="{21F84145-EFE6-4A5D-BB52-D2AC6B7FCE0E}" type="pres">
      <dgm:prSet presAssocID="{CF5152F9-10B3-4B82-A7CE-D6040B403CC3}" presName="spacer" presStyleCnt="0"/>
      <dgm:spPr/>
    </dgm:pt>
    <dgm:pt modelId="{78F18163-80F0-4FDC-9CC0-35471466EEBE}" type="pres">
      <dgm:prSet presAssocID="{62818528-E40D-40E8-8882-689EFC9C5281}" presName="comp" presStyleCnt="0"/>
      <dgm:spPr/>
    </dgm:pt>
    <dgm:pt modelId="{52AE99DC-6CE0-45EB-B463-0F13F434F9A3}" type="pres">
      <dgm:prSet presAssocID="{62818528-E40D-40E8-8882-689EFC9C5281}" presName="box" presStyleLbl="node1" presStyleIdx="1" presStyleCnt="4"/>
      <dgm:spPr/>
    </dgm:pt>
    <dgm:pt modelId="{94112E95-32BF-4F6D-B5C3-659B67E3355B}" type="pres">
      <dgm:prSet presAssocID="{62818528-E40D-40E8-8882-689EFC9C5281}" presName="img" presStyleLbl="fgImgPlace1" presStyleIdx="1" presStyleCnt="4"/>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33000" b="-33000"/>
          </a:stretch>
        </a:blipFill>
      </dgm:spPr>
      <dgm:extLst>
        <a:ext uri="{E40237B7-FDA0-4F09-8148-C483321AD2D9}">
          <dgm14:cNvPr xmlns:dgm14="http://schemas.microsoft.com/office/drawing/2010/diagram" id="0" name="" descr="Top view of books formed into a circle"/>
        </a:ext>
      </dgm:extLst>
    </dgm:pt>
    <dgm:pt modelId="{5D692858-A4B6-463B-8479-505FFFB1193E}" type="pres">
      <dgm:prSet presAssocID="{62818528-E40D-40E8-8882-689EFC9C5281}" presName="text" presStyleLbl="node1" presStyleIdx="1" presStyleCnt="4">
        <dgm:presLayoutVars>
          <dgm:bulletEnabled val="1"/>
        </dgm:presLayoutVars>
      </dgm:prSet>
      <dgm:spPr/>
    </dgm:pt>
    <dgm:pt modelId="{1EED6E6B-F30B-44B9-B4E5-C7C344C160A5}" type="pres">
      <dgm:prSet presAssocID="{26DFF568-E3A1-4BBF-B190-9B252DE12515}" presName="spacer" presStyleCnt="0"/>
      <dgm:spPr/>
    </dgm:pt>
    <dgm:pt modelId="{CBBAB63B-D140-42F5-88C2-41052FE6813B}" type="pres">
      <dgm:prSet presAssocID="{67764E08-6813-4B9D-B30D-E68192839C21}" presName="comp" presStyleCnt="0"/>
      <dgm:spPr/>
    </dgm:pt>
    <dgm:pt modelId="{F316E35C-E812-4DB6-A43F-B98C7339B65A}" type="pres">
      <dgm:prSet presAssocID="{67764E08-6813-4B9D-B30D-E68192839C21}" presName="box" presStyleLbl="node1" presStyleIdx="2" presStyleCnt="4"/>
      <dgm:spPr/>
    </dgm:pt>
    <dgm:pt modelId="{EDD709FB-3E4E-482C-9615-97935BC809A7}" type="pres">
      <dgm:prSet presAssocID="{67764E08-6813-4B9D-B30D-E68192839C21}" presName="img" presStyleLbl="fgImgPlace1" presStyleIdx="2" presStyleCnt="4"/>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t="-33000" b="-33000"/>
          </a:stretch>
        </a:blipFill>
      </dgm:spPr>
      <dgm:extLst>
        <a:ext uri="{E40237B7-FDA0-4F09-8148-C483321AD2D9}">
          <dgm14:cNvPr xmlns:dgm14="http://schemas.microsoft.com/office/drawing/2010/diagram" id="0" name="" descr="White puzzle with one red piece"/>
        </a:ext>
      </dgm:extLst>
    </dgm:pt>
    <dgm:pt modelId="{08CA90A3-02AD-4200-9EE4-098F5BE6C5DC}" type="pres">
      <dgm:prSet presAssocID="{67764E08-6813-4B9D-B30D-E68192839C21}" presName="text" presStyleLbl="node1" presStyleIdx="2" presStyleCnt="4">
        <dgm:presLayoutVars>
          <dgm:bulletEnabled val="1"/>
        </dgm:presLayoutVars>
      </dgm:prSet>
      <dgm:spPr/>
    </dgm:pt>
    <dgm:pt modelId="{179CEA7D-A5CD-4166-942C-F84E3439E52B}" type="pres">
      <dgm:prSet presAssocID="{9328E25C-07FF-4777-8410-AC07611DD197}" presName="spacer" presStyleCnt="0"/>
      <dgm:spPr/>
    </dgm:pt>
    <dgm:pt modelId="{BB954BAF-6F1D-4A32-80D8-E6E007C59B1F}" type="pres">
      <dgm:prSet presAssocID="{83ADEE6A-EE00-4FE2-B555-F6C70F4483FD}" presName="comp" presStyleCnt="0"/>
      <dgm:spPr/>
    </dgm:pt>
    <dgm:pt modelId="{A6AB3AE5-7D19-49A8-8816-6E6BFAB78BCF}" type="pres">
      <dgm:prSet presAssocID="{83ADEE6A-EE00-4FE2-B555-F6C70F4483FD}" presName="box" presStyleLbl="node1" presStyleIdx="3" presStyleCnt="4"/>
      <dgm:spPr/>
    </dgm:pt>
    <dgm:pt modelId="{8DC7BDD1-66B0-40AA-A3BC-7F16F161D9D0}" type="pres">
      <dgm:prSet presAssocID="{83ADEE6A-EE00-4FE2-B555-F6C70F4483FD}" presName="img" presStyleLbl="fgImgPlace1" presStyleIdx="3" presStyleCnt="4"/>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t="-33000" b="-33000"/>
          </a:stretch>
        </a:blipFill>
      </dgm:spPr>
      <dgm:extLst>
        <a:ext uri="{E40237B7-FDA0-4F09-8148-C483321AD2D9}">
          <dgm14:cNvPr xmlns:dgm14="http://schemas.microsoft.com/office/drawing/2010/diagram" id="0" name="" descr="Soap-suds on a black surface"/>
        </a:ext>
      </dgm:extLst>
    </dgm:pt>
    <dgm:pt modelId="{ADBA6FBF-6B85-48B0-BC1B-A436DEC31A9B}" type="pres">
      <dgm:prSet presAssocID="{83ADEE6A-EE00-4FE2-B555-F6C70F4483FD}" presName="text" presStyleLbl="node1" presStyleIdx="3" presStyleCnt="4">
        <dgm:presLayoutVars>
          <dgm:bulletEnabled val="1"/>
        </dgm:presLayoutVars>
      </dgm:prSet>
      <dgm:spPr/>
    </dgm:pt>
  </dgm:ptLst>
  <dgm:cxnLst>
    <dgm:cxn modelId="{C6C50424-76C8-45FB-9039-5258BECF00E3}" type="presOf" srcId="{83ADEE6A-EE00-4FE2-B555-F6C70F4483FD}" destId="{ADBA6FBF-6B85-48B0-BC1B-A436DEC31A9B}" srcOrd="1" destOrd="0" presId="urn:microsoft.com/office/officeart/2005/8/layout/vList4"/>
    <dgm:cxn modelId="{BE677933-5FDB-4137-990F-F9A5172A7FF0}" type="presOf" srcId="{67764E08-6813-4B9D-B30D-E68192839C21}" destId="{F316E35C-E812-4DB6-A43F-B98C7339B65A}" srcOrd="0" destOrd="0" presId="urn:microsoft.com/office/officeart/2005/8/layout/vList4"/>
    <dgm:cxn modelId="{9EAF0770-4A9B-4170-833F-1FC5AE269C5F}" type="presOf" srcId="{67764E08-6813-4B9D-B30D-E68192839C21}" destId="{08CA90A3-02AD-4200-9EE4-098F5BE6C5DC}" srcOrd="1" destOrd="0" presId="urn:microsoft.com/office/officeart/2005/8/layout/vList4"/>
    <dgm:cxn modelId="{859F5851-495E-4A47-8D4A-D95E6D26E2C1}" srcId="{1EAA10A3-C32F-46B1-A12A-1299BBE80328}" destId="{17B64F44-E541-4459-BCCF-1DA830618287}" srcOrd="0" destOrd="0" parTransId="{A09BD9F9-96A5-4B0E-B32B-CC313DE2CC73}" sibTransId="{CF5152F9-10B3-4B82-A7CE-D6040B403CC3}"/>
    <dgm:cxn modelId="{44F2797C-D8A9-441F-88E4-2BFCCF591711}" type="presOf" srcId="{1EAA10A3-C32F-46B1-A12A-1299BBE80328}" destId="{A7BCE596-2FD4-4401-B86F-DE04D41BB2C7}" srcOrd="0" destOrd="0" presId="urn:microsoft.com/office/officeart/2005/8/layout/vList4"/>
    <dgm:cxn modelId="{FC07447E-4F73-4E0F-993E-A9497231F7D7}" type="presOf" srcId="{83ADEE6A-EE00-4FE2-B555-F6C70F4483FD}" destId="{A6AB3AE5-7D19-49A8-8816-6E6BFAB78BCF}" srcOrd="0" destOrd="0" presId="urn:microsoft.com/office/officeart/2005/8/layout/vList4"/>
    <dgm:cxn modelId="{BC33478D-F39A-41DC-B501-E126AA609D32}" type="presOf" srcId="{62818528-E40D-40E8-8882-689EFC9C5281}" destId="{52AE99DC-6CE0-45EB-B463-0F13F434F9A3}" srcOrd="0" destOrd="0" presId="urn:microsoft.com/office/officeart/2005/8/layout/vList4"/>
    <dgm:cxn modelId="{0E582E9A-6E5A-4D38-BCBD-7C2058C81BA2}" type="presOf" srcId="{17B64F44-E541-4459-BCCF-1DA830618287}" destId="{07D1AC83-C104-4E4C-8C3D-F47457442071}" srcOrd="1" destOrd="0" presId="urn:microsoft.com/office/officeart/2005/8/layout/vList4"/>
    <dgm:cxn modelId="{5C1A26B2-1486-4A03-8339-50DE8AEB338D}" srcId="{1EAA10A3-C32F-46B1-A12A-1299BBE80328}" destId="{83ADEE6A-EE00-4FE2-B555-F6C70F4483FD}" srcOrd="3" destOrd="0" parTransId="{DBFC1406-C363-4F8F-A32D-677F4697CCE5}" sibTransId="{672BE6BE-550B-4EB5-B4D2-51CBE5C23259}"/>
    <dgm:cxn modelId="{D903DAB6-B568-47D7-86EF-01D56F6F8202}" type="presOf" srcId="{17B64F44-E541-4459-BCCF-1DA830618287}" destId="{2D35E0E3-A7CE-4FF4-8568-66533C6421C9}" srcOrd="0" destOrd="0" presId="urn:microsoft.com/office/officeart/2005/8/layout/vList4"/>
    <dgm:cxn modelId="{63C557B8-E779-42E9-A1BC-80F3A8F49C42}" srcId="{1EAA10A3-C32F-46B1-A12A-1299BBE80328}" destId="{67764E08-6813-4B9D-B30D-E68192839C21}" srcOrd="2" destOrd="0" parTransId="{1ED0C59C-3F34-4320-8AA3-9A223C756B71}" sibTransId="{9328E25C-07FF-4777-8410-AC07611DD197}"/>
    <dgm:cxn modelId="{E73CBBCC-8A91-487A-90E6-0F36A731BB58}" srcId="{1EAA10A3-C32F-46B1-A12A-1299BBE80328}" destId="{62818528-E40D-40E8-8882-689EFC9C5281}" srcOrd="1" destOrd="0" parTransId="{FBBD7EF0-1F10-493E-AF8F-D8E0E77B6C54}" sibTransId="{26DFF568-E3A1-4BBF-B190-9B252DE12515}"/>
    <dgm:cxn modelId="{2883FDFC-FD38-42E5-9E00-E72D4EB6A89F}" type="presOf" srcId="{62818528-E40D-40E8-8882-689EFC9C5281}" destId="{5D692858-A4B6-463B-8479-505FFFB1193E}" srcOrd="1" destOrd="0" presId="urn:microsoft.com/office/officeart/2005/8/layout/vList4"/>
    <dgm:cxn modelId="{F9AC89A7-4DC2-47A3-9315-4265694BB5E0}" type="presParOf" srcId="{A7BCE596-2FD4-4401-B86F-DE04D41BB2C7}" destId="{DF711503-EEE7-4401-8B90-7C95C7363FC1}" srcOrd="0" destOrd="0" presId="urn:microsoft.com/office/officeart/2005/8/layout/vList4"/>
    <dgm:cxn modelId="{A5CA3776-20EA-44AB-9965-402FCAA8D6AF}" type="presParOf" srcId="{DF711503-EEE7-4401-8B90-7C95C7363FC1}" destId="{2D35E0E3-A7CE-4FF4-8568-66533C6421C9}" srcOrd="0" destOrd="0" presId="urn:microsoft.com/office/officeart/2005/8/layout/vList4"/>
    <dgm:cxn modelId="{DDFCD481-90BC-450B-8CC3-355FDA08C2CE}" type="presParOf" srcId="{DF711503-EEE7-4401-8B90-7C95C7363FC1}" destId="{76E478E1-570C-47AE-9459-5F7F8D434521}" srcOrd="1" destOrd="0" presId="urn:microsoft.com/office/officeart/2005/8/layout/vList4"/>
    <dgm:cxn modelId="{F0BB7405-48E1-4B75-8F8D-985135E82B62}" type="presParOf" srcId="{DF711503-EEE7-4401-8B90-7C95C7363FC1}" destId="{07D1AC83-C104-4E4C-8C3D-F47457442071}" srcOrd="2" destOrd="0" presId="urn:microsoft.com/office/officeart/2005/8/layout/vList4"/>
    <dgm:cxn modelId="{4B4F8C8C-4B0A-4FE1-849B-AFF4A3918D92}" type="presParOf" srcId="{A7BCE596-2FD4-4401-B86F-DE04D41BB2C7}" destId="{21F84145-EFE6-4A5D-BB52-D2AC6B7FCE0E}" srcOrd="1" destOrd="0" presId="urn:microsoft.com/office/officeart/2005/8/layout/vList4"/>
    <dgm:cxn modelId="{F73D234D-080E-41C8-9B12-202BB1A0C343}" type="presParOf" srcId="{A7BCE596-2FD4-4401-B86F-DE04D41BB2C7}" destId="{78F18163-80F0-4FDC-9CC0-35471466EEBE}" srcOrd="2" destOrd="0" presId="urn:microsoft.com/office/officeart/2005/8/layout/vList4"/>
    <dgm:cxn modelId="{A6DC923B-1D03-446E-8CCB-CABC0A0D3DDC}" type="presParOf" srcId="{78F18163-80F0-4FDC-9CC0-35471466EEBE}" destId="{52AE99DC-6CE0-45EB-B463-0F13F434F9A3}" srcOrd="0" destOrd="0" presId="urn:microsoft.com/office/officeart/2005/8/layout/vList4"/>
    <dgm:cxn modelId="{73BA9D9E-25D8-465F-8DC1-5D31672EC218}" type="presParOf" srcId="{78F18163-80F0-4FDC-9CC0-35471466EEBE}" destId="{94112E95-32BF-4F6D-B5C3-659B67E3355B}" srcOrd="1" destOrd="0" presId="urn:microsoft.com/office/officeart/2005/8/layout/vList4"/>
    <dgm:cxn modelId="{3C7AE99E-FFC9-4FC0-9A46-DAA5109C8737}" type="presParOf" srcId="{78F18163-80F0-4FDC-9CC0-35471466EEBE}" destId="{5D692858-A4B6-463B-8479-505FFFB1193E}" srcOrd="2" destOrd="0" presId="urn:microsoft.com/office/officeart/2005/8/layout/vList4"/>
    <dgm:cxn modelId="{07D8652B-71E0-426E-8B01-710F354EDF55}" type="presParOf" srcId="{A7BCE596-2FD4-4401-B86F-DE04D41BB2C7}" destId="{1EED6E6B-F30B-44B9-B4E5-C7C344C160A5}" srcOrd="3" destOrd="0" presId="urn:microsoft.com/office/officeart/2005/8/layout/vList4"/>
    <dgm:cxn modelId="{3B8BC726-B068-411D-BADE-0A5452179052}" type="presParOf" srcId="{A7BCE596-2FD4-4401-B86F-DE04D41BB2C7}" destId="{CBBAB63B-D140-42F5-88C2-41052FE6813B}" srcOrd="4" destOrd="0" presId="urn:microsoft.com/office/officeart/2005/8/layout/vList4"/>
    <dgm:cxn modelId="{192FD8DF-80D4-4FAC-A003-747FFF6BE1BF}" type="presParOf" srcId="{CBBAB63B-D140-42F5-88C2-41052FE6813B}" destId="{F316E35C-E812-4DB6-A43F-B98C7339B65A}" srcOrd="0" destOrd="0" presId="urn:microsoft.com/office/officeart/2005/8/layout/vList4"/>
    <dgm:cxn modelId="{816A4A1C-2D45-4992-89A0-29E33260E76D}" type="presParOf" srcId="{CBBAB63B-D140-42F5-88C2-41052FE6813B}" destId="{EDD709FB-3E4E-482C-9615-97935BC809A7}" srcOrd="1" destOrd="0" presId="urn:microsoft.com/office/officeart/2005/8/layout/vList4"/>
    <dgm:cxn modelId="{387EF758-4252-429D-8601-1531207F2D59}" type="presParOf" srcId="{CBBAB63B-D140-42F5-88C2-41052FE6813B}" destId="{08CA90A3-02AD-4200-9EE4-098F5BE6C5DC}" srcOrd="2" destOrd="0" presId="urn:microsoft.com/office/officeart/2005/8/layout/vList4"/>
    <dgm:cxn modelId="{861D54C6-328B-40AA-BFFC-E1D2F7239ADE}" type="presParOf" srcId="{A7BCE596-2FD4-4401-B86F-DE04D41BB2C7}" destId="{179CEA7D-A5CD-4166-942C-F84E3439E52B}" srcOrd="5" destOrd="0" presId="urn:microsoft.com/office/officeart/2005/8/layout/vList4"/>
    <dgm:cxn modelId="{567A582A-70D6-4E41-97BF-3A30A4CFAFA7}" type="presParOf" srcId="{A7BCE596-2FD4-4401-B86F-DE04D41BB2C7}" destId="{BB954BAF-6F1D-4A32-80D8-E6E007C59B1F}" srcOrd="6" destOrd="0" presId="urn:microsoft.com/office/officeart/2005/8/layout/vList4"/>
    <dgm:cxn modelId="{E8B3BAA6-C38A-4C99-86CA-CC4FC7BF33F9}" type="presParOf" srcId="{BB954BAF-6F1D-4A32-80D8-E6E007C59B1F}" destId="{A6AB3AE5-7D19-49A8-8816-6E6BFAB78BCF}" srcOrd="0" destOrd="0" presId="urn:microsoft.com/office/officeart/2005/8/layout/vList4"/>
    <dgm:cxn modelId="{E4A462E0-779A-4816-A786-CDC28895FDDB}" type="presParOf" srcId="{BB954BAF-6F1D-4A32-80D8-E6E007C59B1F}" destId="{8DC7BDD1-66B0-40AA-A3BC-7F16F161D9D0}" srcOrd="1" destOrd="0" presId="urn:microsoft.com/office/officeart/2005/8/layout/vList4"/>
    <dgm:cxn modelId="{225EAAA2-C7DE-44AA-BB82-F047728E5F69}" type="presParOf" srcId="{BB954BAF-6F1D-4A32-80D8-E6E007C59B1F}" destId="{ADBA6FBF-6B85-48B0-BC1B-A436DEC31A9B}" srcOrd="2" destOrd="0" presId="urn:microsoft.com/office/officeart/2005/8/layout/vList4"/>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A82C26-9A8F-4F13-83C2-A124258CD012}" type="doc">
      <dgm:prSet loTypeId="urn:microsoft.com/office/officeart/2005/8/layout/vList4" loCatId="list" qsTypeId="urn:microsoft.com/office/officeart/2005/8/quickstyle/simple1" qsCatId="simple" csTypeId="urn:microsoft.com/office/officeart/2005/8/colors/accent1_1" csCatId="accent1" phldr="1"/>
      <dgm:spPr/>
      <dgm:t>
        <a:bodyPr/>
        <a:lstStyle/>
        <a:p>
          <a:endParaRPr lang="en-GB"/>
        </a:p>
      </dgm:t>
    </dgm:pt>
    <dgm:pt modelId="{F2CA2F07-138C-42DF-AF11-01FE648ACD8D}">
      <dgm:prSet phldrT="[Text]"/>
      <dgm:spPr/>
      <dgm:t>
        <a:bodyPr/>
        <a:lstStyle/>
        <a:p>
          <a:r>
            <a:rPr lang="en-GB" b="1" dirty="0"/>
            <a:t>Backing up data and code</a:t>
          </a:r>
        </a:p>
      </dgm:t>
      <dgm:extLst>
        <a:ext uri="{E40237B7-FDA0-4F09-8148-C483321AD2D9}">
          <dgm14:cNvPr xmlns:dgm14="http://schemas.microsoft.com/office/drawing/2010/diagram" id="0" name="" descr="1. Backing up data and code&#10;Data can sometimes be lost accidentally, either through deletion or corruption.&#10;Data should be backed up at regular intervals.&#10;"/>
        </a:ext>
      </dgm:extLst>
    </dgm:pt>
    <dgm:pt modelId="{FF6659BC-352A-4AE8-9984-6DC3033336A7}" type="parTrans" cxnId="{E16C5AFE-7530-4A73-AC5F-9E0C1C95DD12}">
      <dgm:prSet/>
      <dgm:spPr/>
      <dgm:t>
        <a:bodyPr/>
        <a:lstStyle/>
        <a:p>
          <a:endParaRPr lang="en-GB"/>
        </a:p>
      </dgm:t>
    </dgm:pt>
    <dgm:pt modelId="{56E7CFD4-179A-4A0C-8520-DE236FBBE898}" type="sibTrans" cxnId="{E16C5AFE-7530-4A73-AC5F-9E0C1C95DD12}">
      <dgm:prSet/>
      <dgm:spPr/>
      <dgm:t>
        <a:bodyPr/>
        <a:lstStyle/>
        <a:p>
          <a:endParaRPr lang="en-GB"/>
        </a:p>
      </dgm:t>
    </dgm:pt>
    <dgm:pt modelId="{E1B48286-8C9E-4C94-90EE-7F76468A8379}">
      <dgm:prSet phldrT="[Text]"/>
      <dgm:spPr/>
      <dgm:t>
        <a:bodyPr/>
        <a:lstStyle/>
        <a:p>
          <a:r>
            <a:rPr lang="en-GB" dirty="0"/>
            <a:t>Data can sometimes be lost accidentally, either through deletion or corruption.</a:t>
          </a:r>
        </a:p>
      </dgm:t>
    </dgm:pt>
    <dgm:pt modelId="{55B14D39-2676-4B78-935A-698F0FA4ACBE}" type="parTrans" cxnId="{BEAFD512-4B6F-4AFA-97B2-35C2768B5A3A}">
      <dgm:prSet/>
      <dgm:spPr/>
      <dgm:t>
        <a:bodyPr/>
        <a:lstStyle/>
        <a:p>
          <a:endParaRPr lang="en-GB"/>
        </a:p>
      </dgm:t>
    </dgm:pt>
    <dgm:pt modelId="{ED3BC8CE-1744-4DD9-B9E5-D33D5C9288E0}" type="sibTrans" cxnId="{BEAFD512-4B6F-4AFA-97B2-35C2768B5A3A}">
      <dgm:prSet/>
      <dgm:spPr/>
      <dgm:t>
        <a:bodyPr/>
        <a:lstStyle/>
        <a:p>
          <a:endParaRPr lang="en-GB"/>
        </a:p>
      </dgm:t>
    </dgm:pt>
    <dgm:pt modelId="{47C43953-86C9-450D-A113-800E3458FDB9}">
      <dgm:prSet phldrT="[Text]"/>
      <dgm:spPr/>
      <dgm:t>
        <a:bodyPr/>
        <a:lstStyle/>
        <a:p>
          <a:r>
            <a:rPr lang="en-GB" dirty="0"/>
            <a:t>Data should be backed up at regular intervals.</a:t>
          </a:r>
        </a:p>
      </dgm:t>
    </dgm:pt>
    <dgm:pt modelId="{F04E63DA-ADAE-45C2-B4E8-7A52D2C3A48A}" type="parTrans" cxnId="{A887BC14-7CEE-44A9-AD2F-7045D53E4B2E}">
      <dgm:prSet/>
      <dgm:spPr/>
      <dgm:t>
        <a:bodyPr/>
        <a:lstStyle/>
        <a:p>
          <a:endParaRPr lang="en-GB"/>
        </a:p>
      </dgm:t>
    </dgm:pt>
    <dgm:pt modelId="{401E9B65-6CE1-4AA7-881F-D873820302FE}" type="sibTrans" cxnId="{A887BC14-7CEE-44A9-AD2F-7045D53E4B2E}">
      <dgm:prSet/>
      <dgm:spPr/>
      <dgm:t>
        <a:bodyPr/>
        <a:lstStyle/>
        <a:p>
          <a:endParaRPr lang="en-GB"/>
        </a:p>
      </dgm:t>
    </dgm:pt>
    <dgm:pt modelId="{3FBFB6FA-961B-401F-A363-89F011C3C067}">
      <dgm:prSet phldrT="[Text]"/>
      <dgm:spPr/>
      <dgm:t>
        <a:bodyPr/>
        <a:lstStyle/>
        <a:p>
          <a:r>
            <a:rPr lang="en-GB" b="1" dirty="0"/>
            <a:t>Limiting access</a:t>
          </a:r>
        </a:p>
      </dgm:t>
      <dgm:extLst>
        <a:ext uri="{E40237B7-FDA0-4F09-8148-C483321AD2D9}">
          <dgm14:cNvPr xmlns:dgm14="http://schemas.microsoft.com/office/drawing/2010/diagram" id="0" name="" descr="2. Limiting access&#10;Limit the users that have access to the data.&#10;Good practice to provide access to named individuals who have a valid reason.&#10;"/>
        </a:ext>
      </dgm:extLst>
    </dgm:pt>
    <dgm:pt modelId="{A6711F1F-EB98-410E-8095-8433AC0394AC}" type="parTrans" cxnId="{1EF0E691-EBD3-4A15-98CE-6E164E75F9D9}">
      <dgm:prSet/>
      <dgm:spPr/>
      <dgm:t>
        <a:bodyPr/>
        <a:lstStyle/>
        <a:p>
          <a:endParaRPr lang="en-GB"/>
        </a:p>
      </dgm:t>
    </dgm:pt>
    <dgm:pt modelId="{70B67E82-11D6-42AA-97F7-1F7931E80F55}" type="sibTrans" cxnId="{1EF0E691-EBD3-4A15-98CE-6E164E75F9D9}">
      <dgm:prSet/>
      <dgm:spPr/>
      <dgm:t>
        <a:bodyPr/>
        <a:lstStyle/>
        <a:p>
          <a:endParaRPr lang="en-GB"/>
        </a:p>
      </dgm:t>
    </dgm:pt>
    <dgm:pt modelId="{168A6EBC-A203-4576-8551-18295B2396DC}">
      <dgm:prSet phldrT="[Text]"/>
      <dgm:spPr/>
      <dgm:t>
        <a:bodyPr/>
        <a:lstStyle/>
        <a:p>
          <a:r>
            <a:rPr lang="en-GB" dirty="0"/>
            <a:t>Limit the users that have access to the data.</a:t>
          </a:r>
        </a:p>
      </dgm:t>
    </dgm:pt>
    <dgm:pt modelId="{FBE223D4-F6E3-4D78-8276-742AC7B512E9}" type="parTrans" cxnId="{89E4D73A-7AE2-423C-9E66-B6B211FA7748}">
      <dgm:prSet/>
      <dgm:spPr/>
      <dgm:t>
        <a:bodyPr/>
        <a:lstStyle/>
        <a:p>
          <a:endParaRPr lang="en-GB"/>
        </a:p>
      </dgm:t>
    </dgm:pt>
    <dgm:pt modelId="{EFFA8F44-BAB7-474F-ABE6-D32172569EAA}" type="sibTrans" cxnId="{89E4D73A-7AE2-423C-9E66-B6B211FA7748}">
      <dgm:prSet/>
      <dgm:spPr/>
      <dgm:t>
        <a:bodyPr/>
        <a:lstStyle/>
        <a:p>
          <a:endParaRPr lang="en-GB"/>
        </a:p>
      </dgm:t>
    </dgm:pt>
    <dgm:pt modelId="{7C104616-1918-4C5E-807F-16ABBB61420A}">
      <dgm:prSet phldrT="[Text]"/>
      <dgm:spPr/>
      <dgm:t>
        <a:bodyPr/>
        <a:lstStyle/>
        <a:p>
          <a:r>
            <a:rPr lang="en-GB" dirty="0"/>
            <a:t>Good practice to provide access to named individuals who have a valid reason.</a:t>
          </a:r>
        </a:p>
      </dgm:t>
    </dgm:pt>
    <dgm:pt modelId="{A7D74056-40E2-420A-BA51-A734531D9CBA}" type="parTrans" cxnId="{C8AABC8E-9C99-4E28-A1EB-B8A0D897BB80}">
      <dgm:prSet/>
      <dgm:spPr/>
      <dgm:t>
        <a:bodyPr/>
        <a:lstStyle/>
        <a:p>
          <a:endParaRPr lang="en-GB"/>
        </a:p>
      </dgm:t>
    </dgm:pt>
    <dgm:pt modelId="{273DB180-580F-4CA0-8987-E3B625DDCB82}" type="sibTrans" cxnId="{C8AABC8E-9C99-4E28-A1EB-B8A0D897BB80}">
      <dgm:prSet/>
      <dgm:spPr/>
      <dgm:t>
        <a:bodyPr/>
        <a:lstStyle/>
        <a:p>
          <a:endParaRPr lang="en-GB"/>
        </a:p>
      </dgm:t>
    </dgm:pt>
    <dgm:pt modelId="{3C72C0D1-D50D-414D-97BF-47593E591279}">
      <dgm:prSet phldrT="[Text]"/>
      <dgm:spPr>
        <a:ln>
          <a:solidFill>
            <a:schemeClr val="tx1"/>
          </a:solidFill>
        </a:ln>
      </dgm:spPr>
      <dgm:t>
        <a:bodyPr/>
        <a:lstStyle/>
        <a:p>
          <a:r>
            <a:rPr lang="en-GB" b="1" dirty="0"/>
            <a:t>Testing and monitoring</a:t>
          </a:r>
        </a:p>
      </dgm:t>
      <dgm:extLst>
        <a:ext uri="{E40237B7-FDA0-4F09-8148-C483321AD2D9}">
          <dgm14:cNvPr xmlns:dgm14="http://schemas.microsoft.com/office/drawing/2010/diagram" id="0" name="" descr="3. Testing and monitoring&#10;Penetration testing is an ethical hacking test to identify weaknesses in security.&#10;Ongoing system monitoring to identify unauthorised data breaches.&#10;"/>
        </a:ext>
      </dgm:extLst>
    </dgm:pt>
    <dgm:pt modelId="{E3366518-7CFC-4AC4-A8B2-D646FE2BC8BD}" type="parTrans" cxnId="{1C4EEFCB-12D7-4347-B172-8EBF154041ED}">
      <dgm:prSet/>
      <dgm:spPr/>
      <dgm:t>
        <a:bodyPr/>
        <a:lstStyle/>
        <a:p>
          <a:endParaRPr lang="en-GB"/>
        </a:p>
      </dgm:t>
    </dgm:pt>
    <dgm:pt modelId="{57DDEF87-8E4B-4528-A0FE-7E86B0926501}" type="sibTrans" cxnId="{1C4EEFCB-12D7-4347-B172-8EBF154041ED}">
      <dgm:prSet/>
      <dgm:spPr/>
      <dgm:t>
        <a:bodyPr/>
        <a:lstStyle/>
        <a:p>
          <a:endParaRPr lang="en-GB"/>
        </a:p>
      </dgm:t>
    </dgm:pt>
    <dgm:pt modelId="{86072019-ADD1-42A9-B0D0-5E252E65D29F}">
      <dgm:prSet phldrT="[Text]"/>
      <dgm:spPr>
        <a:ln>
          <a:solidFill>
            <a:schemeClr val="tx1"/>
          </a:solidFill>
        </a:ln>
      </dgm:spPr>
      <dgm:t>
        <a:bodyPr/>
        <a:lstStyle/>
        <a:p>
          <a:r>
            <a:rPr lang="en-GB" dirty="0"/>
            <a:t>Penetration testing is an ethical hacking test to identify weaknesses in security.</a:t>
          </a:r>
        </a:p>
      </dgm:t>
    </dgm:pt>
    <dgm:pt modelId="{3AA0785C-617B-4F12-B28B-AEF98F2E6AAC}" type="parTrans" cxnId="{5520261F-B8C7-4C60-966C-75B9E62BD6D6}">
      <dgm:prSet/>
      <dgm:spPr/>
      <dgm:t>
        <a:bodyPr/>
        <a:lstStyle/>
        <a:p>
          <a:endParaRPr lang="en-GB"/>
        </a:p>
      </dgm:t>
    </dgm:pt>
    <dgm:pt modelId="{8A197FC8-952E-4F98-828F-AEC21D364FE1}" type="sibTrans" cxnId="{5520261F-B8C7-4C60-966C-75B9E62BD6D6}">
      <dgm:prSet/>
      <dgm:spPr/>
      <dgm:t>
        <a:bodyPr/>
        <a:lstStyle/>
        <a:p>
          <a:endParaRPr lang="en-GB"/>
        </a:p>
      </dgm:t>
    </dgm:pt>
    <dgm:pt modelId="{E9FCE6B9-4178-436E-BAD9-260D9CFAB5EF}">
      <dgm:prSet phldrT="[Text]"/>
      <dgm:spPr>
        <a:ln>
          <a:solidFill>
            <a:schemeClr val="tx1"/>
          </a:solidFill>
        </a:ln>
      </dgm:spPr>
      <dgm:t>
        <a:bodyPr/>
        <a:lstStyle/>
        <a:p>
          <a:r>
            <a:rPr lang="en-GB" dirty="0"/>
            <a:t>Ongoing system monitoring to identify unauthorised data breaches.</a:t>
          </a:r>
        </a:p>
      </dgm:t>
    </dgm:pt>
    <dgm:pt modelId="{F3332153-1E6A-4032-AC90-79BC042A06AB}" type="parTrans" cxnId="{C18A5106-64D2-4FB2-9343-DDFC5CB913CE}">
      <dgm:prSet/>
      <dgm:spPr/>
      <dgm:t>
        <a:bodyPr/>
        <a:lstStyle/>
        <a:p>
          <a:endParaRPr lang="en-GB"/>
        </a:p>
      </dgm:t>
    </dgm:pt>
    <dgm:pt modelId="{D7CA29FE-B2CB-4E47-AF93-526435850A05}" type="sibTrans" cxnId="{C18A5106-64D2-4FB2-9343-DDFC5CB913CE}">
      <dgm:prSet/>
      <dgm:spPr/>
      <dgm:t>
        <a:bodyPr/>
        <a:lstStyle/>
        <a:p>
          <a:endParaRPr lang="en-GB"/>
        </a:p>
      </dgm:t>
    </dgm:pt>
    <dgm:pt modelId="{40F1DF2E-2B6B-41C9-8728-FF5D0A769177}" type="pres">
      <dgm:prSet presAssocID="{44A82C26-9A8F-4F13-83C2-A124258CD012}" presName="linear" presStyleCnt="0">
        <dgm:presLayoutVars>
          <dgm:dir/>
          <dgm:resizeHandles val="exact"/>
        </dgm:presLayoutVars>
      </dgm:prSet>
      <dgm:spPr/>
    </dgm:pt>
    <dgm:pt modelId="{8155BE99-CD9F-456B-917E-68957D56EC1F}" type="pres">
      <dgm:prSet presAssocID="{F2CA2F07-138C-42DF-AF11-01FE648ACD8D}" presName="comp" presStyleCnt="0"/>
      <dgm:spPr/>
    </dgm:pt>
    <dgm:pt modelId="{D844E8CE-1F24-427B-BB5D-4CB755A2E27E}" type="pres">
      <dgm:prSet presAssocID="{F2CA2F07-138C-42DF-AF11-01FE648ACD8D}" presName="box" presStyleLbl="node1" presStyleIdx="0" presStyleCnt="3" custLinFactNeighborY="-712"/>
      <dgm:spPr/>
    </dgm:pt>
    <dgm:pt modelId="{F94F07EB-ADB4-4575-91AC-345A27873B4D}" type="pres">
      <dgm:prSet presAssocID="{F2CA2F07-138C-42DF-AF11-01FE648ACD8D}"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13000" b="-13000"/>
          </a:stretch>
        </a:blipFill>
      </dgm:spPr>
      <dgm:extLst>
        <a:ext uri="{E40237B7-FDA0-4F09-8148-C483321AD2D9}">
          <dgm14:cNvPr xmlns:dgm14="http://schemas.microsoft.com/office/drawing/2010/diagram" id="0" name="" descr="A robot with human face"/>
        </a:ext>
      </dgm:extLst>
    </dgm:pt>
    <dgm:pt modelId="{B60B79B6-BE20-4FA9-94EB-E84B169776C9}" type="pres">
      <dgm:prSet presAssocID="{F2CA2F07-138C-42DF-AF11-01FE648ACD8D}" presName="text" presStyleLbl="node1" presStyleIdx="0" presStyleCnt="3">
        <dgm:presLayoutVars>
          <dgm:bulletEnabled val="1"/>
        </dgm:presLayoutVars>
      </dgm:prSet>
      <dgm:spPr/>
    </dgm:pt>
    <dgm:pt modelId="{16F8DE2E-B90D-444E-93D9-BB2BE960C73C}" type="pres">
      <dgm:prSet presAssocID="{56E7CFD4-179A-4A0C-8520-DE236FBBE898}" presName="spacer" presStyleCnt="0"/>
      <dgm:spPr/>
    </dgm:pt>
    <dgm:pt modelId="{874935DF-A032-4307-A279-0508C84EDDD4}" type="pres">
      <dgm:prSet presAssocID="{3FBFB6FA-961B-401F-A363-89F011C3C067}" presName="comp" presStyleCnt="0"/>
      <dgm:spPr/>
    </dgm:pt>
    <dgm:pt modelId="{D81C93FB-510A-46FD-8150-9594E2B786E7}" type="pres">
      <dgm:prSet presAssocID="{3FBFB6FA-961B-401F-A363-89F011C3C067}" presName="box" presStyleLbl="node1" presStyleIdx="1" presStyleCnt="3"/>
      <dgm:spPr/>
    </dgm:pt>
    <dgm:pt modelId="{23E337B9-C534-48B5-937D-2EB88D518FA6}" type="pres">
      <dgm:prSet presAssocID="{3FBFB6FA-961B-401F-A363-89F011C3C067}"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3000" b="-13000"/>
          </a:stretch>
        </a:blipFill>
      </dgm:spPr>
      <dgm:extLst>
        <a:ext uri="{E40237B7-FDA0-4F09-8148-C483321AD2D9}">
          <dgm14:cNvPr xmlns:dgm14="http://schemas.microsoft.com/office/drawing/2010/diagram" id="0" name="" descr="Closed sign in window"/>
        </a:ext>
      </dgm:extLst>
    </dgm:pt>
    <dgm:pt modelId="{208775A1-7F59-4839-880B-973C626A46F4}" type="pres">
      <dgm:prSet presAssocID="{3FBFB6FA-961B-401F-A363-89F011C3C067}" presName="text" presStyleLbl="node1" presStyleIdx="1" presStyleCnt="3">
        <dgm:presLayoutVars>
          <dgm:bulletEnabled val="1"/>
        </dgm:presLayoutVars>
      </dgm:prSet>
      <dgm:spPr/>
    </dgm:pt>
    <dgm:pt modelId="{881A111B-9C1F-479C-B6E0-E69CDB5E7327}" type="pres">
      <dgm:prSet presAssocID="{70B67E82-11D6-42AA-97F7-1F7931E80F55}" presName="spacer" presStyleCnt="0"/>
      <dgm:spPr/>
    </dgm:pt>
    <dgm:pt modelId="{1C7ABE7B-6532-412F-9D8F-E83DD3F21B4D}" type="pres">
      <dgm:prSet presAssocID="{3C72C0D1-D50D-414D-97BF-47593E591279}" presName="comp" presStyleCnt="0"/>
      <dgm:spPr/>
    </dgm:pt>
    <dgm:pt modelId="{03E3ECF7-560C-4623-A1FB-592F2F152C3E}" type="pres">
      <dgm:prSet presAssocID="{3C72C0D1-D50D-414D-97BF-47593E591279}" presName="box" presStyleLbl="node1" presStyleIdx="2" presStyleCnt="3"/>
      <dgm:spPr/>
    </dgm:pt>
    <dgm:pt modelId="{B8FFACA9-535C-47AB-8598-76CA889535E6}" type="pres">
      <dgm:prSet presAssocID="{3C72C0D1-D50D-414D-97BF-47593E591279}"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13000" b="-13000"/>
          </a:stretch>
        </a:blipFill>
      </dgm:spPr>
      <dgm:extLst>
        <a:ext uri="{E40237B7-FDA0-4F09-8148-C483321AD2D9}">
          <dgm14:cNvPr xmlns:dgm14="http://schemas.microsoft.com/office/drawing/2010/diagram" id="0" name="" descr="Digital technology vision exam eye test"/>
        </a:ext>
      </dgm:extLst>
    </dgm:pt>
    <dgm:pt modelId="{76DA2053-3789-4015-BA29-18A677BA4D61}" type="pres">
      <dgm:prSet presAssocID="{3C72C0D1-D50D-414D-97BF-47593E591279}" presName="text" presStyleLbl="node1" presStyleIdx="2" presStyleCnt="3">
        <dgm:presLayoutVars>
          <dgm:bulletEnabled val="1"/>
        </dgm:presLayoutVars>
      </dgm:prSet>
      <dgm:spPr/>
    </dgm:pt>
  </dgm:ptLst>
  <dgm:cxnLst>
    <dgm:cxn modelId="{C18A5106-64D2-4FB2-9343-DDFC5CB913CE}" srcId="{3C72C0D1-D50D-414D-97BF-47593E591279}" destId="{E9FCE6B9-4178-436E-BAD9-260D9CFAB5EF}" srcOrd="1" destOrd="0" parTransId="{F3332153-1E6A-4032-AC90-79BC042A06AB}" sibTransId="{D7CA29FE-B2CB-4E47-AF93-526435850A05}"/>
    <dgm:cxn modelId="{209D4D09-B6C8-44EE-B7BE-918D673F61F0}" type="presOf" srcId="{7C104616-1918-4C5E-807F-16ABBB61420A}" destId="{D81C93FB-510A-46FD-8150-9594E2B786E7}" srcOrd="0" destOrd="2" presId="urn:microsoft.com/office/officeart/2005/8/layout/vList4"/>
    <dgm:cxn modelId="{BEAFD512-4B6F-4AFA-97B2-35C2768B5A3A}" srcId="{F2CA2F07-138C-42DF-AF11-01FE648ACD8D}" destId="{E1B48286-8C9E-4C94-90EE-7F76468A8379}" srcOrd="0" destOrd="0" parTransId="{55B14D39-2676-4B78-935A-698F0FA4ACBE}" sibTransId="{ED3BC8CE-1744-4DD9-B9E5-D33D5C9288E0}"/>
    <dgm:cxn modelId="{A887BC14-7CEE-44A9-AD2F-7045D53E4B2E}" srcId="{F2CA2F07-138C-42DF-AF11-01FE648ACD8D}" destId="{47C43953-86C9-450D-A113-800E3458FDB9}" srcOrd="1" destOrd="0" parTransId="{F04E63DA-ADAE-45C2-B4E8-7A52D2C3A48A}" sibTransId="{401E9B65-6CE1-4AA7-881F-D873820302FE}"/>
    <dgm:cxn modelId="{B74D3C19-BBF8-411A-9724-FF27C49226BC}" type="presOf" srcId="{44A82C26-9A8F-4F13-83C2-A124258CD012}" destId="{40F1DF2E-2B6B-41C9-8728-FF5D0A769177}" srcOrd="0" destOrd="0" presId="urn:microsoft.com/office/officeart/2005/8/layout/vList4"/>
    <dgm:cxn modelId="{5520261F-B8C7-4C60-966C-75B9E62BD6D6}" srcId="{3C72C0D1-D50D-414D-97BF-47593E591279}" destId="{86072019-ADD1-42A9-B0D0-5E252E65D29F}" srcOrd="0" destOrd="0" parTransId="{3AA0785C-617B-4F12-B28B-AEF98F2E6AAC}" sibTransId="{8A197FC8-952E-4F98-828F-AEC21D364FE1}"/>
    <dgm:cxn modelId="{DED22D28-2EBF-476F-85B2-D89BFACCFF9C}" type="presOf" srcId="{47C43953-86C9-450D-A113-800E3458FDB9}" destId="{B60B79B6-BE20-4FA9-94EB-E84B169776C9}" srcOrd="1" destOrd="2" presId="urn:microsoft.com/office/officeart/2005/8/layout/vList4"/>
    <dgm:cxn modelId="{C8EBAC28-1BB4-401A-A9F5-89DAED917FBA}" type="presOf" srcId="{E1B48286-8C9E-4C94-90EE-7F76468A8379}" destId="{B60B79B6-BE20-4FA9-94EB-E84B169776C9}" srcOrd="1" destOrd="1" presId="urn:microsoft.com/office/officeart/2005/8/layout/vList4"/>
    <dgm:cxn modelId="{AA195139-2078-41CF-984A-B695C07CDA8B}" type="presOf" srcId="{F2CA2F07-138C-42DF-AF11-01FE648ACD8D}" destId="{D844E8CE-1F24-427B-BB5D-4CB755A2E27E}" srcOrd="0" destOrd="0" presId="urn:microsoft.com/office/officeart/2005/8/layout/vList4"/>
    <dgm:cxn modelId="{89E4D73A-7AE2-423C-9E66-B6B211FA7748}" srcId="{3FBFB6FA-961B-401F-A363-89F011C3C067}" destId="{168A6EBC-A203-4576-8551-18295B2396DC}" srcOrd="0" destOrd="0" parTransId="{FBE223D4-F6E3-4D78-8276-742AC7B512E9}" sibTransId="{EFFA8F44-BAB7-474F-ABE6-D32172569EAA}"/>
    <dgm:cxn modelId="{0E163155-D007-4DC7-8BD8-2C4123A0929A}" type="presOf" srcId="{3C72C0D1-D50D-414D-97BF-47593E591279}" destId="{03E3ECF7-560C-4623-A1FB-592F2F152C3E}" srcOrd="0" destOrd="0" presId="urn:microsoft.com/office/officeart/2005/8/layout/vList4"/>
    <dgm:cxn modelId="{25E3E475-A257-4DB9-85E3-FF278F287700}" type="presOf" srcId="{3FBFB6FA-961B-401F-A363-89F011C3C067}" destId="{D81C93FB-510A-46FD-8150-9594E2B786E7}" srcOrd="0" destOrd="0" presId="urn:microsoft.com/office/officeart/2005/8/layout/vList4"/>
    <dgm:cxn modelId="{815BBC82-8A0F-4313-B486-AA4EF5D7B388}" type="presOf" srcId="{F2CA2F07-138C-42DF-AF11-01FE648ACD8D}" destId="{B60B79B6-BE20-4FA9-94EB-E84B169776C9}" srcOrd="1" destOrd="0" presId="urn:microsoft.com/office/officeart/2005/8/layout/vList4"/>
    <dgm:cxn modelId="{6648A688-B344-481D-B082-425C6E3DC354}" type="presOf" srcId="{E1B48286-8C9E-4C94-90EE-7F76468A8379}" destId="{D844E8CE-1F24-427B-BB5D-4CB755A2E27E}" srcOrd="0" destOrd="1" presId="urn:microsoft.com/office/officeart/2005/8/layout/vList4"/>
    <dgm:cxn modelId="{C8AABC8E-9C99-4E28-A1EB-B8A0D897BB80}" srcId="{3FBFB6FA-961B-401F-A363-89F011C3C067}" destId="{7C104616-1918-4C5E-807F-16ABBB61420A}" srcOrd="1" destOrd="0" parTransId="{A7D74056-40E2-420A-BA51-A734531D9CBA}" sibTransId="{273DB180-580F-4CA0-8987-E3B625DDCB82}"/>
    <dgm:cxn modelId="{1EF0E691-EBD3-4A15-98CE-6E164E75F9D9}" srcId="{44A82C26-9A8F-4F13-83C2-A124258CD012}" destId="{3FBFB6FA-961B-401F-A363-89F011C3C067}" srcOrd="1" destOrd="0" parTransId="{A6711F1F-EB98-410E-8095-8433AC0394AC}" sibTransId="{70B67E82-11D6-42AA-97F7-1F7931E80F55}"/>
    <dgm:cxn modelId="{C6EAA99E-5D15-4588-AAF9-791895FEA3B2}" type="presOf" srcId="{86072019-ADD1-42A9-B0D0-5E252E65D29F}" destId="{03E3ECF7-560C-4623-A1FB-592F2F152C3E}" srcOrd="0" destOrd="1" presId="urn:microsoft.com/office/officeart/2005/8/layout/vList4"/>
    <dgm:cxn modelId="{A83338A4-7687-4C9B-A37F-75F4131C2A44}" type="presOf" srcId="{E9FCE6B9-4178-436E-BAD9-260D9CFAB5EF}" destId="{76DA2053-3789-4015-BA29-18A677BA4D61}" srcOrd="1" destOrd="2" presId="urn:microsoft.com/office/officeart/2005/8/layout/vList4"/>
    <dgm:cxn modelId="{F0F96EB3-37FB-4669-AABA-81FF4FEFE2B6}" type="presOf" srcId="{47C43953-86C9-450D-A113-800E3458FDB9}" destId="{D844E8CE-1F24-427B-BB5D-4CB755A2E27E}" srcOrd="0" destOrd="2" presId="urn:microsoft.com/office/officeart/2005/8/layout/vList4"/>
    <dgm:cxn modelId="{240832BC-832B-46A6-AB4E-04633322C798}" type="presOf" srcId="{168A6EBC-A203-4576-8551-18295B2396DC}" destId="{208775A1-7F59-4839-880B-973C626A46F4}" srcOrd="1" destOrd="1" presId="urn:microsoft.com/office/officeart/2005/8/layout/vList4"/>
    <dgm:cxn modelId="{1328DDC5-BDEA-4634-8C34-84D417FDEF04}" type="presOf" srcId="{3C72C0D1-D50D-414D-97BF-47593E591279}" destId="{76DA2053-3789-4015-BA29-18A677BA4D61}" srcOrd="1" destOrd="0" presId="urn:microsoft.com/office/officeart/2005/8/layout/vList4"/>
    <dgm:cxn modelId="{6EE282C6-35A3-42C9-BD6E-B2979CDF7115}" type="presOf" srcId="{168A6EBC-A203-4576-8551-18295B2396DC}" destId="{D81C93FB-510A-46FD-8150-9594E2B786E7}" srcOrd="0" destOrd="1" presId="urn:microsoft.com/office/officeart/2005/8/layout/vList4"/>
    <dgm:cxn modelId="{005769CB-60E3-4A32-B261-387AF31FD6CB}" type="presOf" srcId="{7C104616-1918-4C5E-807F-16ABBB61420A}" destId="{208775A1-7F59-4839-880B-973C626A46F4}" srcOrd="1" destOrd="2" presId="urn:microsoft.com/office/officeart/2005/8/layout/vList4"/>
    <dgm:cxn modelId="{1C4EEFCB-12D7-4347-B172-8EBF154041ED}" srcId="{44A82C26-9A8F-4F13-83C2-A124258CD012}" destId="{3C72C0D1-D50D-414D-97BF-47593E591279}" srcOrd="2" destOrd="0" parTransId="{E3366518-7CFC-4AC4-A8B2-D646FE2BC8BD}" sibTransId="{57DDEF87-8E4B-4528-A0FE-7E86B0926501}"/>
    <dgm:cxn modelId="{515CE5CF-DF27-478B-A841-5BAF1CA50744}" type="presOf" srcId="{E9FCE6B9-4178-436E-BAD9-260D9CFAB5EF}" destId="{03E3ECF7-560C-4623-A1FB-592F2F152C3E}" srcOrd="0" destOrd="2" presId="urn:microsoft.com/office/officeart/2005/8/layout/vList4"/>
    <dgm:cxn modelId="{F55237E9-C2A7-42AC-A302-0BED194ABB28}" type="presOf" srcId="{86072019-ADD1-42A9-B0D0-5E252E65D29F}" destId="{76DA2053-3789-4015-BA29-18A677BA4D61}" srcOrd="1" destOrd="1" presId="urn:microsoft.com/office/officeart/2005/8/layout/vList4"/>
    <dgm:cxn modelId="{3FF30AF2-DBA2-491D-BDC2-E47CAC87D6B8}" type="presOf" srcId="{3FBFB6FA-961B-401F-A363-89F011C3C067}" destId="{208775A1-7F59-4839-880B-973C626A46F4}" srcOrd="1" destOrd="0" presId="urn:microsoft.com/office/officeart/2005/8/layout/vList4"/>
    <dgm:cxn modelId="{E16C5AFE-7530-4A73-AC5F-9E0C1C95DD12}" srcId="{44A82C26-9A8F-4F13-83C2-A124258CD012}" destId="{F2CA2F07-138C-42DF-AF11-01FE648ACD8D}" srcOrd="0" destOrd="0" parTransId="{FF6659BC-352A-4AE8-9984-6DC3033336A7}" sibTransId="{56E7CFD4-179A-4A0C-8520-DE236FBBE898}"/>
    <dgm:cxn modelId="{50C516AB-E7B2-4AC2-953F-F9591A0AF5B7}" type="presParOf" srcId="{40F1DF2E-2B6B-41C9-8728-FF5D0A769177}" destId="{8155BE99-CD9F-456B-917E-68957D56EC1F}" srcOrd="0" destOrd="0" presId="urn:microsoft.com/office/officeart/2005/8/layout/vList4"/>
    <dgm:cxn modelId="{30C369EA-4183-45F3-B066-DFB1CF3A5CEF}" type="presParOf" srcId="{8155BE99-CD9F-456B-917E-68957D56EC1F}" destId="{D844E8CE-1F24-427B-BB5D-4CB755A2E27E}" srcOrd="0" destOrd="0" presId="urn:microsoft.com/office/officeart/2005/8/layout/vList4"/>
    <dgm:cxn modelId="{D9EA7FF8-17CC-4D7F-AAB3-A7FBEC7FB569}" type="presParOf" srcId="{8155BE99-CD9F-456B-917E-68957D56EC1F}" destId="{F94F07EB-ADB4-4575-91AC-345A27873B4D}" srcOrd="1" destOrd="0" presId="urn:microsoft.com/office/officeart/2005/8/layout/vList4"/>
    <dgm:cxn modelId="{C0BB2C2B-E4FB-4DF6-B274-C624046E805C}" type="presParOf" srcId="{8155BE99-CD9F-456B-917E-68957D56EC1F}" destId="{B60B79B6-BE20-4FA9-94EB-E84B169776C9}" srcOrd="2" destOrd="0" presId="urn:microsoft.com/office/officeart/2005/8/layout/vList4"/>
    <dgm:cxn modelId="{AFB906EB-F87C-456B-9B84-16BF5F869AD2}" type="presParOf" srcId="{40F1DF2E-2B6B-41C9-8728-FF5D0A769177}" destId="{16F8DE2E-B90D-444E-93D9-BB2BE960C73C}" srcOrd="1" destOrd="0" presId="urn:microsoft.com/office/officeart/2005/8/layout/vList4"/>
    <dgm:cxn modelId="{4C3810A4-C92B-4935-83FC-7220A9D7CC14}" type="presParOf" srcId="{40F1DF2E-2B6B-41C9-8728-FF5D0A769177}" destId="{874935DF-A032-4307-A279-0508C84EDDD4}" srcOrd="2" destOrd="0" presId="urn:microsoft.com/office/officeart/2005/8/layout/vList4"/>
    <dgm:cxn modelId="{AC52AB74-CDAF-4654-A0A1-BD47327FA831}" type="presParOf" srcId="{874935DF-A032-4307-A279-0508C84EDDD4}" destId="{D81C93FB-510A-46FD-8150-9594E2B786E7}" srcOrd="0" destOrd="0" presId="urn:microsoft.com/office/officeart/2005/8/layout/vList4"/>
    <dgm:cxn modelId="{ECE11B19-E3B9-4F48-B231-76336E1D0D43}" type="presParOf" srcId="{874935DF-A032-4307-A279-0508C84EDDD4}" destId="{23E337B9-C534-48B5-937D-2EB88D518FA6}" srcOrd="1" destOrd="0" presId="urn:microsoft.com/office/officeart/2005/8/layout/vList4"/>
    <dgm:cxn modelId="{EF6E0927-CABC-43F1-B794-881970399476}" type="presParOf" srcId="{874935DF-A032-4307-A279-0508C84EDDD4}" destId="{208775A1-7F59-4839-880B-973C626A46F4}" srcOrd="2" destOrd="0" presId="urn:microsoft.com/office/officeart/2005/8/layout/vList4"/>
    <dgm:cxn modelId="{18C9992A-411C-4C74-9D1E-A134997D611F}" type="presParOf" srcId="{40F1DF2E-2B6B-41C9-8728-FF5D0A769177}" destId="{881A111B-9C1F-479C-B6E0-E69CDB5E7327}" srcOrd="3" destOrd="0" presId="urn:microsoft.com/office/officeart/2005/8/layout/vList4"/>
    <dgm:cxn modelId="{8A8D180E-0A46-40C4-9353-F78F4FFFB338}" type="presParOf" srcId="{40F1DF2E-2B6B-41C9-8728-FF5D0A769177}" destId="{1C7ABE7B-6532-412F-9D8F-E83DD3F21B4D}" srcOrd="4" destOrd="0" presId="urn:microsoft.com/office/officeart/2005/8/layout/vList4"/>
    <dgm:cxn modelId="{6A634FAD-932E-46DF-A93E-B81442A465A5}" type="presParOf" srcId="{1C7ABE7B-6532-412F-9D8F-E83DD3F21B4D}" destId="{03E3ECF7-560C-4623-A1FB-592F2F152C3E}" srcOrd="0" destOrd="0" presId="urn:microsoft.com/office/officeart/2005/8/layout/vList4"/>
    <dgm:cxn modelId="{796DC567-D786-4825-A6EC-9A938625167E}" type="presParOf" srcId="{1C7ABE7B-6532-412F-9D8F-E83DD3F21B4D}" destId="{B8FFACA9-535C-47AB-8598-76CA889535E6}" srcOrd="1" destOrd="0" presId="urn:microsoft.com/office/officeart/2005/8/layout/vList4"/>
    <dgm:cxn modelId="{3A32F03E-CAA7-4790-8FB7-D65F94457273}" type="presParOf" srcId="{1C7ABE7B-6532-412F-9D8F-E83DD3F21B4D}" destId="{76DA2053-3789-4015-BA29-18A677BA4D61}"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35E0E3-A7CE-4FF4-8568-66533C6421C9}">
      <dsp:nvSpPr>
        <dsp:cNvPr id="0" name=""/>
        <dsp:cNvSpPr/>
      </dsp:nvSpPr>
      <dsp:spPr>
        <a:xfrm>
          <a:off x="0" y="0"/>
          <a:ext cx="11254248" cy="1133474"/>
        </a:xfrm>
        <a:prstGeom prst="roundRect">
          <a:avLst>
            <a:gd name="adj" fmla="val 10000"/>
          </a:avLst>
        </a:prstGeom>
        <a:solidFill>
          <a:schemeClr val="lt1">
            <a:hueOff val="0"/>
            <a:satOff val="0"/>
            <a:lumOff val="0"/>
            <a:alphaOff val="0"/>
          </a:schemeClr>
        </a:solidFill>
        <a:ln w="12700" cap="flat" cmpd="sng" algn="ctr">
          <a:solidFill>
            <a:schemeClr val="bg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kern="1200" dirty="0"/>
            <a:t>Right to be informed</a:t>
          </a:r>
        </a:p>
        <a:p>
          <a:pPr marL="0" lvl="0" indent="0" algn="l" defTabSz="800100">
            <a:lnSpc>
              <a:spcPct val="90000"/>
            </a:lnSpc>
            <a:spcBef>
              <a:spcPct val="0"/>
            </a:spcBef>
            <a:spcAft>
              <a:spcPct val="35000"/>
            </a:spcAft>
            <a:buNone/>
          </a:pPr>
          <a:r>
            <a:rPr lang="en-US" sz="1800" b="0" i="0" kern="1200" dirty="0">
              <a:solidFill>
                <a:schemeClr val="tx1"/>
              </a:solidFill>
              <a:effectLst/>
              <a:latin typeface="+mn-lt"/>
              <a:ea typeface="+mn-ea"/>
              <a:cs typeface="+mn-cs"/>
            </a:rPr>
            <a:t>Individuals know at the point of data collection, what information is being collected, what it is being used for, why that information is required and how long that will be kept.</a:t>
          </a:r>
          <a:endParaRPr lang="en-GB" sz="1800" kern="1200" dirty="0"/>
        </a:p>
      </dsp:txBody>
      <dsp:txXfrm>
        <a:off x="2364197" y="0"/>
        <a:ext cx="8890050" cy="1133474"/>
      </dsp:txXfrm>
    </dsp:sp>
    <dsp:sp modelId="{76E478E1-570C-47AE-9459-5F7F8D434521}">
      <dsp:nvSpPr>
        <dsp:cNvPr id="0" name=""/>
        <dsp:cNvSpPr/>
      </dsp:nvSpPr>
      <dsp:spPr>
        <a:xfrm>
          <a:off x="113347" y="113347"/>
          <a:ext cx="2250849" cy="906779"/>
        </a:xfrm>
        <a:prstGeom prst="roundRect">
          <a:avLst>
            <a:gd name="adj" fmla="val 10000"/>
          </a:avLst>
        </a:prstGeom>
        <a:blipFill rotWithShape="1">
          <a:blip xmlns:r="http://schemas.openxmlformats.org/officeDocument/2006/relationships" r:embed="rId1"/>
          <a:srcRect/>
          <a:stretch>
            <a:fillRect t="-33000" b="-33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AE99DC-6CE0-45EB-B463-0F13F434F9A3}">
      <dsp:nvSpPr>
        <dsp:cNvPr id="0" name=""/>
        <dsp:cNvSpPr/>
      </dsp:nvSpPr>
      <dsp:spPr>
        <a:xfrm>
          <a:off x="0" y="1246822"/>
          <a:ext cx="11254248" cy="1133474"/>
        </a:xfrm>
        <a:prstGeom prst="roundRect">
          <a:avLst>
            <a:gd name="adj" fmla="val 10000"/>
          </a:avLst>
        </a:prstGeom>
        <a:solidFill>
          <a:schemeClr val="lt1">
            <a:hueOff val="0"/>
            <a:satOff val="0"/>
            <a:lumOff val="0"/>
            <a:alphaOff val="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kern="1200" dirty="0"/>
            <a:t>Right of access</a:t>
          </a:r>
        </a:p>
        <a:p>
          <a:pPr marL="0" lvl="0" indent="0" algn="l" defTabSz="800100">
            <a:lnSpc>
              <a:spcPct val="90000"/>
            </a:lnSpc>
            <a:spcBef>
              <a:spcPct val="0"/>
            </a:spcBef>
            <a:spcAft>
              <a:spcPct val="35000"/>
            </a:spcAft>
            <a:buNone/>
          </a:pPr>
          <a:r>
            <a:rPr lang="en-US" sz="1800" b="0" i="0" kern="1200" dirty="0">
              <a:solidFill>
                <a:schemeClr val="tx1"/>
              </a:solidFill>
              <a:effectLst/>
              <a:latin typeface="+mn-lt"/>
              <a:ea typeface="+mn-ea"/>
              <a:cs typeface="+mn-cs"/>
            </a:rPr>
            <a:t>Individuals can ask to see what data is held on them. </a:t>
          </a:r>
          <a:endParaRPr lang="en-GB" sz="1800" kern="1200" dirty="0"/>
        </a:p>
      </dsp:txBody>
      <dsp:txXfrm>
        <a:off x="2364197" y="1246822"/>
        <a:ext cx="8890050" cy="1133474"/>
      </dsp:txXfrm>
    </dsp:sp>
    <dsp:sp modelId="{94112E95-32BF-4F6D-B5C3-659B67E3355B}">
      <dsp:nvSpPr>
        <dsp:cNvPr id="0" name=""/>
        <dsp:cNvSpPr/>
      </dsp:nvSpPr>
      <dsp:spPr>
        <a:xfrm>
          <a:off x="113347" y="1360169"/>
          <a:ext cx="2250849" cy="906779"/>
        </a:xfrm>
        <a:prstGeom prst="roundRect">
          <a:avLst>
            <a:gd name="adj" fmla="val 10000"/>
          </a:avLst>
        </a:prstGeom>
        <a:blipFill rotWithShape="1">
          <a:blip xmlns:r="http://schemas.openxmlformats.org/officeDocument/2006/relationships" r:embed="rId2"/>
          <a:srcRect/>
          <a:stretch>
            <a:fillRect t="-33000" b="-33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16E35C-E812-4DB6-A43F-B98C7339B65A}">
      <dsp:nvSpPr>
        <dsp:cNvPr id="0" name=""/>
        <dsp:cNvSpPr/>
      </dsp:nvSpPr>
      <dsp:spPr>
        <a:xfrm>
          <a:off x="0" y="2493644"/>
          <a:ext cx="11254248" cy="1133474"/>
        </a:xfrm>
        <a:prstGeom prst="roundRect">
          <a:avLst>
            <a:gd name="adj" fmla="val 10000"/>
          </a:avLst>
        </a:prstGeom>
        <a:solidFill>
          <a:schemeClr val="lt1">
            <a:hueOff val="0"/>
            <a:satOff val="0"/>
            <a:lumOff val="0"/>
            <a:alphaOff val="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kern="1200" dirty="0"/>
            <a:t>Right to rectification</a:t>
          </a:r>
        </a:p>
        <a:p>
          <a:pPr marL="0" lvl="0" indent="0" algn="l" defTabSz="800100">
            <a:lnSpc>
              <a:spcPct val="90000"/>
            </a:lnSpc>
            <a:spcBef>
              <a:spcPct val="0"/>
            </a:spcBef>
            <a:spcAft>
              <a:spcPct val="35000"/>
            </a:spcAft>
            <a:buNone/>
          </a:pPr>
          <a:r>
            <a:rPr lang="en-US" sz="1800" b="0" i="0" kern="1200" dirty="0">
              <a:solidFill>
                <a:schemeClr val="tx1"/>
              </a:solidFill>
              <a:effectLst/>
              <a:latin typeface="+mn-lt"/>
              <a:ea typeface="+mn-ea"/>
              <a:cs typeface="+mn-cs"/>
            </a:rPr>
            <a:t>If data is incorrect/incomplete, individuals have the right to ask for it to be fixed or updated</a:t>
          </a:r>
          <a:endParaRPr lang="en-GB" sz="1800" b="0" kern="1200" dirty="0"/>
        </a:p>
      </dsp:txBody>
      <dsp:txXfrm>
        <a:off x="2364197" y="2493644"/>
        <a:ext cx="8890050" cy="1133474"/>
      </dsp:txXfrm>
    </dsp:sp>
    <dsp:sp modelId="{EDD709FB-3E4E-482C-9615-97935BC809A7}">
      <dsp:nvSpPr>
        <dsp:cNvPr id="0" name=""/>
        <dsp:cNvSpPr/>
      </dsp:nvSpPr>
      <dsp:spPr>
        <a:xfrm>
          <a:off x="113347" y="2606992"/>
          <a:ext cx="2250849" cy="906779"/>
        </a:xfrm>
        <a:prstGeom prst="roundRect">
          <a:avLst>
            <a:gd name="adj" fmla="val 10000"/>
          </a:avLst>
        </a:prstGeom>
        <a:blipFill rotWithShape="1">
          <a:blip xmlns:r="http://schemas.openxmlformats.org/officeDocument/2006/relationships" r:embed="rId3"/>
          <a:srcRect/>
          <a:stretch>
            <a:fillRect t="-20000" b="-20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AB3AE5-7D19-49A8-8816-6E6BFAB78BCF}">
      <dsp:nvSpPr>
        <dsp:cNvPr id="0" name=""/>
        <dsp:cNvSpPr/>
      </dsp:nvSpPr>
      <dsp:spPr>
        <a:xfrm>
          <a:off x="0" y="3740467"/>
          <a:ext cx="11254248" cy="1133474"/>
        </a:xfrm>
        <a:prstGeom prst="roundRect">
          <a:avLst>
            <a:gd name="adj" fmla="val 10000"/>
          </a:avLst>
        </a:prstGeom>
        <a:solidFill>
          <a:schemeClr val="lt1">
            <a:hueOff val="0"/>
            <a:satOff val="0"/>
            <a:lumOff val="0"/>
            <a:alphaOff val="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kern="1200" dirty="0"/>
            <a:t>Right to erasure</a:t>
          </a:r>
        </a:p>
        <a:p>
          <a:pPr marL="0" lvl="0" indent="0" algn="l" defTabSz="800100">
            <a:lnSpc>
              <a:spcPct val="90000"/>
            </a:lnSpc>
            <a:spcBef>
              <a:spcPct val="0"/>
            </a:spcBef>
            <a:spcAft>
              <a:spcPct val="35000"/>
            </a:spcAft>
            <a:buNone/>
          </a:pPr>
          <a:r>
            <a:rPr lang="en-US" sz="1800" b="0" i="0" kern="1200" dirty="0">
              <a:solidFill>
                <a:schemeClr val="tx1"/>
              </a:solidFill>
              <a:effectLst/>
              <a:latin typeface="+mn-lt"/>
              <a:ea typeface="+mn-ea"/>
              <a:cs typeface="+mn-cs"/>
            </a:rPr>
            <a:t>Also known as the right to be forgotten, individuals can ask for personal data to be erased. </a:t>
          </a:r>
          <a:endParaRPr lang="en-GB" sz="1800" b="0" kern="1200" dirty="0"/>
        </a:p>
      </dsp:txBody>
      <dsp:txXfrm>
        <a:off x="2364197" y="3740467"/>
        <a:ext cx="8890050" cy="1133474"/>
      </dsp:txXfrm>
    </dsp:sp>
    <dsp:sp modelId="{8DC7BDD1-66B0-40AA-A3BC-7F16F161D9D0}">
      <dsp:nvSpPr>
        <dsp:cNvPr id="0" name=""/>
        <dsp:cNvSpPr/>
      </dsp:nvSpPr>
      <dsp:spPr>
        <a:xfrm>
          <a:off x="113347" y="3853814"/>
          <a:ext cx="2250849" cy="906779"/>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000" r="-2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35E0E3-A7CE-4FF4-8568-66533C6421C9}">
      <dsp:nvSpPr>
        <dsp:cNvPr id="0" name=""/>
        <dsp:cNvSpPr/>
      </dsp:nvSpPr>
      <dsp:spPr>
        <a:xfrm>
          <a:off x="0" y="0"/>
          <a:ext cx="11254248" cy="1133474"/>
        </a:xfrm>
        <a:prstGeom prst="roundRect">
          <a:avLst>
            <a:gd name="adj" fmla="val 10000"/>
          </a:avLst>
        </a:prstGeom>
        <a:solidFill>
          <a:schemeClr val="lt1">
            <a:hueOff val="0"/>
            <a:satOff val="0"/>
            <a:lumOff val="0"/>
            <a:alphaOff val="0"/>
          </a:schemeClr>
        </a:solidFill>
        <a:ln w="12700" cap="flat" cmpd="sng" algn="ctr">
          <a:solidFill>
            <a:schemeClr val="bg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kern="1200" dirty="0"/>
            <a:t>Right to restrict processing</a:t>
          </a:r>
        </a:p>
        <a:p>
          <a:pPr marL="0" lvl="0" indent="0" algn="l" defTabSz="800100">
            <a:lnSpc>
              <a:spcPct val="90000"/>
            </a:lnSpc>
            <a:spcBef>
              <a:spcPct val="0"/>
            </a:spcBef>
            <a:spcAft>
              <a:spcPct val="35000"/>
            </a:spcAft>
            <a:buNone/>
          </a:pPr>
          <a:r>
            <a:rPr lang="en-US" sz="1800" b="0" i="0" kern="1200" dirty="0">
              <a:solidFill>
                <a:schemeClr val="tx1"/>
              </a:solidFill>
              <a:effectLst/>
              <a:latin typeface="+mn-lt"/>
              <a:ea typeface="+mn-ea"/>
              <a:cs typeface="+mn-cs"/>
            </a:rPr>
            <a:t>The data can be stored, but individuals can ask to limit how their data is used</a:t>
          </a:r>
          <a:endParaRPr lang="en-GB" sz="1800" b="0" kern="1200" dirty="0"/>
        </a:p>
      </dsp:txBody>
      <dsp:txXfrm>
        <a:off x="2364197" y="0"/>
        <a:ext cx="8890050" cy="1133474"/>
      </dsp:txXfrm>
    </dsp:sp>
    <dsp:sp modelId="{76E478E1-570C-47AE-9459-5F7F8D434521}">
      <dsp:nvSpPr>
        <dsp:cNvPr id="0" name=""/>
        <dsp:cNvSpPr/>
      </dsp:nvSpPr>
      <dsp:spPr>
        <a:xfrm>
          <a:off x="113347" y="113347"/>
          <a:ext cx="2250849" cy="906779"/>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33000" b="-33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AE99DC-6CE0-45EB-B463-0F13F434F9A3}">
      <dsp:nvSpPr>
        <dsp:cNvPr id="0" name=""/>
        <dsp:cNvSpPr/>
      </dsp:nvSpPr>
      <dsp:spPr>
        <a:xfrm>
          <a:off x="0" y="1246822"/>
          <a:ext cx="11254248" cy="1133474"/>
        </a:xfrm>
        <a:prstGeom prst="roundRect">
          <a:avLst>
            <a:gd name="adj" fmla="val 10000"/>
          </a:avLst>
        </a:prstGeom>
        <a:solidFill>
          <a:schemeClr val="lt1">
            <a:hueOff val="0"/>
            <a:satOff val="0"/>
            <a:lumOff val="0"/>
            <a:alphaOff val="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0" kern="1200" dirty="0">
              <a:solidFill>
                <a:schemeClr val="tx1"/>
              </a:solidFill>
              <a:effectLst/>
              <a:latin typeface="+mn-lt"/>
              <a:ea typeface="+mn-ea"/>
              <a:cs typeface="+mn-cs"/>
            </a:rPr>
            <a:t>Right to data portability</a:t>
          </a:r>
        </a:p>
        <a:p>
          <a:pPr marL="0" lvl="0" indent="0" algn="l" defTabSz="800100">
            <a:lnSpc>
              <a:spcPct val="90000"/>
            </a:lnSpc>
            <a:spcBef>
              <a:spcPct val="0"/>
            </a:spcBef>
            <a:spcAft>
              <a:spcPct val="35000"/>
            </a:spcAft>
            <a:buNone/>
          </a:pPr>
          <a:r>
            <a:rPr lang="en-US" sz="1800" b="0" i="0" kern="1200" dirty="0">
              <a:solidFill>
                <a:schemeClr val="tx1"/>
              </a:solidFill>
              <a:effectLst/>
              <a:latin typeface="+mn-lt"/>
              <a:ea typeface="+mn-ea"/>
              <a:cs typeface="+mn-cs"/>
            </a:rPr>
            <a:t>Individuals are allowed to move their data between different providers. e.g. smart meters</a:t>
          </a:r>
          <a:endParaRPr lang="en-GB" sz="1800" kern="1200" dirty="0"/>
        </a:p>
      </dsp:txBody>
      <dsp:txXfrm>
        <a:off x="2364197" y="1246822"/>
        <a:ext cx="8890050" cy="1133474"/>
      </dsp:txXfrm>
    </dsp:sp>
    <dsp:sp modelId="{94112E95-32BF-4F6D-B5C3-659B67E3355B}">
      <dsp:nvSpPr>
        <dsp:cNvPr id="0" name=""/>
        <dsp:cNvSpPr/>
      </dsp:nvSpPr>
      <dsp:spPr>
        <a:xfrm>
          <a:off x="113347" y="1360169"/>
          <a:ext cx="2250849" cy="906779"/>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33000" b="-33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16E35C-E812-4DB6-A43F-B98C7339B65A}">
      <dsp:nvSpPr>
        <dsp:cNvPr id="0" name=""/>
        <dsp:cNvSpPr/>
      </dsp:nvSpPr>
      <dsp:spPr>
        <a:xfrm>
          <a:off x="0" y="2493644"/>
          <a:ext cx="11254248" cy="1133474"/>
        </a:xfrm>
        <a:prstGeom prst="roundRect">
          <a:avLst>
            <a:gd name="adj" fmla="val 10000"/>
          </a:avLst>
        </a:prstGeom>
        <a:solidFill>
          <a:schemeClr val="lt1">
            <a:hueOff val="0"/>
            <a:satOff val="0"/>
            <a:lumOff val="0"/>
            <a:alphaOff val="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i="0" kern="1200" dirty="0">
              <a:solidFill>
                <a:schemeClr val="tx1"/>
              </a:solidFill>
              <a:effectLst/>
              <a:latin typeface="+mn-lt"/>
              <a:ea typeface="+mn-ea"/>
              <a:cs typeface="+mn-cs"/>
            </a:rPr>
            <a:t>Right to object</a:t>
          </a:r>
        </a:p>
        <a:p>
          <a:pPr marL="0" lvl="0" indent="0" algn="l" defTabSz="800100">
            <a:lnSpc>
              <a:spcPct val="90000"/>
            </a:lnSpc>
            <a:spcBef>
              <a:spcPct val="0"/>
            </a:spcBef>
            <a:spcAft>
              <a:spcPct val="35000"/>
            </a:spcAft>
            <a:buNone/>
          </a:pPr>
          <a:r>
            <a:rPr lang="en-US" sz="1800" b="0" i="0" kern="1200" dirty="0">
              <a:solidFill>
                <a:schemeClr val="tx1"/>
              </a:solidFill>
              <a:effectLst/>
              <a:latin typeface="+mn-lt"/>
              <a:ea typeface="+mn-ea"/>
              <a:cs typeface="+mn-cs"/>
            </a:rPr>
            <a:t>It is possible to object to data being processed. e.g. unsubscribing from a newsletter.</a:t>
          </a:r>
          <a:endParaRPr lang="en-GB" sz="1800" kern="1200" dirty="0"/>
        </a:p>
      </dsp:txBody>
      <dsp:txXfrm>
        <a:off x="2364197" y="2493644"/>
        <a:ext cx="8890050" cy="1133474"/>
      </dsp:txXfrm>
    </dsp:sp>
    <dsp:sp modelId="{EDD709FB-3E4E-482C-9615-97935BC809A7}">
      <dsp:nvSpPr>
        <dsp:cNvPr id="0" name=""/>
        <dsp:cNvSpPr/>
      </dsp:nvSpPr>
      <dsp:spPr>
        <a:xfrm>
          <a:off x="113347" y="2606992"/>
          <a:ext cx="2250849" cy="906779"/>
        </a:xfrm>
        <a:prstGeom prst="roundRect">
          <a:avLst>
            <a:gd name="adj" fmla="val 10000"/>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t="-33000" b="-33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AB3AE5-7D19-49A8-8816-6E6BFAB78BCF}">
      <dsp:nvSpPr>
        <dsp:cNvPr id="0" name=""/>
        <dsp:cNvSpPr/>
      </dsp:nvSpPr>
      <dsp:spPr>
        <a:xfrm>
          <a:off x="0" y="3740467"/>
          <a:ext cx="11254248" cy="1133474"/>
        </a:xfrm>
        <a:prstGeom prst="roundRect">
          <a:avLst>
            <a:gd name="adj" fmla="val 10000"/>
          </a:avLst>
        </a:prstGeom>
        <a:solidFill>
          <a:schemeClr val="lt1">
            <a:hueOff val="0"/>
            <a:satOff val="0"/>
            <a:lumOff val="0"/>
            <a:alphaOff val="0"/>
          </a:schemeClr>
        </a:solid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i="0" kern="1200" dirty="0">
              <a:solidFill>
                <a:schemeClr val="tx1"/>
              </a:solidFill>
              <a:effectLst/>
              <a:latin typeface="+mn-lt"/>
              <a:ea typeface="+mn-ea"/>
              <a:cs typeface="+mn-cs"/>
            </a:rPr>
            <a:t>Rights in relation to automated decision making and profiling</a:t>
          </a:r>
        </a:p>
        <a:p>
          <a:pPr marL="0" lvl="0" indent="0" algn="l" defTabSz="800100">
            <a:lnSpc>
              <a:spcPct val="90000"/>
            </a:lnSpc>
            <a:spcBef>
              <a:spcPct val="0"/>
            </a:spcBef>
            <a:spcAft>
              <a:spcPct val="35000"/>
            </a:spcAft>
            <a:buNone/>
          </a:pPr>
          <a:r>
            <a:rPr lang="en-US" sz="1800" b="0" i="0" kern="1200" dirty="0">
              <a:solidFill>
                <a:schemeClr val="tx1"/>
              </a:solidFill>
              <a:effectLst/>
              <a:latin typeface="+mn-lt"/>
              <a:ea typeface="+mn-ea"/>
              <a:cs typeface="+mn-cs"/>
            </a:rPr>
            <a:t>It is possible to ask to speak to a person, rather than have automated decisions made about an individual e.g. when applying for a credit card</a:t>
          </a:r>
          <a:endParaRPr lang="en-GB" sz="1800" kern="1200" dirty="0"/>
        </a:p>
      </dsp:txBody>
      <dsp:txXfrm>
        <a:off x="2364197" y="3740467"/>
        <a:ext cx="8890050" cy="1133474"/>
      </dsp:txXfrm>
    </dsp:sp>
    <dsp:sp modelId="{8DC7BDD1-66B0-40AA-A3BC-7F16F161D9D0}">
      <dsp:nvSpPr>
        <dsp:cNvPr id="0" name=""/>
        <dsp:cNvSpPr/>
      </dsp:nvSpPr>
      <dsp:spPr>
        <a:xfrm>
          <a:off x="113347" y="3853814"/>
          <a:ext cx="2250849" cy="906779"/>
        </a:xfrm>
        <a:prstGeom prst="roundRect">
          <a:avLst>
            <a:gd name="adj" fmla="val 10000"/>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t="-33000" b="-33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44E8CE-1F24-427B-BB5D-4CB755A2E27E}">
      <dsp:nvSpPr>
        <dsp:cNvPr id="0" name=""/>
        <dsp:cNvSpPr/>
      </dsp:nvSpPr>
      <dsp:spPr>
        <a:xfrm>
          <a:off x="0" y="0"/>
          <a:ext cx="11204633" cy="138128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b="1" kern="1200" dirty="0"/>
            <a:t>Backing up data and code</a:t>
          </a:r>
        </a:p>
        <a:p>
          <a:pPr marL="228600" lvl="1" indent="-228600" algn="l" defTabSz="889000">
            <a:lnSpc>
              <a:spcPct val="90000"/>
            </a:lnSpc>
            <a:spcBef>
              <a:spcPct val="0"/>
            </a:spcBef>
            <a:spcAft>
              <a:spcPct val="15000"/>
            </a:spcAft>
            <a:buChar char="•"/>
          </a:pPr>
          <a:r>
            <a:rPr lang="en-GB" sz="2000" kern="1200" dirty="0"/>
            <a:t>Data can sometimes be lost accidentally, either through deletion or corruption.</a:t>
          </a:r>
        </a:p>
        <a:p>
          <a:pPr marL="228600" lvl="1" indent="-228600" algn="l" defTabSz="889000">
            <a:lnSpc>
              <a:spcPct val="90000"/>
            </a:lnSpc>
            <a:spcBef>
              <a:spcPct val="0"/>
            </a:spcBef>
            <a:spcAft>
              <a:spcPct val="15000"/>
            </a:spcAft>
            <a:buChar char="•"/>
          </a:pPr>
          <a:r>
            <a:rPr lang="en-GB" sz="2000" kern="1200" dirty="0"/>
            <a:t>Data should be backed up at regular intervals.</a:t>
          </a:r>
        </a:p>
      </dsp:txBody>
      <dsp:txXfrm>
        <a:off x="2379055" y="0"/>
        <a:ext cx="8825577" cy="1381286"/>
      </dsp:txXfrm>
    </dsp:sp>
    <dsp:sp modelId="{F94F07EB-ADB4-4575-91AC-345A27873B4D}">
      <dsp:nvSpPr>
        <dsp:cNvPr id="0" name=""/>
        <dsp:cNvSpPr/>
      </dsp:nvSpPr>
      <dsp:spPr>
        <a:xfrm>
          <a:off x="138128" y="138128"/>
          <a:ext cx="2240926" cy="110502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3000" b="-13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1C93FB-510A-46FD-8150-9594E2B786E7}">
      <dsp:nvSpPr>
        <dsp:cNvPr id="0" name=""/>
        <dsp:cNvSpPr/>
      </dsp:nvSpPr>
      <dsp:spPr>
        <a:xfrm>
          <a:off x="0" y="1519415"/>
          <a:ext cx="11204633" cy="138128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b="1" kern="1200" dirty="0"/>
            <a:t>Limiting access</a:t>
          </a:r>
        </a:p>
        <a:p>
          <a:pPr marL="228600" lvl="1" indent="-228600" algn="l" defTabSz="889000">
            <a:lnSpc>
              <a:spcPct val="90000"/>
            </a:lnSpc>
            <a:spcBef>
              <a:spcPct val="0"/>
            </a:spcBef>
            <a:spcAft>
              <a:spcPct val="15000"/>
            </a:spcAft>
            <a:buChar char="•"/>
          </a:pPr>
          <a:r>
            <a:rPr lang="en-GB" sz="2000" kern="1200" dirty="0"/>
            <a:t>Limit the users that have access to the data.</a:t>
          </a:r>
        </a:p>
        <a:p>
          <a:pPr marL="228600" lvl="1" indent="-228600" algn="l" defTabSz="889000">
            <a:lnSpc>
              <a:spcPct val="90000"/>
            </a:lnSpc>
            <a:spcBef>
              <a:spcPct val="0"/>
            </a:spcBef>
            <a:spcAft>
              <a:spcPct val="15000"/>
            </a:spcAft>
            <a:buChar char="•"/>
          </a:pPr>
          <a:r>
            <a:rPr lang="en-GB" sz="2000" kern="1200" dirty="0"/>
            <a:t>Good practice to provide access to named individuals who have a valid reason.</a:t>
          </a:r>
        </a:p>
      </dsp:txBody>
      <dsp:txXfrm>
        <a:off x="2379055" y="1519415"/>
        <a:ext cx="8825577" cy="1381286"/>
      </dsp:txXfrm>
    </dsp:sp>
    <dsp:sp modelId="{23E337B9-C534-48B5-937D-2EB88D518FA6}">
      <dsp:nvSpPr>
        <dsp:cNvPr id="0" name=""/>
        <dsp:cNvSpPr/>
      </dsp:nvSpPr>
      <dsp:spPr>
        <a:xfrm>
          <a:off x="138128" y="1657544"/>
          <a:ext cx="2240926" cy="1105029"/>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3000" b="-13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E3ECF7-560C-4623-A1FB-592F2F152C3E}">
      <dsp:nvSpPr>
        <dsp:cNvPr id="0" name=""/>
        <dsp:cNvSpPr/>
      </dsp:nvSpPr>
      <dsp:spPr>
        <a:xfrm>
          <a:off x="0" y="3038831"/>
          <a:ext cx="11204633" cy="1381286"/>
        </a:xfrm>
        <a:prstGeom prst="roundRect">
          <a:avLst>
            <a:gd name="adj" fmla="val 10000"/>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b="1" kern="1200" dirty="0"/>
            <a:t>Testing and monitoring</a:t>
          </a:r>
        </a:p>
        <a:p>
          <a:pPr marL="228600" lvl="1" indent="-228600" algn="l" defTabSz="889000">
            <a:lnSpc>
              <a:spcPct val="90000"/>
            </a:lnSpc>
            <a:spcBef>
              <a:spcPct val="0"/>
            </a:spcBef>
            <a:spcAft>
              <a:spcPct val="15000"/>
            </a:spcAft>
            <a:buChar char="•"/>
          </a:pPr>
          <a:r>
            <a:rPr lang="en-GB" sz="2000" kern="1200" dirty="0"/>
            <a:t>Penetration testing is an ethical hacking test to identify weaknesses in security.</a:t>
          </a:r>
        </a:p>
        <a:p>
          <a:pPr marL="228600" lvl="1" indent="-228600" algn="l" defTabSz="889000">
            <a:lnSpc>
              <a:spcPct val="90000"/>
            </a:lnSpc>
            <a:spcBef>
              <a:spcPct val="0"/>
            </a:spcBef>
            <a:spcAft>
              <a:spcPct val="15000"/>
            </a:spcAft>
            <a:buChar char="•"/>
          </a:pPr>
          <a:r>
            <a:rPr lang="en-GB" sz="2000" kern="1200" dirty="0"/>
            <a:t>Ongoing system monitoring to identify unauthorised data breaches.</a:t>
          </a:r>
        </a:p>
      </dsp:txBody>
      <dsp:txXfrm>
        <a:off x="2379055" y="3038831"/>
        <a:ext cx="8825577" cy="1381286"/>
      </dsp:txXfrm>
    </dsp:sp>
    <dsp:sp modelId="{B8FFACA9-535C-47AB-8598-76CA889535E6}">
      <dsp:nvSpPr>
        <dsp:cNvPr id="0" name=""/>
        <dsp:cNvSpPr/>
      </dsp:nvSpPr>
      <dsp:spPr>
        <a:xfrm>
          <a:off x="138128" y="3176959"/>
          <a:ext cx="2240926" cy="1105029"/>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3000" b="-13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732DFF-9A69-4CF3-905A-BFD153C5F59B}" type="datetimeFigureOut">
              <a:rPr lang="en-GB" smtClean="0"/>
              <a:t>11/07/2022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5B2BEC-CF82-4C09-9201-E8A94A91E37F}" type="slidenum">
              <a:rPr lang="en-GB" smtClean="0"/>
              <a:t>‹#›</a:t>
            </a:fld>
            <a:endParaRPr lang="en-GB"/>
          </a:p>
        </p:txBody>
      </p:sp>
    </p:spTree>
    <p:extLst>
      <p:ext uri="{BB962C8B-B14F-4D97-AF65-F5344CB8AC3E}">
        <p14:creationId xmlns:p14="http://schemas.microsoft.com/office/powerpoint/2010/main" val="2750752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35B2BEC-CF82-4C09-9201-E8A94A91E37F}" type="slidenum">
              <a:rPr lang="en-GB" smtClean="0"/>
              <a:t>3</a:t>
            </a:fld>
            <a:endParaRPr lang="en-GB"/>
          </a:p>
        </p:txBody>
      </p:sp>
    </p:spTree>
    <p:extLst>
      <p:ext uri="{BB962C8B-B14F-4D97-AF65-F5344CB8AC3E}">
        <p14:creationId xmlns:p14="http://schemas.microsoft.com/office/powerpoint/2010/main" val="4166496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35B2BEC-CF82-4C09-9201-E8A94A91E37F}" type="slidenum">
              <a:rPr lang="en-GB" smtClean="0"/>
              <a:t>16</a:t>
            </a:fld>
            <a:endParaRPr lang="en-GB"/>
          </a:p>
        </p:txBody>
      </p:sp>
    </p:spTree>
    <p:extLst>
      <p:ext uri="{BB962C8B-B14F-4D97-AF65-F5344CB8AC3E}">
        <p14:creationId xmlns:p14="http://schemas.microsoft.com/office/powerpoint/2010/main" val="492185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35B2BEC-CF82-4C09-9201-E8A94A91E37F}" type="slidenum">
              <a:rPr lang="en-GB" smtClean="0"/>
              <a:t>18</a:t>
            </a:fld>
            <a:endParaRPr lang="en-GB"/>
          </a:p>
        </p:txBody>
      </p:sp>
    </p:spTree>
    <p:extLst>
      <p:ext uri="{BB962C8B-B14F-4D97-AF65-F5344CB8AC3E}">
        <p14:creationId xmlns:p14="http://schemas.microsoft.com/office/powerpoint/2010/main" val="3201964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35B2BEC-CF82-4C09-9201-E8A94A91E37F}" type="slidenum">
              <a:rPr lang="en-GB" smtClean="0"/>
              <a:t>19</a:t>
            </a:fld>
            <a:endParaRPr lang="en-GB"/>
          </a:p>
        </p:txBody>
      </p:sp>
    </p:spTree>
    <p:extLst>
      <p:ext uri="{BB962C8B-B14F-4D97-AF65-F5344CB8AC3E}">
        <p14:creationId xmlns:p14="http://schemas.microsoft.com/office/powerpoint/2010/main" val="3306509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5B2BEC-CF82-4C09-9201-E8A94A91E37F}" type="slidenum">
              <a:rPr lang="en-GB" smtClean="0"/>
              <a:t>23</a:t>
            </a:fld>
            <a:endParaRPr lang="en-GB"/>
          </a:p>
        </p:txBody>
      </p:sp>
    </p:spTree>
    <p:extLst>
      <p:ext uri="{BB962C8B-B14F-4D97-AF65-F5344CB8AC3E}">
        <p14:creationId xmlns:p14="http://schemas.microsoft.com/office/powerpoint/2010/main" val="968302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35B2BEC-CF82-4C09-9201-E8A94A91E37F}" type="slidenum">
              <a:rPr lang="en-GB" smtClean="0"/>
              <a:t>24</a:t>
            </a:fld>
            <a:endParaRPr lang="en-GB"/>
          </a:p>
        </p:txBody>
      </p:sp>
    </p:spTree>
    <p:extLst>
      <p:ext uri="{BB962C8B-B14F-4D97-AF65-F5344CB8AC3E}">
        <p14:creationId xmlns:p14="http://schemas.microsoft.com/office/powerpoint/2010/main" val="920437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35B2BEC-CF82-4C09-9201-E8A94A91E37F}" type="slidenum">
              <a:rPr lang="en-GB" smtClean="0"/>
              <a:t>27</a:t>
            </a:fld>
            <a:endParaRPr lang="en-GB"/>
          </a:p>
        </p:txBody>
      </p:sp>
    </p:spTree>
    <p:extLst>
      <p:ext uri="{BB962C8B-B14F-4D97-AF65-F5344CB8AC3E}">
        <p14:creationId xmlns:p14="http://schemas.microsoft.com/office/powerpoint/2010/main" val="3705033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35B2BEC-CF82-4C09-9201-E8A94A91E37F}" type="slidenum">
              <a:rPr lang="en-GB" smtClean="0"/>
              <a:t>28</a:t>
            </a:fld>
            <a:endParaRPr lang="en-GB"/>
          </a:p>
        </p:txBody>
      </p:sp>
    </p:spTree>
    <p:extLst>
      <p:ext uri="{BB962C8B-B14F-4D97-AF65-F5344CB8AC3E}">
        <p14:creationId xmlns:p14="http://schemas.microsoft.com/office/powerpoint/2010/main" val="2418814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35B2BEC-CF82-4C09-9201-E8A94A91E37F}" type="slidenum">
              <a:rPr lang="en-GB" smtClean="0"/>
              <a:t>32</a:t>
            </a:fld>
            <a:endParaRPr lang="en-GB"/>
          </a:p>
        </p:txBody>
      </p:sp>
    </p:spTree>
    <p:extLst>
      <p:ext uri="{BB962C8B-B14F-4D97-AF65-F5344CB8AC3E}">
        <p14:creationId xmlns:p14="http://schemas.microsoft.com/office/powerpoint/2010/main" val="2538779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5B2BEC-CF82-4C09-9201-E8A94A91E37F}" type="slidenum">
              <a:rPr lang="en-GB" smtClean="0"/>
              <a:t>34</a:t>
            </a:fld>
            <a:endParaRPr lang="en-GB"/>
          </a:p>
        </p:txBody>
      </p:sp>
    </p:spTree>
    <p:extLst>
      <p:ext uri="{BB962C8B-B14F-4D97-AF65-F5344CB8AC3E}">
        <p14:creationId xmlns:p14="http://schemas.microsoft.com/office/powerpoint/2010/main" val="677244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35B2BEC-CF82-4C09-9201-E8A94A91E37F}" type="slidenum">
              <a:rPr lang="en-GB" smtClean="0"/>
              <a:t>35</a:t>
            </a:fld>
            <a:endParaRPr lang="en-GB"/>
          </a:p>
        </p:txBody>
      </p:sp>
    </p:spTree>
    <p:extLst>
      <p:ext uri="{BB962C8B-B14F-4D97-AF65-F5344CB8AC3E}">
        <p14:creationId xmlns:p14="http://schemas.microsoft.com/office/powerpoint/2010/main" val="3071814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35B2BEC-CF82-4C09-9201-E8A94A91E37F}" type="slidenum">
              <a:rPr lang="en-GB" smtClean="0"/>
              <a:t>4</a:t>
            </a:fld>
            <a:endParaRPr lang="en-GB"/>
          </a:p>
        </p:txBody>
      </p:sp>
    </p:spTree>
    <p:extLst>
      <p:ext uri="{BB962C8B-B14F-4D97-AF65-F5344CB8AC3E}">
        <p14:creationId xmlns:p14="http://schemas.microsoft.com/office/powerpoint/2010/main" val="4076962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35B2BEC-CF82-4C09-9201-E8A94A91E37F}" type="slidenum">
              <a:rPr lang="en-GB" smtClean="0"/>
              <a:t>36</a:t>
            </a:fld>
            <a:endParaRPr lang="en-GB"/>
          </a:p>
        </p:txBody>
      </p:sp>
    </p:spTree>
    <p:extLst>
      <p:ext uri="{BB962C8B-B14F-4D97-AF65-F5344CB8AC3E}">
        <p14:creationId xmlns:p14="http://schemas.microsoft.com/office/powerpoint/2010/main" val="2510743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35B2BEC-CF82-4C09-9201-E8A94A91E37F}" type="slidenum">
              <a:rPr lang="en-GB" smtClean="0"/>
              <a:t>37</a:t>
            </a:fld>
            <a:endParaRPr lang="en-GB"/>
          </a:p>
        </p:txBody>
      </p:sp>
    </p:spTree>
    <p:extLst>
      <p:ext uri="{BB962C8B-B14F-4D97-AF65-F5344CB8AC3E}">
        <p14:creationId xmlns:p14="http://schemas.microsoft.com/office/powerpoint/2010/main" val="27478931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35B2BEC-CF82-4C09-9201-E8A94A91E37F}" type="slidenum">
              <a:rPr lang="en-GB" smtClean="0"/>
              <a:t>39</a:t>
            </a:fld>
            <a:endParaRPr lang="en-GB"/>
          </a:p>
        </p:txBody>
      </p:sp>
    </p:spTree>
    <p:extLst>
      <p:ext uri="{BB962C8B-B14F-4D97-AF65-F5344CB8AC3E}">
        <p14:creationId xmlns:p14="http://schemas.microsoft.com/office/powerpoint/2010/main" val="2256112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35B2BEC-CF82-4C09-9201-E8A94A91E37F}" type="slidenum">
              <a:rPr lang="en-GB" smtClean="0"/>
              <a:t>7</a:t>
            </a:fld>
            <a:endParaRPr lang="en-GB"/>
          </a:p>
        </p:txBody>
      </p:sp>
    </p:spTree>
    <p:extLst>
      <p:ext uri="{BB962C8B-B14F-4D97-AF65-F5344CB8AC3E}">
        <p14:creationId xmlns:p14="http://schemas.microsoft.com/office/powerpoint/2010/main" val="3428942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35B2BEC-CF82-4C09-9201-E8A94A91E37F}" type="slidenum">
              <a:rPr lang="en-GB" smtClean="0"/>
              <a:t>8</a:t>
            </a:fld>
            <a:endParaRPr lang="en-GB"/>
          </a:p>
        </p:txBody>
      </p:sp>
    </p:spTree>
    <p:extLst>
      <p:ext uri="{BB962C8B-B14F-4D97-AF65-F5344CB8AC3E}">
        <p14:creationId xmlns:p14="http://schemas.microsoft.com/office/powerpoint/2010/main" val="2150392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35B2BEC-CF82-4C09-9201-E8A94A91E37F}" type="slidenum">
              <a:rPr lang="en-GB" smtClean="0"/>
              <a:t>9</a:t>
            </a:fld>
            <a:endParaRPr lang="en-GB"/>
          </a:p>
        </p:txBody>
      </p:sp>
    </p:spTree>
    <p:extLst>
      <p:ext uri="{BB962C8B-B14F-4D97-AF65-F5344CB8AC3E}">
        <p14:creationId xmlns:p14="http://schemas.microsoft.com/office/powerpoint/2010/main" val="239645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35B2BEC-CF82-4C09-9201-E8A94A91E37F}" type="slidenum">
              <a:rPr lang="en-GB" smtClean="0"/>
              <a:t>10</a:t>
            </a:fld>
            <a:endParaRPr lang="en-GB"/>
          </a:p>
        </p:txBody>
      </p:sp>
    </p:spTree>
    <p:extLst>
      <p:ext uri="{BB962C8B-B14F-4D97-AF65-F5344CB8AC3E}">
        <p14:creationId xmlns:p14="http://schemas.microsoft.com/office/powerpoint/2010/main" val="3258778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35B2BEC-CF82-4C09-9201-E8A94A91E37F}" type="slidenum">
              <a:rPr lang="en-GB" smtClean="0"/>
              <a:t>12</a:t>
            </a:fld>
            <a:endParaRPr lang="en-GB"/>
          </a:p>
        </p:txBody>
      </p:sp>
    </p:spTree>
    <p:extLst>
      <p:ext uri="{BB962C8B-B14F-4D97-AF65-F5344CB8AC3E}">
        <p14:creationId xmlns:p14="http://schemas.microsoft.com/office/powerpoint/2010/main" val="590554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35B2BEC-CF82-4C09-9201-E8A94A91E37F}" type="slidenum">
              <a:rPr lang="en-GB" smtClean="0"/>
              <a:t>14</a:t>
            </a:fld>
            <a:endParaRPr lang="en-GB"/>
          </a:p>
        </p:txBody>
      </p:sp>
    </p:spTree>
    <p:extLst>
      <p:ext uri="{BB962C8B-B14F-4D97-AF65-F5344CB8AC3E}">
        <p14:creationId xmlns:p14="http://schemas.microsoft.com/office/powerpoint/2010/main" val="1618486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35B2BEC-CF82-4C09-9201-E8A94A91E37F}" type="slidenum">
              <a:rPr lang="en-GB" smtClean="0"/>
              <a:t>15</a:t>
            </a:fld>
            <a:endParaRPr lang="en-GB"/>
          </a:p>
        </p:txBody>
      </p:sp>
    </p:spTree>
    <p:extLst>
      <p:ext uri="{BB962C8B-B14F-4D97-AF65-F5344CB8AC3E}">
        <p14:creationId xmlns:p14="http://schemas.microsoft.com/office/powerpoint/2010/main" val="2360677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1363" y="636430"/>
            <a:ext cx="9144000" cy="2387600"/>
          </a:xfrm>
        </p:spPr>
        <p:txBody>
          <a:bodyPr anchor="b"/>
          <a:lstStyle>
            <a:lvl1pPr algn="ctr">
              <a:defRPr sz="6000" b="1">
                <a:solidFill>
                  <a:schemeClr val="tx1"/>
                </a:solidFill>
              </a:defRPr>
            </a:lvl1pPr>
          </a:lstStyle>
          <a:p>
            <a:r>
              <a:rPr lang="en-US"/>
              <a:t>Click to edit Master title style</a:t>
            </a:r>
            <a:endParaRPr lang="en-GB"/>
          </a:p>
        </p:txBody>
      </p:sp>
      <p:sp>
        <p:nvSpPr>
          <p:cNvPr id="3" name="Subtitle 2"/>
          <p:cNvSpPr>
            <a:spLocks noGrp="1"/>
          </p:cNvSpPr>
          <p:nvPr>
            <p:ph type="subTitle" idx="1"/>
          </p:nvPr>
        </p:nvSpPr>
        <p:spPr>
          <a:xfrm>
            <a:off x="1421363" y="3116105"/>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Oval 9">
            <a:extLst>
              <a:ext uri="{FF2B5EF4-FFF2-40B4-BE49-F238E27FC236}">
                <a16:creationId xmlns:a16="http://schemas.microsoft.com/office/drawing/2014/main" id="{5EF22CF6-B432-4127-8727-92509BF66A0B}"/>
              </a:ext>
            </a:extLst>
          </p:cNvPr>
          <p:cNvSpPr/>
          <p:nvPr userDrawn="1"/>
        </p:nvSpPr>
        <p:spPr>
          <a:xfrm>
            <a:off x="34539" y="5218747"/>
            <a:ext cx="1686758" cy="159893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647435ED-A21A-4866-AA1D-EB145468B534}"/>
              </a:ext>
            </a:extLst>
          </p:cNvPr>
          <p:cNvSpPr/>
          <p:nvPr userDrawn="1"/>
        </p:nvSpPr>
        <p:spPr>
          <a:xfrm>
            <a:off x="34539" y="5590029"/>
            <a:ext cx="1331532" cy="122764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2">
            <a:extLst>
              <a:ext uri="{FF2B5EF4-FFF2-40B4-BE49-F238E27FC236}">
                <a16:creationId xmlns:a16="http://schemas.microsoft.com/office/drawing/2014/main" id="{4D59AAAB-7C6B-4DD6-B5A8-F0455718204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16719" y="5676630"/>
            <a:ext cx="1127735" cy="93458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86A54839-DD7D-4D43-B7B4-5A74388EC6DD}"/>
              </a:ext>
            </a:extLst>
          </p:cNvPr>
          <p:cNvSpPr/>
          <p:nvPr userDrawn="1"/>
        </p:nvSpPr>
        <p:spPr>
          <a:xfrm>
            <a:off x="0" y="5363483"/>
            <a:ext cx="12192000" cy="58277"/>
          </a:xfrm>
          <a:prstGeom prst="rect">
            <a:avLst/>
          </a:prstGeom>
          <a:ln>
            <a:solidFill>
              <a:srgbClr val="6A9CA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pic>
        <p:nvPicPr>
          <p:cNvPr id="11" name="Picture 10" descr="Shape&#10;&#10;Description automatically generated with medium confidence">
            <a:extLst>
              <a:ext uri="{FF2B5EF4-FFF2-40B4-BE49-F238E27FC236}">
                <a16:creationId xmlns:a16="http://schemas.microsoft.com/office/drawing/2014/main" id="{964C9410-0E98-42B6-9A7D-82908C7919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84346" y="5693021"/>
            <a:ext cx="1922636" cy="853395"/>
          </a:xfrm>
          <a:prstGeom prst="rect">
            <a:avLst/>
          </a:prstGeom>
        </p:spPr>
      </p:pic>
      <p:pic>
        <p:nvPicPr>
          <p:cNvPr id="5" name="Picture 4" descr="Graphical user interface&#10;&#10;Description automatically generated with medium confidence">
            <a:extLst>
              <a:ext uri="{FF2B5EF4-FFF2-40B4-BE49-F238E27FC236}">
                <a16:creationId xmlns:a16="http://schemas.microsoft.com/office/drawing/2014/main" id="{106D5327-B98E-4AC8-41A1-F53024B7D5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46875" y="5621191"/>
            <a:ext cx="1618488" cy="1045464"/>
          </a:xfrm>
          <a:prstGeom prst="rect">
            <a:avLst/>
          </a:prstGeom>
        </p:spPr>
      </p:pic>
    </p:spTree>
    <p:extLst>
      <p:ext uri="{BB962C8B-B14F-4D97-AF65-F5344CB8AC3E}">
        <p14:creationId xmlns:p14="http://schemas.microsoft.com/office/powerpoint/2010/main" val="4045526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56DF6F-4D60-4FD1-8EA1-73321BFA1540}" type="datetimeFigureOut">
              <a:rPr lang="en-GB" smtClean="0"/>
              <a:t>11/07/2022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9348FEC-0018-4823-B398-ED9D6E1B44E2}" type="slidenum">
              <a:rPr lang="en-GB" smtClean="0"/>
              <a:t>‹#›</a:t>
            </a:fld>
            <a:endParaRPr lang="en-GB"/>
          </a:p>
        </p:txBody>
      </p:sp>
      <p:sp>
        <p:nvSpPr>
          <p:cNvPr id="5" name="Rectangle 4"/>
          <p:cNvSpPr/>
          <p:nvPr userDrawn="1"/>
        </p:nvSpPr>
        <p:spPr>
          <a:xfrm>
            <a:off x="0" y="0"/>
            <a:ext cx="12192000" cy="168592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35690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userDrawn="1"/>
        </p:nvSpPr>
        <p:spPr>
          <a:xfrm>
            <a:off x="0" y="0"/>
            <a:ext cx="5183188" cy="20574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A56DF6F-4D60-4FD1-8EA1-73321BFA1540}" type="datetimeFigureOut">
              <a:rPr lang="en-GB" smtClean="0"/>
              <a:t>11/07/2022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9348FEC-0018-4823-B398-ED9D6E1B44E2}" type="slidenum">
              <a:rPr lang="en-GB" smtClean="0"/>
              <a:t>‹#›</a:t>
            </a:fld>
            <a:endParaRPr lang="en-GB"/>
          </a:p>
        </p:txBody>
      </p:sp>
    </p:spTree>
    <p:extLst>
      <p:ext uri="{BB962C8B-B14F-4D97-AF65-F5344CB8AC3E}">
        <p14:creationId xmlns:p14="http://schemas.microsoft.com/office/powerpoint/2010/main" val="2798107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0" y="0"/>
            <a:ext cx="5183188" cy="20574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A56DF6F-4D60-4FD1-8EA1-73321BFA1540}" type="datetimeFigureOut">
              <a:rPr lang="en-GB" smtClean="0"/>
              <a:t>11/07/2022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9348FEC-0018-4823-B398-ED9D6E1B44E2}" type="slidenum">
              <a:rPr lang="en-GB" smtClean="0"/>
              <a:t>‹#›</a:t>
            </a:fld>
            <a:endParaRPr lang="en-GB"/>
          </a:p>
        </p:txBody>
      </p:sp>
    </p:spTree>
    <p:extLst>
      <p:ext uri="{BB962C8B-B14F-4D97-AF65-F5344CB8AC3E}">
        <p14:creationId xmlns:p14="http://schemas.microsoft.com/office/powerpoint/2010/main" val="297668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p:nvPr userDrawn="1"/>
        </p:nvSpPr>
        <p:spPr>
          <a:xfrm>
            <a:off x="0" y="0"/>
            <a:ext cx="12192000" cy="168592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A56DF6F-4D60-4FD1-8EA1-73321BFA1540}" type="datetimeFigureOut">
              <a:rPr lang="en-GB" smtClean="0"/>
              <a:t>11/07/2022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348FEC-0018-4823-B398-ED9D6E1B44E2}"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229571">
            <a:off x="8928246" y="538326"/>
            <a:ext cx="3085311" cy="1542656"/>
          </a:xfrm>
          <a:prstGeom prst="rect">
            <a:avLst/>
          </a:prstGeom>
        </p:spPr>
      </p:pic>
    </p:spTree>
    <p:extLst>
      <p:ext uri="{BB962C8B-B14F-4D97-AF65-F5344CB8AC3E}">
        <p14:creationId xmlns:p14="http://schemas.microsoft.com/office/powerpoint/2010/main" val="1786892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A56DF6F-4D60-4FD1-8EA1-73321BFA1540}" type="datetimeFigureOut">
              <a:rPr lang="en-GB" smtClean="0"/>
              <a:t>11/07/2022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348FEC-0018-4823-B398-ED9D6E1B44E2}" type="slidenum">
              <a:rPr lang="en-GB" smtClean="0"/>
              <a:t>‹#›</a:t>
            </a:fld>
            <a:endParaRPr lang="en-GB"/>
          </a:p>
        </p:txBody>
      </p:sp>
    </p:spTree>
    <p:extLst>
      <p:ext uri="{BB962C8B-B14F-4D97-AF65-F5344CB8AC3E}">
        <p14:creationId xmlns:p14="http://schemas.microsoft.com/office/powerpoint/2010/main" val="165789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a:t>Click to edit Master title style</a:t>
            </a:r>
            <a:endParaRPr lang="en-GB"/>
          </a:p>
        </p:txBody>
      </p:sp>
      <p:sp>
        <p:nvSpPr>
          <p:cNvPr id="4" name="Date Placeholder 3"/>
          <p:cNvSpPr>
            <a:spLocks noGrp="1"/>
          </p:cNvSpPr>
          <p:nvPr>
            <p:ph type="dt" sz="half" idx="10"/>
          </p:nvPr>
        </p:nvSpPr>
        <p:spPr/>
        <p:txBody>
          <a:bodyPr/>
          <a:lstStyle/>
          <a:p>
            <a:fld id="{AA56DF6F-4D60-4FD1-8EA1-73321BFA1540}" type="datetimeFigureOut">
              <a:rPr lang="en-GB" smtClean="0"/>
              <a:t>11/07/2022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9348FEC-0018-4823-B398-ED9D6E1B44E2}" type="slidenum">
              <a:rPr lang="en-GB" smtClean="0"/>
              <a:t>‹#›</a:t>
            </a:fld>
            <a:endParaRPr lang="en-GB"/>
          </a:p>
        </p:txBody>
      </p:sp>
      <p:sp>
        <p:nvSpPr>
          <p:cNvPr id="11" name="Title 1">
            <a:extLst>
              <a:ext uri="{FF2B5EF4-FFF2-40B4-BE49-F238E27FC236}">
                <a16:creationId xmlns:a16="http://schemas.microsoft.com/office/drawing/2014/main" id="{5BBD0DA7-BBDB-4BF4-9DD1-BE8DCD03695B}"/>
              </a:ext>
            </a:extLst>
          </p:cNvPr>
          <p:cNvSpPr txBox="1">
            <a:spLocks/>
          </p:cNvSpPr>
          <p:nvPr userDrawn="1"/>
        </p:nvSpPr>
        <p:spPr>
          <a:xfrm>
            <a:off x="142043" y="365124"/>
            <a:ext cx="11913833" cy="1325563"/>
          </a:xfrm>
          <a:prstGeom prst="rect">
            <a:avLst/>
          </a:prstGeom>
          <a:noFill/>
          <a:ln w="38100">
            <a:solidFill>
              <a:srgbClr val="6A9CA1"/>
            </a:solidFill>
            <a:prstDash val="dash"/>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en-GB">
              <a:solidFill>
                <a:schemeClr val="tx1"/>
              </a:solidFill>
            </a:endParaRPr>
          </a:p>
        </p:txBody>
      </p:sp>
    </p:spTree>
    <p:extLst>
      <p:ext uri="{BB962C8B-B14F-4D97-AF65-F5344CB8AC3E}">
        <p14:creationId xmlns:p14="http://schemas.microsoft.com/office/powerpoint/2010/main" val="2573912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FCF9DCF-4425-4748-A316-CF0BFB290CE0}"/>
              </a:ext>
            </a:extLst>
          </p:cNvPr>
          <p:cNvSpPr txBox="1">
            <a:spLocks/>
          </p:cNvSpPr>
          <p:nvPr userDrawn="1"/>
        </p:nvSpPr>
        <p:spPr>
          <a:xfrm>
            <a:off x="139083" y="365125"/>
            <a:ext cx="11913833" cy="1325563"/>
          </a:xfrm>
          <a:prstGeom prst="rect">
            <a:avLst/>
          </a:prstGeom>
          <a:noFill/>
          <a:ln w="38100">
            <a:solidFill>
              <a:srgbClr val="6C587C"/>
            </a:solidFill>
            <a:prstDash val="dash"/>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en-GB">
              <a:solidFill>
                <a:schemeClr val="tx1"/>
              </a:solidFill>
            </a:endParaRPr>
          </a:p>
        </p:txBody>
      </p:sp>
      <p:sp>
        <p:nvSpPr>
          <p:cNvPr id="2" name="Title 1"/>
          <p:cNvSpPr>
            <a:spLocks noGrp="1"/>
          </p:cNvSpPr>
          <p:nvPr>
            <p:ph type="title" hasCustomPrompt="1"/>
          </p:nvPr>
        </p:nvSpPr>
        <p:spPr/>
        <p:txBody>
          <a:bodyPr/>
          <a:lstStyle>
            <a:lvl1pPr>
              <a:defRPr b="1">
                <a:solidFill>
                  <a:schemeClr val="tx1"/>
                </a:solidFill>
              </a:defRPr>
            </a:lvl1pPr>
          </a:lstStyle>
          <a:p>
            <a:r>
              <a:rPr lang="en-US"/>
              <a:t>Definition</a:t>
            </a:r>
            <a:endParaRPr lang="en-GB"/>
          </a:p>
        </p:txBody>
      </p:sp>
      <p:sp>
        <p:nvSpPr>
          <p:cNvPr id="3" name="Date Placeholder 2"/>
          <p:cNvSpPr>
            <a:spLocks noGrp="1"/>
          </p:cNvSpPr>
          <p:nvPr>
            <p:ph type="dt" sz="half" idx="10"/>
          </p:nvPr>
        </p:nvSpPr>
        <p:spPr/>
        <p:txBody>
          <a:bodyPr/>
          <a:lstStyle/>
          <a:p>
            <a:fld id="{AA56DF6F-4D60-4FD1-8EA1-73321BFA1540}" type="datetimeFigureOut">
              <a:rPr lang="en-GB" smtClean="0"/>
              <a:t>11/07/2022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9348FEC-0018-4823-B398-ED9D6E1B44E2}" type="slidenum">
              <a:rPr lang="en-GB" smtClean="0"/>
              <a:t>‹#›</a:t>
            </a:fld>
            <a:endParaRPr lang="en-GB"/>
          </a:p>
        </p:txBody>
      </p:sp>
      <p:sp>
        <p:nvSpPr>
          <p:cNvPr id="9" name="Text Placeholder 8">
            <a:extLst>
              <a:ext uri="{FF2B5EF4-FFF2-40B4-BE49-F238E27FC236}">
                <a16:creationId xmlns:a16="http://schemas.microsoft.com/office/drawing/2014/main" id="{9C91017B-A279-4B83-A84B-B79DBB7D7C80}"/>
              </a:ext>
            </a:extLst>
          </p:cNvPr>
          <p:cNvSpPr>
            <a:spLocks noGrp="1"/>
          </p:cNvSpPr>
          <p:nvPr>
            <p:ph type="body" sz="quarter" idx="13"/>
          </p:nvPr>
        </p:nvSpPr>
        <p:spPr>
          <a:xfrm>
            <a:off x="838200" y="1927225"/>
            <a:ext cx="8686800" cy="4110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Graphic 10" descr="An open book">
            <a:extLst>
              <a:ext uri="{FF2B5EF4-FFF2-40B4-BE49-F238E27FC236}">
                <a16:creationId xmlns:a16="http://schemas.microsoft.com/office/drawing/2014/main" id="{C1209097-37ED-4D22-A6B8-01560ED3647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18704" y="-19660"/>
            <a:ext cx="2095129" cy="2095129"/>
          </a:xfrm>
          <a:prstGeom prst="flowChartConnector">
            <a:avLst/>
          </a:prstGeom>
        </p:spPr>
      </p:pic>
    </p:spTree>
    <p:extLst>
      <p:ext uri="{BB962C8B-B14F-4D97-AF65-F5344CB8AC3E}">
        <p14:creationId xmlns:p14="http://schemas.microsoft.com/office/powerpoint/2010/main" val="2262167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A56DF6F-4D60-4FD1-8EA1-73321BFA1540}" type="datetimeFigureOut">
              <a:rPr lang="en-GB" smtClean="0"/>
              <a:t>11/07/2022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9348FEC-0018-4823-B398-ED9D6E1B44E2}" type="slidenum">
              <a:rPr lang="en-GB" smtClean="0"/>
              <a:t>‹#›</a:t>
            </a:fld>
            <a:endParaRPr lang="en-GB"/>
          </a:p>
        </p:txBody>
      </p:sp>
      <p:sp>
        <p:nvSpPr>
          <p:cNvPr id="9" name="Title 1">
            <a:extLst>
              <a:ext uri="{FF2B5EF4-FFF2-40B4-BE49-F238E27FC236}">
                <a16:creationId xmlns:a16="http://schemas.microsoft.com/office/drawing/2014/main" id="{F71C459A-0EA2-4F58-B130-CE5FAD9E3065}"/>
              </a:ext>
            </a:extLst>
          </p:cNvPr>
          <p:cNvSpPr txBox="1">
            <a:spLocks/>
          </p:cNvSpPr>
          <p:nvPr userDrawn="1"/>
        </p:nvSpPr>
        <p:spPr>
          <a:xfrm>
            <a:off x="139083" y="365125"/>
            <a:ext cx="11913833" cy="1325563"/>
          </a:xfrm>
          <a:prstGeom prst="rect">
            <a:avLst/>
          </a:prstGeom>
          <a:noFill/>
          <a:ln w="38100">
            <a:solidFill>
              <a:srgbClr val="CE673B"/>
            </a:solidFill>
            <a:prstDash val="dash"/>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en-GB">
              <a:solidFill>
                <a:schemeClr val="tx1"/>
              </a:solidFill>
            </a:endParaRPr>
          </a:p>
        </p:txBody>
      </p:sp>
    </p:spTree>
    <p:extLst>
      <p:ext uri="{BB962C8B-B14F-4D97-AF65-F5344CB8AC3E}">
        <p14:creationId xmlns:p14="http://schemas.microsoft.com/office/powerpoint/2010/main" val="1068754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D668AE1-2F2B-4D17-A393-76B469763C0F}"/>
              </a:ext>
            </a:extLst>
          </p:cNvPr>
          <p:cNvSpPr txBox="1">
            <a:spLocks/>
          </p:cNvSpPr>
          <p:nvPr userDrawn="1"/>
        </p:nvSpPr>
        <p:spPr>
          <a:xfrm>
            <a:off x="139083" y="365125"/>
            <a:ext cx="11913833" cy="1325563"/>
          </a:xfrm>
          <a:prstGeom prst="rect">
            <a:avLst/>
          </a:prstGeom>
          <a:noFill/>
          <a:ln w="38100">
            <a:solidFill>
              <a:srgbClr val="EAC036"/>
            </a:solidFill>
            <a:prstDash val="dash"/>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en-GB">
              <a:solidFill>
                <a:schemeClr val="tx1"/>
              </a:solidFill>
            </a:endParaRPr>
          </a:p>
        </p:txBody>
      </p:sp>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AA56DF6F-4D60-4FD1-8EA1-73321BFA1540}" type="datetimeFigureOut">
              <a:rPr lang="en-GB" smtClean="0"/>
              <a:t>11/07/2022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9348FEC-0018-4823-B398-ED9D6E1B44E2}" type="slidenum">
              <a:rPr lang="en-GB" smtClean="0"/>
              <a:t>‹#›</a:t>
            </a:fld>
            <a:endParaRPr lang="en-GB"/>
          </a:p>
        </p:txBody>
      </p:sp>
      <p:pic>
        <p:nvPicPr>
          <p:cNvPr id="7" name="Graphic 6" descr="Person with idea with solid fill">
            <a:extLst>
              <a:ext uri="{FF2B5EF4-FFF2-40B4-BE49-F238E27FC236}">
                <a16:creationId xmlns:a16="http://schemas.microsoft.com/office/drawing/2014/main" id="{E25AACE2-3951-471B-8CFA-5CCC751F569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43460" y="477175"/>
            <a:ext cx="1067540" cy="1067540"/>
          </a:xfrm>
          <a:prstGeom prst="rect">
            <a:avLst/>
          </a:prstGeom>
        </p:spPr>
      </p:pic>
    </p:spTree>
    <p:extLst>
      <p:ext uri="{BB962C8B-B14F-4D97-AF65-F5344CB8AC3E}">
        <p14:creationId xmlns:p14="http://schemas.microsoft.com/office/powerpoint/2010/main" val="4090690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userDrawn="1"/>
        </p:nvSpPr>
        <p:spPr>
          <a:xfrm>
            <a:off x="0" y="0"/>
            <a:ext cx="12192000" cy="560192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B9348FEC-0018-4823-B398-ED9D6E1B44E2}" type="slidenum">
              <a:rPr lang="en-GB" smtClean="0"/>
              <a:t>‹#›</a:t>
            </a:fld>
            <a:endParaRPr lang="en-GB"/>
          </a:p>
        </p:txBody>
      </p:sp>
      <p:sp>
        <p:nvSpPr>
          <p:cNvPr id="7" name="Oval 6"/>
          <p:cNvSpPr/>
          <p:nvPr userDrawn="1"/>
        </p:nvSpPr>
        <p:spPr>
          <a:xfrm>
            <a:off x="698571" y="1052924"/>
            <a:ext cx="1371600" cy="136207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8" name="Oval 7"/>
          <p:cNvSpPr/>
          <p:nvPr userDrawn="1"/>
        </p:nvSpPr>
        <p:spPr>
          <a:xfrm>
            <a:off x="3629025" y="921544"/>
            <a:ext cx="1371600" cy="136207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229571">
            <a:off x="9045676" y="1244797"/>
            <a:ext cx="3517557" cy="1758779"/>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64579" y="5631451"/>
            <a:ext cx="2389221" cy="1060496"/>
          </a:xfrm>
          <a:prstGeom prst="rect">
            <a:avLst/>
          </a:prstGeom>
        </p:spPr>
      </p:pic>
      <p:pic>
        <p:nvPicPr>
          <p:cNvPr id="13" name="Picture 2">
            <a:extLst>
              <a:ext uri="{FF2B5EF4-FFF2-40B4-BE49-F238E27FC236}">
                <a16:creationId xmlns:a16="http://schemas.microsoft.com/office/drawing/2014/main" id="{C24BC5B0-ED93-4857-9385-89EF036174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41579" y="5680255"/>
            <a:ext cx="1428592" cy="1183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054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p:cNvSpPr/>
          <p:nvPr userDrawn="1"/>
        </p:nvSpPr>
        <p:spPr>
          <a:xfrm>
            <a:off x="0" y="0"/>
            <a:ext cx="12192000" cy="168592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A56DF6F-4D60-4FD1-8EA1-73321BFA1540}" type="datetimeFigureOut">
              <a:rPr lang="en-GB" smtClean="0"/>
              <a:t>11/07/2022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9348FEC-0018-4823-B398-ED9D6E1B44E2}"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229571">
            <a:off x="8928246" y="538326"/>
            <a:ext cx="3085311" cy="1542656"/>
          </a:xfrm>
          <a:prstGeom prst="rect">
            <a:avLst/>
          </a:prstGeom>
        </p:spPr>
      </p:pic>
    </p:spTree>
    <p:extLst>
      <p:ext uri="{BB962C8B-B14F-4D97-AF65-F5344CB8AC3E}">
        <p14:creationId xmlns:p14="http://schemas.microsoft.com/office/powerpoint/2010/main" val="1420206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p:nvPr userDrawn="1"/>
        </p:nvSpPr>
        <p:spPr>
          <a:xfrm>
            <a:off x="0" y="0"/>
            <a:ext cx="12192000" cy="168592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A56DF6F-4D60-4FD1-8EA1-73321BFA1540}" type="datetimeFigureOut">
              <a:rPr lang="en-GB" smtClean="0"/>
              <a:t>11/07/2022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9348FEC-0018-4823-B398-ED9D6E1B44E2}" type="slidenum">
              <a:rPr lang="en-GB" smtClean="0"/>
              <a:t>‹#›</a:t>
            </a:fld>
            <a:endParaRPr lang="en-GB"/>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229571">
            <a:off x="8928246" y="538326"/>
            <a:ext cx="3085311" cy="1542656"/>
          </a:xfrm>
          <a:prstGeom prst="rect">
            <a:avLst/>
          </a:prstGeom>
        </p:spPr>
      </p:pic>
    </p:spTree>
    <p:extLst>
      <p:ext uri="{BB962C8B-B14F-4D97-AF65-F5344CB8AC3E}">
        <p14:creationId xmlns:p14="http://schemas.microsoft.com/office/powerpoint/2010/main" val="2029305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p:nvPr userDrawn="1"/>
        </p:nvSpPr>
        <p:spPr>
          <a:xfrm>
            <a:off x="0" y="0"/>
            <a:ext cx="12192000" cy="168592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A56DF6F-4D60-4FD1-8EA1-73321BFA1540}" type="datetimeFigureOut">
              <a:rPr lang="en-GB" smtClean="0"/>
              <a:t>11/07/2022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9348FEC-0018-4823-B398-ED9D6E1B44E2}" type="slidenum">
              <a:rPr lang="en-GB" smtClean="0"/>
              <a:t>‹#›</a:t>
            </a:fld>
            <a:endParaRPr lang="en-GB"/>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229571">
            <a:off x="8928246" y="538326"/>
            <a:ext cx="3085311" cy="1542656"/>
          </a:xfrm>
          <a:prstGeom prst="rect">
            <a:avLst/>
          </a:prstGeom>
        </p:spPr>
      </p:pic>
    </p:spTree>
    <p:extLst>
      <p:ext uri="{BB962C8B-B14F-4D97-AF65-F5344CB8AC3E}">
        <p14:creationId xmlns:p14="http://schemas.microsoft.com/office/powerpoint/2010/main" val="895152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a:noFill/>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56DF6F-4D60-4FD1-8EA1-73321BFA1540}" type="datetimeFigureOut">
              <a:rPr lang="en-GB" smtClean="0"/>
              <a:t>11/07/2022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348FEC-0018-4823-B398-ED9D6E1B44E2}" type="slidenum">
              <a:rPr lang="en-GB" smtClean="0"/>
              <a:t>‹#›</a:t>
            </a:fld>
            <a:endParaRPr lang="en-GB"/>
          </a:p>
        </p:txBody>
      </p:sp>
    </p:spTree>
    <p:extLst>
      <p:ext uri="{BB962C8B-B14F-4D97-AF65-F5344CB8AC3E}">
        <p14:creationId xmlns:p14="http://schemas.microsoft.com/office/powerpoint/2010/main" val="36006160"/>
      </p:ext>
    </p:extLst>
  </p:cSld>
  <p:clrMap bg1="lt1" tx1="dk1" bg2="lt2" tx2="dk2" accent1="accent1" accent2="accent2" accent3="accent3" accent4="accent4" accent5="accent5" accent6="accent6" hlink="hlink" folHlink="folHlink"/>
  <p:sldLayoutIdLst>
    <p:sldLayoutId id="2147483689" r:id="rId1"/>
    <p:sldLayoutId id="2147483662" r:id="rId2"/>
    <p:sldLayoutId id="2147483672" r:id="rId3"/>
    <p:sldLayoutId id="2147483674" r:id="rId4"/>
    <p:sldLayoutId id="2147483675"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news.sky.com/story/facial-recognition-company-clearview-ai-fined-7-5m-for-illegally-using-images-of-brits-scraped-from-online-12619574?s=03"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www.npg.org.uk/about/gallery-planning-and-policies/child-and-young-people-friendly-privacy-notice" TargetMode="External"/><Relationship Id="rId5" Type="http://schemas.openxmlformats.org/officeDocument/2006/relationships/image" Target="../media/image32.png"/><Relationship Id="rId4" Type="http://schemas.openxmlformats.org/officeDocument/2006/relationships/hyperlink" Target="https://www.bbc.co.uk/usingthebbc/privacy/childrens-uploads-privacy-notice-13"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50.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ico.org.uk/"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s://ico.org.uk/your-data-matters/your-right-to-get-your-data-deleted/"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https://kids.kiddle.co/Encryption"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40.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1.png"/><Relationship Id="rId7" Type="http://schemas.openxmlformats.org/officeDocument/2006/relationships/hyperlink" Target="https://creativecommons.org/licenses/by-nc-sa/4.0/" TargetMode="External"/><Relationship Id="rId2" Type="http://schemas.openxmlformats.org/officeDocument/2006/relationships/hyperlink" Target="https://creativecommons.org/licenses/by-nc/4.0/legalcode" TargetMode="External"/><Relationship Id="rId1" Type="http://schemas.openxmlformats.org/officeDocument/2006/relationships/slideLayout" Target="../slideLayouts/slideLayout2.xml"/><Relationship Id="rId6" Type="http://schemas.openxmlformats.org/officeDocument/2006/relationships/hyperlink" Target="https://creativecommons.org/licenses/by-nc/4.0/" TargetMode="External"/><Relationship Id="rId5" Type="http://schemas.openxmlformats.org/officeDocument/2006/relationships/image" Target="../media/image67.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ideo" Target="https://www.youtube.com/embed/0f-uFn-5hck?feature=oembed" TargetMode="External"/><Relationship Id="rId4" Type="http://schemas.openxmlformats.org/officeDocument/2006/relationships/hyperlink" Target="https://www.youtube.com/watch?v=0f-uFn-5hck"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www.bbc.co.uk/news/technology-4285307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781916"/>
            <a:ext cx="9144000" cy="1647084"/>
          </a:xfrm>
        </p:spPr>
        <p:txBody>
          <a:bodyPr>
            <a:normAutofit fontScale="90000"/>
          </a:bodyPr>
          <a:lstStyle/>
          <a:p>
            <a:r>
              <a:rPr lang="en-GB" dirty="0"/>
              <a:t>Keeping organisational </a:t>
            </a:r>
            <a:br>
              <a:rPr lang="en-GB" dirty="0"/>
            </a:br>
            <a:r>
              <a:rPr lang="en-GB" dirty="0"/>
              <a:t>data secure</a:t>
            </a:r>
            <a:endParaRPr lang="en-GB" dirty="0">
              <a:solidFill>
                <a:schemeClr val="tx1"/>
              </a:solidFill>
            </a:endParaRPr>
          </a:p>
        </p:txBody>
      </p:sp>
      <p:sp>
        <p:nvSpPr>
          <p:cNvPr id="3" name="TextBox 2">
            <a:extLst>
              <a:ext uri="{FF2B5EF4-FFF2-40B4-BE49-F238E27FC236}">
                <a16:creationId xmlns:a16="http://schemas.microsoft.com/office/drawing/2014/main" id="{41B4B7AB-0A22-4861-BDA6-284B696F1EFE}"/>
              </a:ext>
            </a:extLst>
          </p:cNvPr>
          <p:cNvSpPr txBox="1"/>
          <p:nvPr/>
        </p:nvSpPr>
        <p:spPr>
          <a:xfrm>
            <a:off x="9523379" y="5076084"/>
            <a:ext cx="2668621" cy="307777"/>
          </a:xfrm>
          <a:prstGeom prst="rect">
            <a:avLst/>
          </a:prstGeom>
          <a:noFill/>
        </p:spPr>
        <p:txBody>
          <a:bodyPr wrap="square" rtlCol="0">
            <a:spAutoFit/>
          </a:bodyPr>
          <a:lstStyle/>
          <a:p>
            <a:pPr algn="r"/>
            <a:r>
              <a:rPr lang="en-GB" sz="1400" b="1" dirty="0"/>
              <a:t>Version: 1.0</a:t>
            </a:r>
          </a:p>
        </p:txBody>
      </p:sp>
    </p:spTree>
    <p:extLst>
      <p:ext uri="{BB962C8B-B14F-4D97-AF65-F5344CB8AC3E}">
        <p14:creationId xmlns:p14="http://schemas.microsoft.com/office/powerpoint/2010/main" val="3333363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D36AE-067E-4B29-BE0F-2977EA44B458}"/>
              </a:ext>
            </a:extLst>
          </p:cNvPr>
          <p:cNvSpPr>
            <a:spLocks noGrp="1"/>
          </p:cNvSpPr>
          <p:nvPr>
            <p:ph type="title"/>
          </p:nvPr>
        </p:nvSpPr>
        <p:spPr/>
        <p:txBody>
          <a:bodyPr/>
          <a:lstStyle/>
          <a:p>
            <a:r>
              <a:rPr lang="en-US" b="0"/>
              <a:t>Show me…</a:t>
            </a:r>
            <a:endParaRPr lang="en-GB" b="0"/>
          </a:p>
        </p:txBody>
      </p:sp>
      <p:sp>
        <p:nvSpPr>
          <p:cNvPr id="3" name="TextBox 2">
            <a:extLst>
              <a:ext uri="{FF2B5EF4-FFF2-40B4-BE49-F238E27FC236}">
                <a16:creationId xmlns:a16="http://schemas.microsoft.com/office/drawing/2014/main" id="{0024767E-6600-64A5-5F5E-8435A74E0C96}"/>
              </a:ext>
            </a:extLst>
          </p:cNvPr>
          <p:cNvSpPr txBox="1"/>
          <p:nvPr/>
        </p:nvSpPr>
        <p:spPr>
          <a:xfrm>
            <a:off x="309423" y="2014800"/>
            <a:ext cx="5230761" cy="4401205"/>
          </a:xfrm>
          <a:prstGeom prst="rect">
            <a:avLst/>
          </a:prstGeom>
          <a:noFill/>
        </p:spPr>
        <p:txBody>
          <a:bodyPr wrap="square" rtlCol="0">
            <a:spAutoFit/>
          </a:bodyPr>
          <a:lstStyle/>
          <a:p>
            <a:r>
              <a:rPr lang="en-GB" sz="2000" dirty="0"/>
              <a:t>In May 2022, Facial recognition company Clearview AI was fined £7.5million for </a:t>
            </a:r>
            <a:r>
              <a:rPr lang="en-GB" sz="2000" b="1" dirty="0"/>
              <a:t>illegally using images of British people scraped from the internet. </a:t>
            </a:r>
            <a:r>
              <a:rPr lang="en-GB" sz="2000" dirty="0"/>
              <a:t>The company illegally set up a database of 20 billion faces without </a:t>
            </a:r>
            <a:r>
              <a:rPr lang="en-GB" sz="2000"/>
              <a:t>the individual’s </a:t>
            </a:r>
            <a:r>
              <a:rPr lang="en-GB" sz="2000" dirty="0"/>
              <a:t>knowledge or permission. </a:t>
            </a:r>
          </a:p>
          <a:p>
            <a:endParaRPr lang="en-GB" sz="2000" dirty="0"/>
          </a:p>
          <a:p>
            <a:r>
              <a:rPr lang="en-GB" sz="2000" dirty="0"/>
              <a:t>Clearview AI was then offering an app where you could </a:t>
            </a:r>
            <a:r>
              <a:rPr lang="en-GB" sz="2000" b="1" dirty="0"/>
              <a:t>upload a photo to try and identify the person against this unlawful database</a:t>
            </a:r>
            <a:r>
              <a:rPr lang="en-GB" sz="2000" dirty="0"/>
              <a:t>. </a:t>
            </a:r>
          </a:p>
          <a:p>
            <a:endParaRPr lang="en-GB" sz="2000" dirty="0"/>
          </a:p>
          <a:p>
            <a:r>
              <a:rPr lang="en-GB" sz="2000" dirty="0"/>
              <a:t>As well as being fined, the company was ordered to stop obtaining data of UK residents and to delete the data they had already collected.</a:t>
            </a:r>
          </a:p>
        </p:txBody>
      </p:sp>
      <p:pic>
        <p:nvPicPr>
          <p:cNvPr id="5" name="Picture 4" descr="Person on busy streets">
            <a:extLst>
              <a:ext uri="{FF2B5EF4-FFF2-40B4-BE49-F238E27FC236}">
                <a16:creationId xmlns:a16="http://schemas.microsoft.com/office/drawing/2014/main" id="{54F12CFF-5A68-0735-0E25-01349EAFCE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192592"/>
            <a:ext cx="5884900" cy="3721510"/>
          </a:xfrm>
          <a:prstGeom prst="roundRect">
            <a:avLst/>
          </a:prstGeom>
        </p:spPr>
      </p:pic>
      <p:sp>
        <p:nvSpPr>
          <p:cNvPr id="7" name="TextBox 6">
            <a:extLst>
              <a:ext uri="{FF2B5EF4-FFF2-40B4-BE49-F238E27FC236}">
                <a16:creationId xmlns:a16="http://schemas.microsoft.com/office/drawing/2014/main" id="{6E90CF61-6669-D18C-D10F-4E009C657D70}"/>
              </a:ext>
            </a:extLst>
          </p:cNvPr>
          <p:cNvSpPr txBox="1"/>
          <p:nvPr/>
        </p:nvSpPr>
        <p:spPr>
          <a:xfrm>
            <a:off x="5990450" y="6123618"/>
            <a:ext cx="6096000" cy="584775"/>
          </a:xfrm>
          <a:prstGeom prst="rect">
            <a:avLst/>
          </a:prstGeom>
          <a:noFill/>
        </p:spPr>
        <p:txBody>
          <a:bodyPr wrap="square">
            <a:spAutoFit/>
          </a:bodyPr>
          <a:lstStyle/>
          <a:p>
            <a:pPr algn="r"/>
            <a:r>
              <a:rPr lang="en-US" sz="1600" dirty="0">
                <a:hlinkClick r:id="rId4"/>
              </a:rPr>
              <a:t>news.sky.com/story/facial-recognition-company-clearview-ai-fined-7-5m-for-illegally-using-images-of-brits-scraped-from-online</a:t>
            </a:r>
            <a:endParaRPr lang="en-GB" sz="1600" dirty="0"/>
          </a:p>
        </p:txBody>
      </p:sp>
    </p:spTree>
    <p:extLst>
      <p:ext uri="{BB962C8B-B14F-4D97-AF65-F5344CB8AC3E}">
        <p14:creationId xmlns:p14="http://schemas.microsoft.com/office/powerpoint/2010/main" val="3046881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092C-E215-4310-A2C7-8CDA22E59793}"/>
              </a:ext>
            </a:extLst>
          </p:cNvPr>
          <p:cNvSpPr>
            <a:spLocks noGrp="1"/>
          </p:cNvSpPr>
          <p:nvPr>
            <p:ph type="title"/>
          </p:nvPr>
        </p:nvSpPr>
        <p:spPr/>
        <p:txBody>
          <a:bodyPr/>
          <a:lstStyle/>
          <a:p>
            <a:r>
              <a:rPr lang="en-US" dirty="0">
                <a:solidFill>
                  <a:schemeClr val="tx1"/>
                </a:solidFill>
              </a:rPr>
              <a:t>Next steps</a:t>
            </a:r>
            <a:endParaRPr lang="en-GB" dirty="0">
              <a:solidFill>
                <a:schemeClr val="tx1"/>
              </a:solidFill>
            </a:endParaRPr>
          </a:p>
        </p:txBody>
      </p:sp>
      <p:sp>
        <p:nvSpPr>
          <p:cNvPr id="3" name="Content Placeholder 2">
            <a:extLst>
              <a:ext uri="{FF2B5EF4-FFF2-40B4-BE49-F238E27FC236}">
                <a16:creationId xmlns:a16="http://schemas.microsoft.com/office/drawing/2014/main" id="{DE45694B-21FC-45EF-8E25-F23193A47845}"/>
              </a:ext>
            </a:extLst>
          </p:cNvPr>
          <p:cNvSpPr>
            <a:spLocks noGrp="1"/>
          </p:cNvSpPr>
          <p:nvPr>
            <p:ph idx="4294967295"/>
          </p:nvPr>
        </p:nvSpPr>
        <p:spPr>
          <a:xfrm>
            <a:off x="838200" y="1825625"/>
            <a:ext cx="10515600" cy="4351338"/>
          </a:xfrm>
        </p:spPr>
        <p:txBody>
          <a:bodyPr vert="horz" lIns="91440" tIns="45720" rIns="91440" bIns="45720" rtlCol="0" anchor="t">
            <a:normAutofit/>
          </a:bodyPr>
          <a:lstStyle/>
          <a:p>
            <a:pPr marL="0" indent="0" algn="ctr">
              <a:buNone/>
            </a:pPr>
            <a:endParaRPr lang="en-GB" sz="3600" dirty="0"/>
          </a:p>
          <a:p>
            <a:pPr marL="0" indent="0" algn="ctr">
              <a:buNone/>
            </a:pPr>
            <a:endParaRPr lang="en-GB" sz="3600" dirty="0"/>
          </a:p>
          <a:p>
            <a:pPr marL="0" indent="0" algn="ctr">
              <a:buNone/>
            </a:pPr>
            <a:r>
              <a:rPr lang="en-GB" sz="3600" dirty="0"/>
              <a:t>Complete </a:t>
            </a:r>
            <a:r>
              <a:rPr lang="en-GB" sz="3600" b="1" dirty="0"/>
              <a:t>questions 1 to 6</a:t>
            </a:r>
          </a:p>
          <a:p>
            <a:pPr marL="0" indent="0" algn="ctr">
              <a:buNone/>
            </a:pPr>
            <a:r>
              <a:rPr lang="en-GB" sz="3600" dirty="0"/>
              <a:t>in </a:t>
            </a:r>
            <a:r>
              <a:rPr lang="en-GB" sz="3600" b="1" dirty="0"/>
              <a:t>section 1 </a:t>
            </a:r>
            <a:r>
              <a:rPr lang="en-GB" sz="3600" dirty="0"/>
              <a:t>of the </a:t>
            </a:r>
          </a:p>
          <a:p>
            <a:pPr marL="0" indent="0" algn="ctr">
              <a:buNone/>
            </a:pPr>
            <a:r>
              <a:rPr lang="en-GB" sz="3600" dirty="0"/>
              <a:t>‘Keeping organisational data secure’ workbook.</a:t>
            </a:r>
            <a:endParaRPr lang="en-GB" sz="3600" dirty="0">
              <a:cs typeface="Calibri"/>
            </a:endParaRPr>
          </a:p>
          <a:p>
            <a:pPr marL="0" indent="0" algn="ctr">
              <a:buNone/>
            </a:pPr>
            <a:endParaRPr lang="en-GB" sz="3600" dirty="0"/>
          </a:p>
        </p:txBody>
      </p:sp>
    </p:spTree>
    <p:extLst>
      <p:ext uri="{BB962C8B-B14F-4D97-AF65-F5344CB8AC3E}">
        <p14:creationId xmlns:p14="http://schemas.microsoft.com/office/powerpoint/2010/main" val="1428796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04851-EE74-457E-8FA5-C61C1CCC53A4}"/>
              </a:ext>
            </a:extLst>
          </p:cNvPr>
          <p:cNvSpPr>
            <a:spLocks noGrp="1"/>
          </p:cNvSpPr>
          <p:nvPr>
            <p:ph type="title"/>
          </p:nvPr>
        </p:nvSpPr>
        <p:spPr/>
        <p:txBody>
          <a:bodyPr/>
          <a:lstStyle/>
          <a:p>
            <a:r>
              <a:rPr lang="en-GB" dirty="0">
                <a:solidFill>
                  <a:schemeClr val="tx1"/>
                </a:solidFill>
              </a:rPr>
              <a:t>How the law can protect your data</a:t>
            </a:r>
          </a:p>
        </p:txBody>
      </p:sp>
      <p:sp>
        <p:nvSpPr>
          <p:cNvPr id="3" name="TextBox 2">
            <a:extLst>
              <a:ext uri="{FF2B5EF4-FFF2-40B4-BE49-F238E27FC236}">
                <a16:creationId xmlns:a16="http://schemas.microsoft.com/office/drawing/2014/main" id="{584A18B7-EC38-3F13-DE99-217F9A59C442}"/>
              </a:ext>
            </a:extLst>
          </p:cNvPr>
          <p:cNvSpPr txBox="1"/>
          <p:nvPr/>
        </p:nvSpPr>
        <p:spPr>
          <a:xfrm>
            <a:off x="743546" y="2277842"/>
            <a:ext cx="4677697" cy="3785652"/>
          </a:xfrm>
          <a:prstGeom prst="rect">
            <a:avLst/>
          </a:prstGeom>
          <a:noFill/>
        </p:spPr>
        <p:txBody>
          <a:bodyPr wrap="square" rtlCol="0">
            <a:spAutoFit/>
          </a:bodyPr>
          <a:lstStyle/>
          <a:p>
            <a:r>
              <a:rPr lang="en-GB" sz="2400" dirty="0"/>
              <a:t>We have seen that companies don’t always look after the data they hold on individuals in ways you might expect.</a:t>
            </a:r>
          </a:p>
          <a:p>
            <a:endParaRPr lang="en-GB" sz="2400" dirty="0"/>
          </a:p>
          <a:p>
            <a:r>
              <a:rPr lang="en-GB" sz="2400" dirty="0"/>
              <a:t>Now, we are going to look at the </a:t>
            </a:r>
            <a:r>
              <a:rPr lang="en-GB" sz="2400" b="1" dirty="0"/>
              <a:t>laws that protect our data</a:t>
            </a:r>
            <a:r>
              <a:rPr lang="en-GB" sz="2400" dirty="0"/>
              <a:t> and how they make it clear what </a:t>
            </a:r>
            <a:r>
              <a:rPr lang="en-GB" sz="2400" b="1" dirty="0"/>
              <a:t>organisations can and cannot do with it. </a:t>
            </a:r>
          </a:p>
        </p:txBody>
      </p:sp>
      <p:pic>
        <p:nvPicPr>
          <p:cNvPr id="5" name="Picture 4" descr="Statue on top of building">
            <a:extLst>
              <a:ext uri="{FF2B5EF4-FFF2-40B4-BE49-F238E27FC236}">
                <a16:creationId xmlns:a16="http://schemas.microsoft.com/office/drawing/2014/main" id="{A56D0BAA-055B-0DAC-DE87-6F414C7DEC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0758" y="2484436"/>
            <a:ext cx="5059933" cy="3372465"/>
          </a:xfrm>
          <a:prstGeom prst="roundRect">
            <a:avLst/>
          </a:prstGeom>
        </p:spPr>
      </p:pic>
    </p:spTree>
    <p:extLst>
      <p:ext uri="{BB962C8B-B14F-4D97-AF65-F5344CB8AC3E}">
        <p14:creationId xmlns:p14="http://schemas.microsoft.com/office/powerpoint/2010/main" val="3577782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50D69-9991-4E3E-AC86-31AE9ADC803C}"/>
              </a:ext>
            </a:extLst>
          </p:cNvPr>
          <p:cNvSpPr>
            <a:spLocks noGrp="1"/>
          </p:cNvSpPr>
          <p:nvPr>
            <p:ph type="title"/>
          </p:nvPr>
        </p:nvSpPr>
        <p:spPr/>
        <p:txBody>
          <a:bodyPr/>
          <a:lstStyle/>
          <a:p>
            <a:r>
              <a:rPr lang="en-US" b="0"/>
              <a:t>Definition</a:t>
            </a:r>
            <a:endParaRPr lang="en-GB" b="0"/>
          </a:p>
        </p:txBody>
      </p:sp>
      <p:sp>
        <p:nvSpPr>
          <p:cNvPr id="4" name="TextBox 3">
            <a:extLst>
              <a:ext uri="{FF2B5EF4-FFF2-40B4-BE49-F238E27FC236}">
                <a16:creationId xmlns:a16="http://schemas.microsoft.com/office/drawing/2014/main" id="{AE4CF5AA-21F6-4442-B0D7-2E7124F8AFD6}"/>
              </a:ext>
            </a:extLst>
          </p:cNvPr>
          <p:cNvSpPr txBox="1"/>
          <p:nvPr/>
        </p:nvSpPr>
        <p:spPr>
          <a:xfrm>
            <a:off x="1849693" y="2312272"/>
            <a:ext cx="8492613" cy="3183850"/>
          </a:xfrm>
          <a:prstGeom prst="roundRect">
            <a:avLst/>
          </a:prstGeom>
          <a:noFill/>
          <a:ln>
            <a:solidFill>
              <a:srgbClr val="EAC036"/>
            </a:solidFill>
          </a:ln>
        </p:spPr>
        <p:txBody>
          <a:bodyPr wrap="square" rtlCol="0">
            <a:spAutoFit/>
          </a:bodyPr>
          <a:lstStyle/>
          <a:p>
            <a:pPr algn="ctr">
              <a:spcAft>
                <a:spcPts val="600"/>
              </a:spcAft>
            </a:pPr>
            <a:r>
              <a:rPr lang="en-GB" sz="4400" b="1" dirty="0">
                <a:effectLst/>
                <a:ea typeface="Times New Roman" panose="02020603050405020304" pitchFamily="18" charset="0"/>
                <a:cs typeface="Times New Roman" panose="02020603050405020304" pitchFamily="18" charset="0"/>
              </a:rPr>
              <a:t>GDPR</a:t>
            </a:r>
            <a:endParaRPr lang="en-US" sz="4400" dirty="0"/>
          </a:p>
          <a:p>
            <a:pPr algn="ctr">
              <a:spcAft>
                <a:spcPts val="600"/>
              </a:spcAft>
            </a:pPr>
            <a:r>
              <a:rPr lang="en-US" sz="4400" dirty="0"/>
              <a:t>Regulations (UK &amp; EU) that govern the way that </a:t>
            </a:r>
            <a:r>
              <a:rPr lang="en-GB" sz="4400" dirty="0"/>
              <a:t>organisations</a:t>
            </a:r>
            <a:r>
              <a:rPr lang="en-US" sz="4400" dirty="0"/>
              <a:t> can use, process and store personal data </a:t>
            </a:r>
          </a:p>
        </p:txBody>
      </p:sp>
    </p:spTree>
    <p:extLst>
      <p:ext uri="{BB962C8B-B14F-4D97-AF65-F5344CB8AC3E}">
        <p14:creationId xmlns:p14="http://schemas.microsoft.com/office/powerpoint/2010/main" val="1552676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04851-EE74-457E-8FA5-C61C1CCC53A4}"/>
              </a:ext>
            </a:extLst>
          </p:cNvPr>
          <p:cNvSpPr>
            <a:spLocks noGrp="1"/>
          </p:cNvSpPr>
          <p:nvPr>
            <p:ph type="title"/>
          </p:nvPr>
        </p:nvSpPr>
        <p:spPr/>
        <p:txBody>
          <a:bodyPr/>
          <a:lstStyle/>
          <a:p>
            <a:r>
              <a:rPr lang="en-GB" dirty="0">
                <a:solidFill>
                  <a:schemeClr val="tx1"/>
                </a:solidFill>
              </a:rPr>
              <a:t>GDPR - what are your data rights?</a:t>
            </a:r>
          </a:p>
        </p:txBody>
      </p:sp>
      <p:graphicFrame>
        <p:nvGraphicFramePr>
          <p:cNvPr id="6" name="Diagram 5">
            <a:extLst>
              <a:ext uri="{FF2B5EF4-FFF2-40B4-BE49-F238E27FC236}">
                <a16:creationId xmlns:a16="http://schemas.microsoft.com/office/drawing/2014/main" id="{2D8E69CD-1745-4CB4-57AC-0F7EE5C3F65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83962128"/>
              </p:ext>
            </p:extLst>
          </p:nvPr>
        </p:nvGraphicFramePr>
        <p:xfrm>
          <a:off x="524797" y="1858297"/>
          <a:ext cx="11254248"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0755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04851-EE74-457E-8FA5-C61C1CCC53A4}"/>
              </a:ext>
            </a:extLst>
          </p:cNvPr>
          <p:cNvSpPr>
            <a:spLocks noGrp="1"/>
          </p:cNvSpPr>
          <p:nvPr>
            <p:ph type="title"/>
          </p:nvPr>
        </p:nvSpPr>
        <p:spPr/>
        <p:txBody>
          <a:bodyPr/>
          <a:lstStyle/>
          <a:p>
            <a:r>
              <a:rPr lang="en-GB" dirty="0">
                <a:solidFill>
                  <a:schemeClr val="tx1"/>
                </a:solidFill>
              </a:rPr>
              <a:t>GDPR - what are your data rights?</a:t>
            </a:r>
          </a:p>
        </p:txBody>
      </p:sp>
      <p:graphicFrame>
        <p:nvGraphicFramePr>
          <p:cNvPr id="6" name="Diagram 5">
            <a:extLst>
              <a:ext uri="{FF2B5EF4-FFF2-40B4-BE49-F238E27FC236}">
                <a16:creationId xmlns:a16="http://schemas.microsoft.com/office/drawing/2014/main" id="{2D8E69CD-1745-4CB4-57AC-0F7EE5C3F65C}"/>
              </a:ext>
            </a:extLst>
          </p:cNvPr>
          <p:cNvGraphicFramePr/>
          <p:nvPr>
            <p:extLst>
              <p:ext uri="{D42A27DB-BD31-4B8C-83A1-F6EECF244321}">
                <p14:modId xmlns:p14="http://schemas.microsoft.com/office/powerpoint/2010/main" val="1300422735"/>
              </p:ext>
            </p:extLst>
          </p:nvPr>
        </p:nvGraphicFramePr>
        <p:xfrm>
          <a:off x="524797" y="1858297"/>
          <a:ext cx="11254248"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1873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04851-EE74-457E-8FA5-C61C1CCC53A4}"/>
              </a:ext>
            </a:extLst>
          </p:cNvPr>
          <p:cNvSpPr>
            <a:spLocks noGrp="1"/>
          </p:cNvSpPr>
          <p:nvPr>
            <p:ph type="title"/>
          </p:nvPr>
        </p:nvSpPr>
        <p:spPr/>
        <p:txBody>
          <a:bodyPr/>
          <a:lstStyle/>
          <a:p>
            <a:r>
              <a:rPr lang="en-GB" dirty="0">
                <a:solidFill>
                  <a:schemeClr val="tx1"/>
                </a:solidFill>
              </a:rPr>
              <a:t>What this means for you…</a:t>
            </a:r>
          </a:p>
        </p:txBody>
      </p:sp>
      <p:sp>
        <p:nvSpPr>
          <p:cNvPr id="3" name="TextBox 2">
            <a:extLst>
              <a:ext uri="{FF2B5EF4-FFF2-40B4-BE49-F238E27FC236}">
                <a16:creationId xmlns:a16="http://schemas.microsoft.com/office/drawing/2014/main" id="{9120AC04-9ECA-4CBE-16AA-7F24AD43838A}"/>
              </a:ext>
            </a:extLst>
          </p:cNvPr>
          <p:cNvSpPr txBox="1"/>
          <p:nvPr/>
        </p:nvSpPr>
        <p:spPr>
          <a:xfrm>
            <a:off x="344209" y="2080193"/>
            <a:ext cx="5604308" cy="4493538"/>
          </a:xfrm>
          <a:prstGeom prst="rect">
            <a:avLst/>
          </a:prstGeom>
          <a:noFill/>
        </p:spPr>
        <p:txBody>
          <a:bodyPr wrap="square" rtlCol="0">
            <a:spAutoFit/>
          </a:bodyPr>
          <a:lstStyle/>
          <a:p>
            <a:r>
              <a:rPr lang="en-GB" sz="2200" dirty="0"/>
              <a:t>If a company holds personal data about you it has to be,</a:t>
            </a:r>
          </a:p>
          <a:p>
            <a:endParaRPr lang="en-GB" sz="2200" dirty="0"/>
          </a:p>
          <a:p>
            <a:pPr marL="285750" indent="-285750">
              <a:buFont typeface="Arial" panose="020B0604020202020204" pitchFamily="34" charset="0"/>
              <a:buChar char="•"/>
            </a:pPr>
            <a:r>
              <a:rPr lang="en-GB" sz="2200" b="1" dirty="0"/>
              <a:t>Accurate</a:t>
            </a:r>
          </a:p>
          <a:p>
            <a:pPr marL="285750" indent="-285750">
              <a:buFont typeface="Arial" panose="020B0604020202020204" pitchFamily="34" charset="0"/>
              <a:buChar char="•"/>
            </a:pPr>
            <a:r>
              <a:rPr lang="en-GB" sz="2200" dirty="0"/>
              <a:t>Only used for the reason </a:t>
            </a:r>
            <a:r>
              <a:rPr lang="en-GB" sz="2200" b="1" dirty="0"/>
              <a:t>you agreed </a:t>
            </a:r>
            <a:r>
              <a:rPr lang="en-GB" sz="2200" dirty="0"/>
              <a:t>to </a:t>
            </a:r>
          </a:p>
          <a:p>
            <a:pPr marL="285750" indent="-285750">
              <a:buFont typeface="Arial" panose="020B0604020202020204" pitchFamily="34" charset="0"/>
              <a:buChar char="•"/>
            </a:pPr>
            <a:r>
              <a:rPr lang="en-GB" sz="2200" b="1" dirty="0"/>
              <a:t>Deleted if you ask</a:t>
            </a:r>
          </a:p>
          <a:p>
            <a:pPr marL="285750" indent="-285750">
              <a:buFont typeface="Arial" panose="020B0604020202020204" pitchFamily="34" charset="0"/>
              <a:buChar char="•"/>
            </a:pPr>
            <a:r>
              <a:rPr lang="en-GB" sz="2200" dirty="0"/>
              <a:t>You can </a:t>
            </a:r>
            <a:r>
              <a:rPr lang="en-GB" sz="2200" b="1" dirty="0"/>
              <a:t>move data </a:t>
            </a:r>
            <a:r>
              <a:rPr lang="en-GB" sz="2200" dirty="0"/>
              <a:t>between providers (such as wearable devices)</a:t>
            </a:r>
          </a:p>
          <a:p>
            <a:pPr marL="285750" indent="-285750">
              <a:buFont typeface="Arial" panose="020B0604020202020204" pitchFamily="34" charset="0"/>
              <a:buChar char="•"/>
            </a:pPr>
            <a:r>
              <a:rPr lang="en-GB" sz="2200" b="1" dirty="0"/>
              <a:t>You can ask to see </a:t>
            </a:r>
            <a:r>
              <a:rPr lang="en-GB" sz="2200" dirty="0"/>
              <a:t>what they hold on you </a:t>
            </a:r>
          </a:p>
          <a:p>
            <a:endParaRPr lang="en-GB" sz="2200" dirty="0"/>
          </a:p>
          <a:p>
            <a:endParaRPr lang="en-GB" sz="2200" dirty="0"/>
          </a:p>
          <a:p>
            <a:r>
              <a:rPr lang="en-GB" sz="2200" dirty="0"/>
              <a:t>Companies use privacy notices to explain how they will use your personal data.</a:t>
            </a:r>
          </a:p>
        </p:txBody>
      </p:sp>
      <p:pic>
        <p:nvPicPr>
          <p:cNvPr id="5" name="Picture 4" descr="Woman with silhouette">
            <a:extLst>
              <a:ext uri="{FF2B5EF4-FFF2-40B4-BE49-F238E27FC236}">
                <a16:creationId xmlns:a16="http://schemas.microsoft.com/office/drawing/2014/main" id="{42CCBFDE-EAF2-32FB-3EC5-A8265E7C5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3484" y="2428567"/>
            <a:ext cx="5604309" cy="3741174"/>
          </a:xfrm>
          <a:prstGeom prst="roundRect">
            <a:avLst/>
          </a:prstGeom>
        </p:spPr>
      </p:pic>
    </p:spTree>
    <p:extLst>
      <p:ext uri="{BB962C8B-B14F-4D97-AF65-F5344CB8AC3E}">
        <p14:creationId xmlns:p14="http://schemas.microsoft.com/office/powerpoint/2010/main" val="2522172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50D69-9991-4E3E-AC86-31AE9ADC803C}"/>
              </a:ext>
            </a:extLst>
          </p:cNvPr>
          <p:cNvSpPr>
            <a:spLocks noGrp="1"/>
          </p:cNvSpPr>
          <p:nvPr>
            <p:ph type="title"/>
          </p:nvPr>
        </p:nvSpPr>
        <p:spPr/>
        <p:txBody>
          <a:bodyPr/>
          <a:lstStyle/>
          <a:p>
            <a:r>
              <a:rPr lang="en-US" b="0"/>
              <a:t>Definition</a:t>
            </a:r>
            <a:endParaRPr lang="en-GB" b="0"/>
          </a:p>
        </p:txBody>
      </p:sp>
      <p:sp>
        <p:nvSpPr>
          <p:cNvPr id="4" name="TextBox 3">
            <a:extLst>
              <a:ext uri="{FF2B5EF4-FFF2-40B4-BE49-F238E27FC236}">
                <a16:creationId xmlns:a16="http://schemas.microsoft.com/office/drawing/2014/main" id="{AE4CF5AA-21F6-4442-B0D7-2E7124F8AFD6}"/>
              </a:ext>
            </a:extLst>
          </p:cNvPr>
          <p:cNvSpPr txBox="1"/>
          <p:nvPr/>
        </p:nvSpPr>
        <p:spPr>
          <a:xfrm>
            <a:off x="1842407" y="2255911"/>
            <a:ext cx="8507186" cy="3183850"/>
          </a:xfrm>
          <a:prstGeom prst="roundRect">
            <a:avLst/>
          </a:prstGeom>
          <a:noFill/>
          <a:ln>
            <a:solidFill>
              <a:srgbClr val="EAC036"/>
            </a:solidFill>
          </a:ln>
        </p:spPr>
        <p:txBody>
          <a:bodyPr wrap="square" rtlCol="0">
            <a:spAutoFit/>
          </a:bodyPr>
          <a:lstStyle/>
          <a:p>
            <a:pPr algn="ctr">
              <a:spcAft>
                <a:spcPts val="600"/>
              </a:spcAft>
            </a:pPr>
            <a:r>
              <a:rPr lang="en-GB" sz="4400" b="1" dirty="0">
                <a:cs typeface="Times New Roman" panose="02020603050405020304" pitchFamily="18" charset="0"/>
              </a:rPr>
              <a:t>Privacy notice</a:t>
            </a:r>
            <a:endParaRPr lang="en-US" sz="4400" dirty="0"/>
          </a:p>
          <a:p>
            <a:pPr algn="ctr">
              <a:spcAft>
                <a:spcPts val="600"/>
              </a:spcAft>
            </a:pPr>
            <a:r>
              <a:rPr lang="en-GB" sz="4400" dirty="0"/>
              <a:t>Information that tells individuals how an organisation will use, store or share their personal data</a:t>
            </a:r>
            <a:endParaRPr lang="en-US" sz="4400" dirty="0"/>
          </a:p>
        </p:txBody>
      </p:sp>
    </p:spTree>
    <p:extLst>
      <p:ext uri="{BB962C8B-B14F-4D97-AF65-F5344CB8AC3E}">
        <p14:creationId xmlns:p14="http://schemas.microsoft.com/office/powerpoint/2010/main" val="3049480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D36AE-067E-4B29-BE0F-2977EA44B458}"/>
              </a:ext>
            </a:extLst>
          </p:cNvPr>
          <p:cNvSpPr>
            <a:spLocks noGrp="1"/>
          </p:cNvSpPr>
          <p:nvPr>
            <p:ph type="title"/>
          </p:nvPr>
        </p:nvSpPr>
        <p:spPr/>
        <p:txBody>
          <a:bodyPr/>
          <a:lstStyle/>
          <a:p>
            <a:r>
              <a:rPr lang="en-US" b="0"/>
              <a:t>Show me…</a:t>
            </a:r>
            <a:endParaRPr lang="en-GB" b="0"/>
          </a:p>
        </p:txBody>
      </p:sp>
      <p:pic>
        <p:nvPicPr>
          <p:cNvPr id="7" name="Picture 6" descr="Privacy notice for Children's uploads - 13 and older from the BBC. ">
            <a:extLst>
              <a:ext uri="{FF2B5EF4-FFF2-40B4-BE49-F238E27FC236}">
                <a16:creationId xmlns:a16="http://schemas.microsoft.com/office/drawing/2014/main" id="{EF5F04D6-7A4C-0EC0-25C7-78F8904A15A7}"/>
              </a:ext>
            </a:extLst>
          </p:cNvPr>
          <p:cNvPicPr>
            <a:picLocks noChangeAspect="1"/>
          </p:cNvPicPr>
          <p:nvPr/>
        </p:nvPicPr>
        <p:blipFill rotWithShape="1">
          <a:blip r:embed="rId3"/>
          <a:srcRect b="22549"/>
          <a:stretch/>
        </p:blipFill>
        <p:spPr>
          <a:xfrm>
            <a:off x="5899356" y="2454232"/>
            <a:ext cx="5948322" cy="3649016"/>
          </a:xfrm>
          <a:prstGeom prst="rect">
            <a:avLst/>
          </a:prstGeom>
          <a:ln>
            <a:solidFill>
              <a:schemeClr val="accent1"/>
            </a:solidFill>
          </a:ln>
        </p:spPr>
      </p:pic>
      <p:sp>
        <p:nvSpPr>
          <p:cNvPr id="8" name="TextBox 7">
            <a:extLst>
              <a:ext uri="{FF2B5EF4-FFF2-40B4-BE49-F238E27FC236}">
                <a16:creationId xmlns:a16="http://schemas.microsoft.com/office/drawing/2014/main" id="{AB9148F0-5637-55FA-16F9-7523BF78711B}"/>
              </a:ext>
            </a:extLst>
          </p:cNvPr>
          <p:cNvSpPr txBox="1"/>
          <p:nvPr/>
        </p:nvSpPr>
        <p:spPr>
          <a:xfrm>
            <a:off x="5899356" y="6336144"/>
            <a:ext cx="4267200" cy="461665"/>
          </a:xfrm>
          <a:prstGeom prst="rect">
            <a:avLst/>
          </a:prstGeom>
          <a:noFill/>
        </p:spPr>
        <p:txBody>
          <a:bodyPr wrap="square">
            <a:spAutoFit/>
          </a:bodyPr>
          <a:lstStyle/>
          <a:p>
            <a:r>
              <a:rPr lang="en-GB" sz="1200" dirty="0">
                <a:hlinkClick r:id="rId4"/>
              </a:rPr>
              <a:t>https://www.bbc.co.uk/usingthebbc/privacy/childrens-uploads-privacy-notice-13</a:t>
            </a:r>
            <a:r>
              <a:rPr lang="en-GB" sz="1200" dirty="0"/>
              <a:t> </a:t>
            </a:r>
          </a:p>
        </p:txBody>
      </p:sp>
      <p:pic>
        <p:nvPicPr>
          <p:cNvPr id="6" name="Picture 5" descr="Child and Young People Friendly Privacy Notice from the National Portrait Gallery.">
            <a:extLst>
              <a:ext uri="{FF2B5EF4-FFF2-40B4-BE49-F238E27FC236}">
                <a16:creationId xmlns:a16="http://schemas.microsoft.com/office/drawing/2014/main" id="{1688EDD3-C182-C0A5-E699-CF7091F8D031}"/>
              </a:ext>
            </a:extLst>
          </p:cNvPr>
          <p:cNvPicPr>
            <a:picLocks noChangeAspect="1"/>
          </p:cNvPicPr>
          <p:nvPr/>
        </p:nvPicPr>
        <p:blipFill>
          <a:blip r:embed="rId5"/>
          <a:stretch>
            <a:fillRect/>
          </a:stretch>
        </p:blipFill>
        <p:spPr>
          <a:xfrm>
            <a:off x="503404" y="2454231"/>
            <a:ext cx="5032157" cy="3649017"/>
          </a:xfrm>
          <a:prstGeom prst="rect">
            <a:avLst/>
          </a:prstGeom>
          <a:ln>
            <a:solidFill>
              <a:schemeClr val="accent1"/>
            </a:solidFill>
          </a:ln>
        </p:spPr>
      </p:pic>
      <p:sp>
        <p:nvSpPr>
          <p:cNvPr id="14" name="TextBox 13">
            <a:extLst>
              <a:ext uri="{FF2B5EF4-FFF2-40B4-BE49-F238E27FC236}">
                <a16:creationId xmlns:a16="http://schemas.microsoft.com/office/drawing/2014/main" id="{62D0380C-9BD9-F292-5817-466ED99C554B}"/>
              </a:ext>
            </a:extLst>
          </p:cNvPr>
          <p:cNvSpPr txBox="1"/>
          <p:nvPr/>
        </p:nvSpPr>
        <p:spPr>
          <a:xfrm>
            <a:off x="462116" y="6292809"/>
            <a:ext cx="3696930" cy="461665"/>
          </a:xfrm>
          <a:prstGeom prst="rect">
            <a:avLst/>
          </a:prstGeom>
          <a:noFill/>
        </p:spPr>
        <p:txBody>
          <a:bodyPr wrap="square">
            <a:spAutoFit/>
          </a:bodyPr>
          <a:lstStyle/>
          <a:p>
            <a:r>
              <a:rPr lang="en-GB" sz="1200" dirty="0">
                <a:hlinkClick r:id="rId6"/>
              </a:rPr>
              <a:t>https://www.npg.org.uk/about/gallery-planning-and-policies/child-and-young-people-friendly-privacy-notice</a:t>
            </a:r>
            <a:r>
              <a:rPr lang="en-GB" sz="1200" dirty="0"/>
              <a:t> </a:t>
            </a:r>
          </a:p>
        </p:txBody>
      </p:sp>
      <p:sp>
        <p:nvSpPr>
          <p:cNvPr id="11" name="TextBox 10">
            <a:extLst>
              <a:ext uri="{FF2B5EF4-FFF2-40B4-BE49-F238E27FC236}">
                <a16:creationId xmlns:a16="http://schemas.microsoft.com/office/drawing/2014/main" id="{F6C54D5E-1982-D24B-D646-569B6D10DE01}"/>
              </a:ext>
            </a:extLst>
          </p:cNvPr>
          <p:cNvSpPr txBox="1"/>
          <p:nvPr/>
        </p:nvSpPr>
        <p:spPr>
          <a:xfrm>
            <a:off x="285135" y="1887794"/>
            <a:ext cx="10432026" cy="400110"/>
          </a:xfrm>
          <a:prstGeom prst="rect">
            <a:avLst/>
          </a:prstGeom>
          <a:noFill/>
        </p:spPr>
        <p:txBody>
          <a:bodyPr wrap="square" rtlCol="0">
            <a:spAutoFit/>
          </a:bodyPr>
          <a:lstStyle/>
          <a:p>
            <a:r>
              <a:rPr lang="en-GB" sz="2000" dirty="0"/>
              <a:t>Here are </a:t>
            </a:r>
            <a:r>
              <a:rPr lang="en-GB" sz="2000" b="1" dirty="0"/>
              <a:t>examples of privacy notices </a:t>
            </a:r>
            <a:r>
              <a:rPr lang="en-GB" sz="2000" dirty="0"/>
              <a:t>from the National Portrait Gallery and the BBC.</a:t>
            </a:r>
          </a:p>
        </p:txBody>
      </p:sp>
    </p:spTree>
    <p:extLst>
      <p:ext uri="{BB962C8B-B14F-4D97-AF65-F5344CB8AC3E}">
        <p14:creationId xmlns:p14="http://schemas.microsoft.com/office/powerpoint/2010/main" val="300241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04851-EE74-457E-8FA5-C61C1CCC53A4}"/>
              </a:ext>
            </a:extLst>
          </p:cNvPr>
          <p:cNvSpPr>
            <a:spLocks noGrp="1"/>
          </p:cNvSpPr>
          <p:nvPr>
            <p:ph type="title"/>
          </p:nvPr>
        </p:nvSpPr>
        <p:spPr/>
        <p:txBody>
          <a:bodyPr/>
          <a:lstStyle/>
          <a:p>
            <a:r>
              <a:rPr lang="en-GB" dirty="0">
                <a:solidFill>
                  <a:schemeClr val="tx1"/>
                </a:solidFill>
              </a:rPr>
              <a:t>Roles within GDPR</a:t>
            </a:r>
          </a:p>
        </p:txBody>
      </p:sp>
      <p:sp>
        <p:nvSpPr>
          <p:cNvPr id="3" name="TextBox 2">
            <a:extLst>
              <a:ext uri="{FF2B5EF4-FFF2-40B4-BE49-F238E27FC236}">
                <a16:creationId xmlns:a16="http://schemas.microsoft.com/office/drawing/2014/main" id="{52149E31-AE72-1AE6-BF68-ECEFE6FA9480}"/>
              </a:ext>
            </a:extLst>
          </p:cNvPr>
          <p:cNvSpPr txBox="1"/>
          <p:nvPr/>
        </p:nvSpPr>
        <p:spPr>
          <a:xfrm>
            <a:off x="432081" y="2652785"/>
            <a:ext cx="4414684" cy="3477875"/>
          </a:xfrm>
          <a:prstGeom prst="rect">
            <a:avLst/>
          </a:prstGeom>
          <a:noFill/>
        </p:spPr>
        <p:txBody>
          <a:bodyPr wrap="square" rtlCol="0">
            <a:spAutoFit/>
          </a:bodyPr>
          <a:lstStyle/>
          <a:p>
            <a:pPr algn="l"/>
            <a:r>
              <a:rPr lang="en-GB" sz="2000" dirty="0"/>
              <a:t>Within GDPR there are many different roles described, and their associated rights and responsibilities.</a:t>
            </a:r>
          </a:p>
          <a:p>
            <a:pPr algn="l"/>
            <a:endParaRPr lang="en-GB" sz="2000" dirty="0"/>
          </a:p>
          <a:p>
            <a:pPr algn="l"/>
            <a:r>
              <a:rPr lang="en-GB" sz="2000" dirty="0"/>
              <a:t>We are going to look at the roles of </a:t>
            </a:r>
          </a:p>
          <a:p>
            <a:pPr marL="342900" indent="-342900" algn="l">
              <a:buFont typeface="Arial" panose="020B0604020202020204" pitchFamily="34" charset="0"/>
              <a:buChar char="•"/>
            </a:pPr>
            <a:r>
              <a:rPr lang="en-GB" sz="2000" b="1" dirty="0"/>
              <a:t>Data subject</a:t>
            </a:r>
            <a:r>
              <a:rPr lang="en-GB" sz="2000" dirty="0"/>
              <a:t> </a:t>
            </a:r>
          </a:p>
          <a:p>
            <a:pPr marL="342900" indent="-342900" algn="l">
              <a:buFont typeface="Arial" panose="020B0604020202020204" pitchFamily="34" charset="0"/>
              <a:buChar char="•"/>
            </a:pPr>
            <a:r>
              <a:rPr lang="en-GB" sz="2000" b="1" dirty="0"/>
              <a:t>Data controller</a:t>
            </a:r>
          </a:p>
          <a:p>
            <a:pPr marL="342900" indent="-342900" algn="l">
              <a:buFont typeface="Arial" panose="020B0604020202020204" pitchFamily="34" charset="0"/>
              <a:buChar char="•"/>
            </a:pPr>
            <a:r>
              <a:rPr lang="en-GB" sz="2000" b="1" dirty="0"/>
              <a:t>Data processor</a:t>
            </a:r>
            <a:r>
              <a:rPr lang="en-GB" sz="2000" dirty="0"/>
              <a:t> </a:t>
            </a:r>
          </a:p>
          <a:p>
            <a:pPr algn="l"/>
            <a:endParaRPr lang="en-GB" sz="2000" dirty="0"/>
          </a:p>
          <a:p>
            <a:pPr algn="l"/>
            <a:endParaRPr lang="en-GB" sz="2000" dirty="0"/>
          </a:p>
          <a:p>
            <a:pPr algn="l"/>
            <a:endParaRPr lang="en-US" sz="2000" dirty="0"/>
          </a:p>
        </p:txBody>
      </p:sp>
      <p:grpSp>
        <p:nvGrpSpPr>
          <p:cNvPr id="22" name="Group 21">
            <a:extLst>
              <a:ext uri="{FF2B5EF4-FFF2-40B4-BE49-F238E27FC236}">
                <a16:creationId xmlns:a16="http://schemas.microsoft.com/office/drawing/2014/main" id="{FF523308-0B80-08F9-2D05-F431E07991CE}"/>
              </a:ext>
              <a:ext uri="{C183D7F6-B498-43B3-948B-1728B52AA6E4}">
                <adec:decorative xmlns:adec="http://schemas.microsoft.com/office/drawing/2017/decorative" val="1"/>
              </a:ext>
            </a:extLst>
          </p:cNvPr>
          <p:cNvGrpSpPr/>
          <p:nvPr/>
        </p:nvGrpSpPr>
        <p:grpSpPr>
          <a:xfrm>
            <a:off x="6013101" y="1845670"/>
            <a:ext cx="1681316" cy="1570043"/>
            <a:chOff x="5902031" y="2074604"/>
            <a:chExt cx="1681316" cy="1570043"/>
          </a:xfrm>
        </p:grpSpPr>
        <p:pic>
          <p:nvPicPr>
            <p:cNvPr id="5" name="Graphic 4" descr="User with solid fill">
              <a:extLst>
                <a:ext uri="{FF2B5EF4-FFF2-40B4-BE49-F238E27FC236}">
                  <a16:creationId xmlns:a16="http://schemas.microsoft.com/office/drawing/2014/main" id="{65451C4F-868F-C40C-91CA-5B12A7B7FC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79908" y="2074604"/>
              <a:ext cx="1325563" cy="1325563"/>
            </a:xfrm>
            <a:prstGeom prst="rect">
              <a:avLst/>
            </a:prstGeom>
          </p:spPr>
        </p:pic>
        <p:sp>
          <p:nvSpPr>
            <p:cNvPr id="9" name="TextBox 8">
              <a:extLst>
                <a:ext uri="{FF2B5EF4-FFF2-40B4-BE49-F238E27FC236}">
                  <a16:creationId xmlns:a16="http://schemas.microsoft.com/office/drawing/2014/main" id="{7FD034F8-2A49-2802-4B74-E041343869FF}"/>
                </a:ext>
              </a:extLst>
            </p:cNvPr>
            <p:cNvSpPr txBox="1"/>
            <p:nvPr/>
          </p:nvSpPr>
          <p:spPr>
            <a:xfrm>
              <a:off x="5902031" y="3271021"/>
              <a:ext cx="1681316" cy="373626"/>
            </a:xfrm>
            <a:prstGeom prst="rect">
              <a:avLst/>
            </a:prstGeom>
            <a:noFill/>
          </p:spPr>
          <p:txBody>
            <a:bodyPr wrap="square" rtlCol="0">
              <a:spAutoFit/>
            </a:bodyPr>
            <a:lstStyle/>
            <a:p>
              <a:pPr algn="ctr"/>
              <a:r>
                <a:rPr lang="en-GB" dirty="0"/>
                <a:t>Data subject</a:t>
              </a:r>
            </a:p>
          </p:txBody>
        </p:sp>
      </p:grpSp>
      <p:grpSp>
        <p:nvGrpSpPr>
          <p:cNvPr id="21" name="Group 20">
            <a:extLst>
              <a:ext uri="{FF2B5EF4-FFF2-40B4-BE49-F238E27FC236}">
                <a16:creationId xmlns:a16="http://schemas.microsoft.com/office/drawing/2014/main" id="{E3EE0970-F0EA-797B-1406-FD806D6745C1}"/>
              </a:ext>
              <a:ext uri="{C183D7F6-B498-43B3-948B-1728B52AA6E4}">
                <adec:decorative xmlns:adec="http://schemas.microsoft.com/office/drawing/2017/decorative" val="1"/>
              </a:ext>
            </a:extLst>
          </p:cNvPr>
          <p:cNvGrpSpPr/>
          <p:nvPr/>
        </p:nvGrpSpPr>
        <p:grpSpPr>
          <a:xfrm>
            <a:off x="6140187" y="4878907"/>
            <a:ext cx="1681316" cy="1508082"/>
            <a:chOff x="5952536" y="4197708"/>
            <a:chExt cx="1681316" cy="1508082"/>
          </a:xfrm>
        </p:grpSpPr>
        <p:pic>
          <p:nvPicPr>
            <p:cNvPr id="7" name="Graphic 6" descr="User with solid fill">
              <a:extLst>
                <a:ext uri="{FF2B5EF4-FFF2-40B4-BE49-F238E27FC236}">
                  <a16:creationId xmlns:a16="http://schemas.microsoft.com/office/drawing/2014/main" id="{043C399B-8ADB-90EF-0DF3-14722EB321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30413" y="4197708"/>
              <a:ext cx="1325563" cy="1325563"/>
            </a:xfrm>
            <a:prstGeom prst="rect">
              <a:avLst/>
            </a:prstGeom>
          </p:spPr>
        </p:pic>
        <p:sp>
          <p:nvSpPr>
            <p:cNvPr id="10" name="TextBox 9">
              <a:extLst>
                <a:ext uri="{FF2B5EF4-FFF2-40B4-BE49-F238E27FC236}">
                  <a16:creationId xmlns:a16="http://schemas.microsoft.com/office/drawing/2014/main" id="{A8715D75-7FA3-046B-48E8-91D8C3CDE68B}"/>
                </a:ext>
              </a:extLst>
            </p:cNvPr>
            <p:cNvSpPr txBox="1"/>
            <p:nvPr/>
          </p:nvSpPr>
          <p:spPr>
            <a:xfrm>
              <a:off x="5952536" y="5336458"/>
              <a:ext cx="1681316" cy="369332"/>
            </a:xfrm>
            <a:prstGeom prst="rect">
              <a:avLst/>
            </a:prstGeom>
            <a:noFill/>
          </p:spPr>
          <p:txBody>
            <a:bodyPr wrap="square" rtlCol="0">
              <a:spAutoFit/>
            </a:bodyPr>
            <a:lstStyle/>
            <a:p>
              <a:pPr algn="ctr"/>
              <a:r>
                <a:rPr lang="en-GB" dirty="0"/>
                <a:t>Data processor</a:t>
              </a:r>
            </a:p>
          </p:txBody>
        </p:sp>
      </p:grpSp>
      <p:grpSp>
        <p:nvGrpSpPr>
          <p:cNvPr id="16" name="Group 15">
            <a:extLst>
              <a:ext uri="{FF2B5EF4-FFF2-40B4-BE49-F238E27FC236}">
                <a16:creationId xmlns:a16="http://schemas.microsoft.com/office/drawing/2014/main" id="{64EE944A-B867-05FC-441A-2F5A8FB80D81}"/>
              </a:ext>
              <a:ext uri="{C183D7F6-B498-43B3-948B-1728B52AA6E4}">
                <adec:decorative xmlns:adec="http://schemas.microsoft.com/office/drawing/2017/decorative" val="1"/>
              </a:ext>
            </a:extLst>
          </p:cNvPr>
          <p:cNvGrpSpPr/>
          <p:nvPr/>
        </p:nvGrpSpPr>
        <p:grpSpPr>
          <a:xfrm>
            <a:off x="10045996" y="1958434"/>
            <a:ext cx="1681316" cy="1785081"/>
            <a:chOff x="10420846" y="2608239"/>
            <a:chExt cx="1681316" cy="1785081"/>
          </a:xfrm>
        </p:grpSpPr>
        <p:pic>
          <p:nvPicPr>
            <p:cNvPr id="14" name="Graphic 13" descr="User with solid fill">
              <a:extLst>
                <a:ext uri="{FF2B5EF4-FFF2-40B4-BE49-F238E27FC236}">
                  <a16:creationId xmlns:a16="http://schemas.microsoft.com/office/drawing/2014/main" id="{2FA4DA33-A4EE-1FF4-AED0-DE4E25D63E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564310" y="2608239"/>
              <a:ext cx="1325563" cy="1325563"/>
            </a:xfrm>
            <a:prstGeom prst="rect">
              <a:avLst/>
            </a:prstGeom>
          </p:spPr>
        </p:pic>
        <p:sp>
          <p:nvSpPr>
            <p:cNvPr id="15" name="TextBox 14">
              <a:extLst>
                <a:ext uri="{FF2B5EF4-FFF2-40B4-BE49-F238E27FC236}">
                  <a16:creationId xmlns:a16="http://schemas.microsoft.com/office/drawing/2014/main" id="{8975C22C-B375-4A93-FE4C-51C6029785EC}"/>
                </a:ext>
              </a:extLst>
            </p:cNvPr>
            <p:cNvSpPr txBox="1"/>
            <p:nvPr/>
          </p:nvSpPr>
          <p:spPr>
            <a:xfrm>
              <a:off x="10420846" y="3746989"/>
              <a:ext cx="1681316" cy="646331"/>
            </a:xfrm>
            <a:prstGeom prst="rect">
              <a:avLst/>
            </a:prstGeom>
            <a:noFill/>
          </p:spPr>
          <p:txBody>
            <a:bodyPr wrap="square" rtlCol="0">
              <a:spAutoFit/>
            </a:bodyPr>
            <a:lstStyle/>
            <a:p>
              <a:pPr algn="ctr"/>
              <a:r>
                <a:rPr lang="en-GB" dirty="0"/>
                <a:t>Data protection officer</a:t>
              </a:r>
            </a:p>
          </p:txBody>
        </p:sp>
      </p:grpSp>
      <p:grpSp>
        <p:nvGrpSpPr>
          <p:cNvPr id="27" name="Group 26">
            <a:extLst>
              <a:ext uri="{FF2B5EF4-FFF2-40B4-BE49-F238E27FC236}">
                <a16:creationId xmlns:a16="http://schemas.microsoft.com/office/drawing/2014/main" id="{E3BDBFBF-7B4D-FE14-8A42-5B78A5531B3B}"/>
              </a:ext>
              <a:ext uri="{C183D7F6-B498-43B3-948B-1728B52AA6E4}">
                <adec:decorative xmlns:adec="http://schemas.microsoft.com/office/drawing/2017/decorative" val="1"/>
              </a:ext>
            </a:extLst>
          </p:cNvPr>
          <p:cNvGrpSpPr/>
          <p:nvPr/>
        </p:nvGrpSpPr>
        <p:grpSpPr>
          <a:xfrm>
            <a:off x="10011583" y="4627397"/>
            <a:ext cx="1681316" cy="1842748"/>
            <a:chOff x="5902031" y="2074604"/>
            <a:chExt cx="1681316" cy="1842748"/>
          </a:xfrm>
        </p:grpSpPr>
        <p:pic>
          <p:nvPicPr>
            <p:cNvPr id="28" name="Graphic 27" descr="User with solid fill">
              <a:extLst>
                <a:ext uri="{FF2B5EF4-FFF2-40B4-BE49-F238E27FC236}">
                  <a16:creationId xmlns:a16="http://schemas.microsoft.com/office/drawing/2014/main" id="{9A509F2D-EF93-6530-1285-36D8567DDA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79908" y="2074604"/>
              <a:ext cx="1325563" cy="1325563"/>
            </a:xfrm>
            <a:prstGeom prst="rect">
              <a:avLst/>
            </a:prstGeom>
          </p:spPr>
        </p:pic>
        <p:sp>
          <p:nvSpPr>
            <p:cNvPr id="29" name="TextBox 28">
              <a:extLst>
                <a:ext uri="{FF2B5EF4-FFF2-40B4-BE49-F238E27FC236}">
                  <a16:creationId xmlns:a16="http://schemas.microsoft.com/office/drawing/2014/main" id="{D9D9BEF4-2BE3-9C3F-6EC6-D2703F45AC68}"/>
                </a:ext>
              </a:extLst>
            </p:cNvPr>
            <p:cNvSpPr txBox="1"/>
            <p:nvPr/>
          </p:nvSpPr>
          <p:spPr>
            <a:xfrm>
              <a:off x="5902031" y="3271021"/>
              <a:ext cx="1681316" cy="646331"/>
            </a:xfrm>
            <a:prstGeom prst="rect">
              <a:avLst/>
            </a:prstGeom>
            <a:noFill/>
          </p:spPr>
          <p:txBody>
            <a:bodyPr wrap="square" rtlCol="0">
              <a:spAutoFit/>
            </a:bodyPr>
            <a:lstStyle/>
            <a:p>
              <a:pPr algn="ctr"/>
              <a:r>
                <a:rPr lang="en-GB" dirty="0"/>
                <a:t>Data protection authority</a:t>
              </a:r>
            </a:p>
          </p:txBody>
        </p:sp>
      </p:grpSp>
      <p:sp>
        <p:nvSpPr>
          <p:cNvPr id="4" name="Rectangle: Rounded Corners 3">
            <a:extLst>
              <a:ext uri="{FF2B5EF4-FFF2-40B4-BE49-F238E27FC236}">
                <a16:creationId xmlns:a16="http://schemas.microsoft.com/office/drawing/2014/main" id="{354898B5-8DFC-6BB8-E1B4-093E33BAEF6E}"/>
              </a:ext>
              <a:ext uri="{C183D7F6-B498-43B3-948B-1728B52AA6E4}">
                <adec:decorative xmlns:adec="http://schemas.microsoft.com/office/drawing/2017/decorative" val="1"/>
              </a:ext>
            </a:extLst>
          </p:cNvPr>
          <p:cNvSpPr/>
          <p:nvPr/>
        </p:nvSpPr>
        <p:spPr>
          <a:xfrm>
            <a:off x="5291193" y="1845669"/>
            <a:ext cx="6672276" cy="4899259"/>
          </a:xfrm>
          <a:prstGeom prst="roundRect">
            <a:avLst/>
          </a:prstGeom>
          <a:noFill/>
          <a:ln w="38100">
            <a:solidFill>
              <a:srgbClr val="EAC0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3" name="Group 32">
            <a:extLst>
              <a:ext uri="{FF2B5EF4-FFF2-40B4-BE49-F238E27FC236}">
                <a16:creationId xmlns:a16="http://schemas.microsoft.com/office/drawing/2014/main" id="{07376B30-9295-C2CD-407A-6328E963DC2E}"/>
              </a:ext>
              <a:ext uri="{C183D7F6-B498-43B3-948B-1728B52AA6E4}">
                <adec:decorative xmlns:adec="http://schemas.microsoft.com/office/drawing/2017/decorative" val="1"/>
              </a:ext>
            </a:extLst>
          </p:cNvPr>
          <p:cNvGrpSpPr/>
          <p:nvPr/>
        </p:nvGrpSpPr>
        <p:grpSpPr>
          <a:xfrm>
            <a:off x="8091756" y="3354281"/>
            <a:ext cx="1681316" cy="1524626"/>
            <a:chOff x="8686798" y="2119708"/>
            <a:chExt cx="1681316" cy="1524626"/>
          </a:xfrm>
        </p:grpSpPr>
        <p:pic>
          <p:nvPicPr>
            <p:cNvPr id="34" name="Graphic 33" descr="User with solid fill">
              <a:extLst>
                <a:ext uri="{FF2B5EF4-FFF2-40B4-BE49-F238E27FC236}">
                  <a16:creationId xmlns:a16="http://schemas.microsoft.com/office/drawing/2014/main" id="{BA89AB7F-180B-3E43-61DF-E77075671F3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64675" y="2119708"/>
              <a:ext cx="1325563" cy="1325563"/>
            </a:xfrm>
            <a:prstGeom prst="rect">
              <a:avLst/>
            </a:prstGeom>
          </p:spPr>
        </p:pic>
        <p:sp>
          <p:nvSpPr>
            <p:cNvPr id="35" name="TextBox 34">
              <a:extLst>
                <a:ext uri="{FF2B5EF4-FFF2-40B4-BE49-F238E27FC236}">
                  <a16:creationId xmlns:a16="http://schemas.microsoft.com/office/drawing/2014/main" id="{D4BEDEDB-EC5A-2C56-2E0B-9681F1461610}"/>
                </a:ext>
              </a:extLst>
            </p:cNvPr>
            <p:cNvSpPr txBox="1"/>
            <p:nvPr/>
          </p:nvSpPr>
          <p:spPr>
            <a:xfrm>
              <a:off x="8686798" y="3275002"/>
              <a:ext cx="1681316" cy="369332"/>
            </a:xfrm>
            <a:prstGeom prst="rect">
              <a:avLst/>
            </a:prstGeom>
            <a:noFill/>
          </p:spPr>
          <p:txBody>
            <a:bodyPr wrap="square" rtlCol="0">
              <a:spAutoFit/>
            </a:bodyPr>
            <a:lstStyle/>
            <a:p>
              <a:pPr algn="ctr"/>
              <a:r>
                <a:rPr lang="en-GB" dirty="0"/>
                <a:t>Data controller</a:t>
              </a:r>
            </a:p>
          </p:txBody>
        </p:sp>
      </p:grpSp>
    </p:spTree>
    <p:extLst>
      <p:ext uri="{BB962C8B-B14F-4D97-AF65-F5344CB8AC3E}">
        <p14:creationId xmlns:p14="http://schemas.microsoft.com/office/powerpoint/2010/main" val="203420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4C500-9482-4AC0-A364-6C6C3AF4C9A4}"/>
              </a:ext>
            </a:extLst>
          </p:cNvPr>
          <p:cNvSpPr>
            <a:spLocks noGrp="1"/>
          </p:cNvSpPr>
          <p:nvPr>
            <p:ph type="title"/>
          </p:nvPr>
        </p:nvSpPr>
        <p:spPr/>
        <p:txBody>
          <a:bodyPr/>
          <a:lstStyle/>
          <a:p>
            <a:r>
              <a:rPr lang="en-US">
                <a:solidFill>
                  <a:schemeClr val="tx1"/>
                </a:solidFill>
              </a:rPr>
              <a:t>Learning intentions</a:t>
            </a:r>
            <a:endParaRPr lang="en-GB">
              <a:solidFill>
                <a:schemeClr val="tx1"/>
              </a:solidFill>
            </a:endParaRPr>
          </a:p>
        </p:txBody>
      </p:sp>
      <p:graphicFrame>
        <p:nvGraphicFramePr>
          <p:cNvPr id="4" name="Table 3">
            <a:extLst>
              <a:ext uri="{FF2B5EF4-FFF2-40B4-BE49-F238E27FC236}">
                <a16:creationId xmlns:a16="http://schemas.microsoft.com/office/drawing/2014/main" id="{A2A5D003-952C-4CC8-8F5A-EC222DA6F078}"/>
              </a:ext>
            </a:extLst>
          </p:cNvPr>
          <p:cNvGraphicFramePr>
            <a:graphicFrameLocks noGrp="1"/>
          </p:cNvGraphicFramePr>
          <p:nvPr>
            <p:extLst>
              <p:ext uri="{D42A27DB-BD31-4B8C-83A1-F6EECF244321}">
                <p14:modId xmlns:p14="http://schemas.microsoft.com/office/powerpoint/2010/main" val="3706507796"/>
              </p:ext>
            </p:extLst>
          </p:nvPr>
        </p:nvGraphicFramePr>
        <p:xfrm>
          <a:off x="510289" y="1922984"/>
          <a:ext cx="10843511" cy="4998720"/>
        </p:xfrm>
        <a:graphic>
          <a:graphicData uri="http://schemas.openxmlformats.org/drawingml/2006/table">
            <a:tbl>
              <a:tblPr/>
              <a:tblGrid>
                <a:gridCol w="10843511">
                  <a:extLst>
                    <a:ext uri="{9D8B030D-6E8A-4147-A177-3AD203B41FA5}">
                      <a16:colId xmlns:a16="http://schemas.microsoft.com/office/drawing/2014/main" val="803942006"/>
                    </a:ext>
                  </a:extLst>
                </a:gridCol>
              </a:tblGrid>
              <a:tr h="3630132">
                <a:tc>
                  <a:txBody>
                    <a:bodyPr/>
                    <a:lstStyle/>
                    <a:p>
                      <a:r>
                        <a:rPr lang="en-US" sz="2800" dirty="0"/>
                        <a:t>We will be looking at how </a:t>
                      </a:r>
                      <a:r>
                        <a:rPr lang="en-GB" sz="2800" noProof="0" dirty="0"/>
                        <a:t>organisations</a:t>
                      </a:r>
                      <a:r>
                        <a:rPr lang="en-US" sz="2800" dirty="0"/>
                        <a:t> keep data secure, specifically,</a:t>
                      </a:r>
                    </a:p>
                    <a:p>
                      <a:endParaRPr lang="en-US" sz="1400" dirty="0"/>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b="0" dirty="0"/>
                        <a:t>What happens if </a:t>
                      </a:r>
                      <a:r>
                        <a:rPr lang="en-GB" sz="2800" b="1" noProof="0" dirty="0"/>
                        <a:t>organisations don’t keep data secure</a:t>
                      </a:r>
                    </a:p>
                    <a:p>
                      <a:pPr marL="0" indent="0">
                        <a:buFont typeface="Arial" panose="020B0604020202020204" pitchFamily="34" charset="0"/>
                        <a:buNone/>
                      </a:pPr>
                      <a:endParaRPr lang="en-US" sz="2800" dirty="0"/>
                    </a:p>
                    <a:p>
                      <a:pPr marL="457200" indent="-457200">
                        <a:buFont typeface="Arial" panose="020B0604020202020204" pitchFamily="34" charset="0"/>
                        <a:buChar char="•"/>
                      </a:pPr>
                      <a:r>
                        <a:rPr lang="en-US" sz="2800" dirty="0"/>
                        <a:t>What is </a:t>
                      </a:r>
                      <a:r>
                        <a:rPr lang="en-US" sz="2800" b="1" dirty="0"/>
                        <a:t>GDPR</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What are your </a:t>
                      </a:r>
                      <a:r>
                        <a:rPr lang="en-US" sz="2800" b="1" dirty="0"/>
                        <a:t>data rights under the law</a:t>
                      </a:r>
                    </a:p>
                    <a:p>
                      <a:pPr marL="457200" indent="-457200">
                        <a:buFont typeface="Arial" panose="020B0604020202020204" pitchFamily="34" charset="0"/>
                        <a:buChar char="•"/>
                      </a:pPr>
                      <a:endParaRPr lang="en-US" sz="2800" b="1" dirty="0"/>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dirty="0"/>
                        <a:t>How encryption and backups </a:t>
                      </a:r>
                      <a:r>
                        <a:rPr lang="en-US" sz="2800" b="1" dirty="0"/>
                        <a:t>keep data safe</a:t>
                      </a:r>
                    </a:p>
                    <a:p>
                      <a:pPr marL="457200" indent="-457200">
                        <a:buFont typeface="Arial" panose="020B0604020202020204" pitchFamily="34" charset="0"/>
                        <a:buChar char="•"/>
                      </a:pPr>
                      <a:endParaRPr lang="en-US" sz="2800" b="1" dirty="0"/>
                    </a:p>
                    <a:p>
                      <a:pPr marL="0" indent="0">
                        <a:buFont typeface="Arial" panose="020B0604020202020204" pitchFamily="34" charset="0"/>
                        <a:buNone/>
                      </a:pPr>
                      <a:endParaRPr lang="en-US" sz="2800" dirty="0"/>
                    </a:p>
                  </a:txBody>
                  <a:tcPr>
                    <a:lnL>
                      <a:noFill/>
                    </a:lnL>
                    <a:lnR>
                      <a:noFill/>
                    </a:lnR>
                    <a:lnT>
                      <a:noFill/>
                    </a:lnT>
                    <a:lnB>
                      <a:noFill/>
                    </a:lnB>
                  </a:tcPr>
                </a:tc>
                <a:extLst>
                  <a:ext uri="{0D108BD9-81ED-4DB2-BD59-A6C34878D82A}">
                    <a16:rowId xmlns:a16="http://schemas.microsoft.com/office/drawing/2014/main" val="518344652"/>
                  </a:ext>
                </a:extLst>
              </a:tr>
            </a:tbl>
          </a:graphicData>
        </a:graphic>
      </p:graphicFrame>
    </p:spTree>
    <p:extLst>
      <p:ext uri="{BB962C8B-B14F-4D97-AF65-F5344CB8AC3E}">
        <p14:creationId xmlns:p14="http://schemas.microsoft.com/office/powerpoint/2010/main" val="649676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50D69-9991-4E3E-AC86-31AE9ADC803C}"/>
              </a:ext>
            </a:extLst>
          </p:cNvPr>
          <p:cNvSpPr>
            <a:spLocks noGrp="1"/>
          </p:cNvSpPr>
          <p:nvPr>
            <p:ph type="title"/>
          </p:nvPr>
        </p:nvSpPr>
        <p:spPr/>
        <p:txBody>
          <a:bodyPr/>
          <a:lstStyle/>
          <a:p>
            <a:r>
              <a:rPr lang="en-US" b="0"/>
              <a:t>Definition</a:t>
            </a:r>
            <a:endParaRPr lang="en-GB" b="0"/>
          </a:p>
        </p:txBody>
      </p:sp>
      <p:sp>
        <p:nvSpPr>
          <p:cNvPr id="4" name="TextBox 3">
            <a:extLst>
              <a:ext uri="{FF2B5EF4-FFF2-40B4-BE49-F238E27FC236}">
                <a16:creationId xmlns:a16="http://schemas.microsoft.com/office/drawing/2014/main" id="{AE4CF5AA-21F6-4442-B0D7-2E7124F8AFD6}"/>
              </a:ext>
            </a:extLst>
          </p:cNvPr>
          <p:cNvSpPr txBox="1"/>
          <p:nvPr/>
        </p:nvSpPr>
        <p:spPr>
          <a:xfrm>
            <a:off x="1849693" y="2312272"/>
            <a:ext cx="8492613" cy="3183850"/>
          </a:xfrm>
          <a:prstGeom prst="roundRect">
            <a:avLst/>
          </a:prstGeom>
          <a:noFill/>
          <a:ln>
            <a:solidFill>
              <a:srgbClr val="EAC036"/>
            </a:solidFill>
          </a:ln>
        </p:spPr>
        <p:txBody>
          <a:bodyPr wrap="square" rtlCol="0">
            <a:spAutoFit/>
          </a:bodyPr>
          <a:lstStyle/>
          <a:p>
            <a:pPr algn="ctr">
              <a:spcAft>
                <a:spcPts val="600"/>
              </a:spcAft>
            </a:pPr>
            <a:r>
              <a:rPr lang="en-GB" sz="4400" b="1" dirty="0">
                <a:effectLst/>
                <a:ea typeface="Times New Roman" panose="02020603050405020304" pitchFamily="18" charset="0"/>
                <a:cs typeface="Times New Roman" panose="02020603050405020304" pitchFamily="18" charset="0"/>
              </a:rPr>
              <a:t>Data subject</a:t>
            </a:r>
            <a:endParaRPr lang="en-US" sz="4400" dirty="0"/>
          </a:p>
          <a:p>
            <a:pPr algn="ctr">
              <a:spcAft>
                <a:spcPts val="600"/>
              </a:spcAft>
            </a:pPr>
            <a:r>
              <a:rPr lang="en-GB" sz="4400" dirty="0"/>
              <a:t>The identified or identifiable living individual to whom the personal data relates.</a:t>
            </a:r>
            <a:endParaRPr lang="en-US" sz="4400" dirty="0"/>
          </a:p>
        </p:txBody>
      </p:sp>
    </p:spTree>
    <p:extLst>
      <p:ext uri="{BB962C8B-B14F-4D97-AF65-F5344CB8AC3E}">
        <p14:creationId xmlns:p14="http://schemas.microsoft.com/office/powerpoint/2010/main" val="3177677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50D69-9991-4E3E-AC86-31AE9ADC803C}"/>
              </a:ext>
            </a:extLst>
          </p:cNvPr>
          <p:cNvSpPr>
            <a:spLocks noGrp="1"/>
          </p:cNvSpPr>
          <p:nvPr>
            <p:ph type="title"/>
          </p:nvPr>
        </p:nvSpPr>
        <p:spPr/>
        <p:txBody>
          <a:bodyPr/>
          <a:lstStyle/>
          <a:p>
            <a:r>
              <a:rPr lang="en-US" b="0" dirty="0"/>
              <a:t>Definition</a:t>
            </a:r>
            <a:endParaRPr lang="en-GB" b="0" dirty="0"/>
          </a:p>
        </p:txBody>
      </p:sp>
      <p:sp>
        <p:nvSpPr>
          <p:cNvPr id="4" name="TextBox 3">
            <a:extLst>
              <a:ext uri="{FF2B5EF4-FFF2-40B4-BE49-F238E27FC236}">
                <a16:creationId xmlns:a16="http://schemas.microsoft.com/office/drawing/2014/main" id="{AE4CF5AA-21F6-4442-B0D7-2E7124F8AFD6}"/>
              </a:ext>
            </a:extLst>
          </p:cNvPr>
          <p:cNvSpPr txBox="1"/>
          <p:nvPr/>
        </p:nvSpPr>
        <p:spPr>
          <a:xfrm>
            <a:off x="2129845" y="2562735"/>
            <a:ext cx="7932310" cy="3183850"/>
          </a:xfrm>
          <a:prstGeom prst="roundRect">
            <a:avLst/>
          </a:prstGeom>
          <a:noFill/>
          <a:ln>
            <a:solidFill>
              <a:srgbClr val="EAC036"/>
            </a:solidFill>
          </a:ln>
        </p:spPr>
        <p:txBody>
          <a:bodyPr wrap="square" rtlCol="0">
            <a:spAutoFit/>
          </a:bodyPr>
          <a:lstStyle/>
          <a:p>
            <a:pPr algn="ctr">
              <a:spcAft>
                <a:spcPts val="600"/>
              </a:spcAft>
            </a:pPr>
            <a:r>
              <a:rPr lang="en-GB" sz="4400" b="1" dirty="0">
                <a:effectLst/>
                <a:ea typeface="Times New Roman" panose="02020603050405020304" pitchFamily="18" charset="0"/>
                <a:cs typeface="Times New Roman" panose="02020603050405020304" pitchFamily="18" charset="0"/>
              </a:rPr>
              <a:t>Data controller</a:t>
            </a:r>
          </a:p>
          <a:p>
            <a:pPr algn="ctr">
              <a:spcAft>
                <a:spcPts val="600"/>
              </a:spcAft>
            </a:pPr>
            <a:r>
              <a:rPr lang="en-GB" sz="4400" dirty="0">
                <a:cs typeface="Times New Roman" panose="02020603050405020304" pitchFamily="18" charset="0"/>
              </a:rPr>
              <a:t>Determines why and how personal data is processed in an organisation</a:t>
            </a:r>
            <a:endParaRPr lang="en-US" sz="4400" dirty="0"/>
          </a:p>
        </p:txBody>
      </p:sp>
    </p:spTree>
    <p:extLst>
      <p:ext uri="{BB962C8B-B14F-4D97-AF65-F5344CB8AC3E}">
        <p14:creationId xmlns:p14="http://schemas.microsoft.com/office/powerpoint/2010/main" val="1718117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50D69-9991-4E3E-AC86-31AE9ADC803C}"/>
              </a:ext>
            </a:extLst>
          </p:cNvPr>
          <p:cNvSpPr>
            <a:spLocks noGrp="1"/>
          </p:cNvSpPr>
          <p:nvPr>
            <p:ph type="title"/>
          </p:nvPr>
        </p:nvSpPr>
        <p:spPr/>
        <p:txBody>
          <a:bodyPr/>
          <a:lstStyle/>
          <a:p>
            <a:r>
              <a:rPr lang="en-US" b="0" dirty="0"/>
              <a:t>Definition</a:t>
            </a:r>
            <a:endParaRPr lang="en-GB" b="0" dirty="0"/>
          </a:p>
        </p:txBody>
      </p:sp>
      <p:sp>
        <p:nvSpPr>
          <p:cNvPr id="4" name="TextBox 3">
            <a:extLst>
              <a:ext uri="{FF2B5EF4-FFF2-40B4-BE49-F238E27FC236}">
                <a16:creationId xmlns:a16="http://schemas.microsoft.com/office/drawing/2014/main" id="{AE4CF5AA-21F6-4442-B0D7-2E7124F8AFD6}"/>
              </a:ext>
            </a:extLst>
          </p:cNvPr>
          <p:cNvSpPr txBox="1"/>
          <p:nvPr/>
        </p:nvSpPr>
        <p:spPr>
          <a:xfrm>
            <a:off x="2129845" y="2562735"/>
            <a:ext cx="7932310" cy="2434709"/>
          </a:xfrm>
          <a:prstGeom prst="roundRect">
            <a:avLst/>
          </a:prstGeom>
          <a:noFill/>
          <a:ln>
            <a:solidFill>
              <a:srgbClr val="EAC036"/>
            </a:solidFill>
          </a:ln>
        </p:spPr>
        <p:txBody>
          <a:bodyPr wrap="square" rtlCol="0">
            <a:spAutoFit/>
          </a:bodyPr>
          <a:lstStyle/>
          <a:p>
            <a:pPr algn="ctr">
              <a:spcAft>
                <a:spcPts val="600"/>
              </a:spcAft>
            </a:pPr>
            <a:r>
              <a:rPr lang="en-GB" sz="4400" b="1" dirty="0">
                <a:effectLst/>
                <a:ea typeface="Times New Roman" panose="02020603050405020304" pitchFamily="18" charset="0"/>
                <a:cs typeface="Times New Roman" panose="02020603050405020304" pitchFamily="18" charset="0"/>
              </a:rPr>
              <a:t>Data </a:t>
            </a:r>
            <a:r>
              <a:rPr lang="en-GB" sz="4400" b="1" dirty="0">
                <a:ea typeface="Times New Roman" panose="02020603050405020304" pitchFamily="18" charset="0"/>
                <a:cs typeface="Times New Roman" panose="02020603050405020304" pitchFamily="18" charset="0"/>
              </a:rPr>
              <a:t>processor</a:t>
            </a:r>
            <a:endParaRPr lang="en-GB" sz="4400" b="1" dirty="0">
              <a:effectLst/>
              <a:ea typeface="Times New Roman" panose="02020603050405020304" pitchFamily="18" charset="0"/>
              <a:cs typeface="Times New Roman" panose="02020603050405020304" pitchFamily="18" charset="0"/>
            </a:endParaRPr>
          </a:p>
          <a:p>
            <a:pPr algn="ctr">
              <a:spcAft>
                <a:spcPts val="600"/>
              </a:spcAft>
            </a:pPr>
            <a:r>
              <a:rPr lang="en-GB" sz="4400" dirty="0">
                <a:cs typeface="Times New Roman" panose="02020603050405020304" pitchFamily="18" charset="0"/>
              </a:rPr>
              <a:t>Processes the personal data on behalf of </a:t>
            </a:r>
            <a:r>
              <a:rPr lang="en-GB" sz="4400">
                <a:cs typeface="Times New Roman" panose="02020603050405020304" pitchFamily="18" charset="0"/>
              </a:rPr>
              <a:t>the controller</a:t>
            </a:r>
            <a:endParaRPr lang="en-US" sz="4400" dirty="0"/>
          </a:p>
        </p:txBody>
      </p:sp>
    </p:spTree>
    <p:extLst>
      <p:ext uri="{BB962C8B-B14F-4D97-AF65-F5344CB8AC3E}">
        <p14:creationId xmlns:p14="http://schemas.microsoft.com/office/powerpoint/2010/main" val="2844953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D36AE-067E-4B29-BE0F-2977EA44B458}"/>
              </a:ext>
            </a:extLst>
          </p:cNvPr>
          <p:cNvSpPr>
            <a:spLocks noGrp="1"/>
          </p:cNvSpPr>
          <p:nvPr>
            <p:ph type="title"/>
          </p:nvPr>
        </p:nvSpPr>
        <p:spPr/>
        <p:txBody>
          <a:bodyPr/>
          <a:lstStyle/>
          <a:p>
            <a:r>
              <a:rPr lang="en-US" b="0"/>
              <a:t>Show me…</a:t>
            </a:r>
            <a:endParaRPr lang="en-GB" b="0"/>
          </a:p>
        </p:txBody>
      </p:sp>
      <p:grpSp>
        <p:nvGrpSpPr>
          <p:cNvPr id="1129" name="Group 1128" descr="Data scientist sitting at a desk with a laptop">
            <a:extLst>
              <a:ext uri="{FF2B5EF4-FFF2-40B4-BE49-F238E27FC236}">
                <a16:creationId xmlns:a16="http://schemas.microsoft.com/office/drawing/2014/main" id="{7FC67F0D-987A-9A06-0737-D31E103BB259}"/>
              </a:ext>
            </a:extLst>
          </p:cNvPr>
          <p:cNvGrpSpPr/>
          <p:nvPr/>
        </p:nvGrpSpPr>
        <p:grpSpPr>
          <a:xfrm>
            <a:off x="8928379" y="2806125"/>
            <a:ext cx="2952323" cy="3125446"/>
            <a:chOff x="8071735" y="2831204"/>
            <a:chExt cx="2952323" cy="3125446"/>
          </a:xfrm>
        </p:grpSpPr>
        <p:grpSp>
          <p:nvGrpSpPr>
            <p:cNvPr id="1123" name="Group 1122">
              <a:extLst>
                <a:ext uri="{FF2B5EF4-FFF2-40B4-BE49-F238E27FC236}">
                  <a16:creationId xmlns:a16="http://schemas.microsoft.com/office/drawing/2014/main" id="{5A04BC60-1700-C449-2E68-D61C9526C48D}"/>
                </a:ext>
              </a:extLst>
            </p:cNvPr>
            <p:cNvGrpSpPr/>
            <p:nvPr/>
          </p:nvGrpSpPr>
          <p:grpSpPr>
            <a:xfrm flipH="1">
              <a:off x="8071735" y="3127859"/>
              <a:ext cx="2952323" cy="2828791"/>
              <a:chOff x="4153746" y="2807870"/>
              <a:chExt cx="3798999" cy="3640202"/>
            </a:xfrm>
          </p:grpSpPr>
          <p:pic>
            <p:nvPicPr>
              <p:cNvPr id="9" name="Graphic 8" descr="Large book with dialogue design">
                <a:extLst>
                  <a:ext uri="{FF2B5EF4-FFF2-40B4-BE49-F238E27FC236}">
                    <a16:creationId xmlns:a16="http://schemas.microsoft.com/office/drawing/2014/main" id="{DAD19CB4-2AC6-A96C-24B9-A020771991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94241" y="3460768"/>
                <a:ext cx="1271860" cy="1083795"/>
              </a:xfrm>
              <a:prstGeom prst="rect">
                <a:avLst/>
              </a:prstGeom>
            </p:spPr>
          </p:pic>
          <p:grpSp>
            <p:nvGrpSpPr>
              <p:cNvPr id="1059" name="Graphic 12" descr="Home office with plants">
                <a:extLst>
                  <a:ext uri="{FF2B5EF4-FFF2-40B4-BE49-F238E27FC236}">
                    <a16:creationId xmlns:a16="http://schemas.microsoft.com/office/drawing/2014/main" id="{D73D501B-017C-E281-527D-E0EC1E6D87EE}"/>
                  </a:ext>
                </a:extLst>
              </p:cNvPr>
              <p:cNvGrpSpPr/>
              <p:nvPr/>
            </p:nvGrpSpPr>
            <p:grpSpPr>
              <a:xfrm>
                <a:off x="4679984" y="3504066"/>
                <a:ext cx="3272761" cy="2317898"/>
                <a:chOff x="4679984" y="3504066"/>
                <a:chExt cx="3272761" cy="2317898"/>
              </a:xfrm>
            </p:grpSpPr>
            <p:sp>
              <p:nvSpPr>
                <p:cNvPr id="1060" name="Freeform: Shape 1059">
                  <a:extLst>
                    <a:ext uri="{FF2B5EF4-FFF2-40B4-BE49-F238E27FC236}">
                      <a16:creationId xmlns:a16="http://schemas.microsoft.com/office/drawing/2014/main" id="{FC6294AE-1BC0-3562-8001-F5C1DD8A54EB}"/>
                    </a:ext>
                  </a:extLst>
                </p:cNvPr>
                <p:cNvSpPr/>
                <p:nvPr/>
              </p:nvSpPr>
              <p:spPr>
                <a:xfrm>
                  <a:off x="4697091" y="3521144"/>
                  <a:ext cx="3238595" cy="527741"/>
                </a:xfrm>
                <a:custGeom>
                  <a:avLst/>
                  <a:gdLst>
                    <a:gd name="connsiteX0" fmla="*/ 2915869 w 3238595"/>
                    <a:gd name="connsiteY0" fmla="*/ 0 h 527741"/>
                    <a:gd name="connsiteX1" fmla="*/ 379666 w 3238595"/>
                    <a:gd name="connsiteY1" fmla="*/ 0 h 527741"/>
                    <a:gd name="connsiteX2" fmla="*/ 0 w 3238595"/>
                    <a:gd name="connsiteY2" fmla="*/ 404355 h 527741"/>
                    <a:gd name="connsiteX3" fmla="*/ 0 w 3238595"/>
                    <a:gd name="connsiteY3" fmla="*/ 527742 h 527741"/>
                    <a:gd name="connsiteX4" fmla="*/ 3238595 w 3238595"/>
                    <a:gd name="connsiteY4" fmla="*/ 527742 h 527741"/>
                    <a:gd name="connsiteX5" fmla="*/ 3238595 w 3238595"/>
                    <a:gd name="connsiteY5" fmla="*/ 404355 h 527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8595" h="527741">
                      <a:moveTo>
                        <a:pt x="2915869" y="0"/>
                      </a:moveTo>
                      <a:lnTo>
                        <a:pt x="379666" y="0"/>
                      </a:lnTo>
                      <a:lnTo>
                        <a:pt x="0" y="404355"/>
                      </a:lnTo>
                      <a:lnTo>
                        <a:pt x="0" y="527742"/>
                      </a:lnTo>
                      <a:lnTo>
                        <a:pt x="3238595" y="527742"/>
                      </a:lnTo>
                      <a:lnTo>
                        <a:pt x="3238595" y="404355"/>
                      </a:lnTo>
                      <a:close/>
                    </a:path>
                  </a:pathLst>
                </a:custGeom>
                <a:solidFill>
                  <a:srgbClr val="FFFFFF"/>
                </a:solidFill>
                <a:ln w="9525" cap="flat">
                  <a:noFill/>
                  <a:prstDash val="solid"/>
                  <a:miter/>
                </a:ln>
              </p:spPr>
              <p:txBody>
                <a:bodyPr rtlCol="0" anchor="ctr"/>
                <a:lstStyle/>
                <a:p>
                  <a:endParaRPr lang="en-GB"/>
                </a:p>
              </p:txBody>
            </p:sp>
            <p:sp>
              <p:nvSpPr>
                <p:cNvPr id="1061" name="Freeform: Shape 1060">
                  <a:extLst>
                    <a:ext uri="{FF2B5EF4-FFF2-40B4-BE49-F238E27FC236}">
                      <a16:creationId xmlns:a16="http://schemas.microsoft.com/office/drawing/2014/main" id="{CC741A0D-3DF5-B467-B8A8-98FF806C2396}"/>
                    </a:ext>
                  </a:extLst>
                </p:cNvPr>
                <p:cNvSpPr/>
                <p:nvPr/>
              </p:nvSpPr>
              <p:spPr>
                <a:xfrm>
                  <a:off x="4679984" y="3504066"/>
                  <a:ext cx="3272761" cy="2317898"/>
                </a:xfrm>
                <a:custGeom>
                  <a:avLst/>
                  <a:gdLst>
                    <a:gd name="connsiteX0" fmla="*/ 3272676 w 3272761"/>
                    <a:gd name="connsiteY0" fmla="*/ 419567 h 2317898"/>
                    <a:gd name="connsiteX1" fmla="*/ 3272638 w 3272761"/>
                    <a:gd name="connsiteY1" fmla="*/ 419328 h 2317898"/>
                    <a:gd name="connsiteX2" fmla="*/ 3272285 w 3272761"/>
                    <a:gd name="connsiteY2" fmla="*/ 417423 h 2317898"/>
                    <a:gd name="connsiteX3" fmla="*/ 3272161 w 3272761"/>
                    <a:gd name="connsiteY3" fmla="*/ 416957 h 2317898"/>
                    <a:gd name="connsiteX4" fmla="*/ 3271523 w 3272761"/>
                    <a:gd name="connsiteY4" fmla="*/ 415023 h 2317898"/>
                    <a:gd name="connsiteX5" fmla="*/ 3271485 w 3272761"/>
                    <a:gd name="connsiteY5" fmla="*/ 414909 h 2317898"/>
                    <a:gd name="connsiteX6" fmla="*/ 3270514 w 3272761"/>
                    <a:gd name="connsiteY6" fmla="*/ 412947 h 2317898"/>
                    <a:gd name="connsiteX7" fmla="*/ 3270275 w 3272761"/>
                    <a:gd name="connsiteY7" fmla="*/ 412556 h 2317898"/>
                    <a:gd name="connsiteX8" fmla="*/ 3269199 w 3272761"/>
                    <a:gd name="connsiteY8" fmla="*/ 410985 h 2317898"/>
                    <a:gd name="connsiteX9" fmla="*/ 3269056 w 3272761"/>
                    <a:gd name="connsiteY9" fmla="*/ 410775 h 2317898"/>
                    <a:gd name="connsiteX10" fmla="*/ 2946340 w 3272761"/>
                    <a:gd name="connsiteY10" fmla="*/ 6429 h 2317898"/>
                    <a:gd name="connsiteX11" fmla="*/ 2932986 w 3272761"/>
                    <a:gd name="connsiteY11" fmla="*/ 0 h 2317898"/>
                    <a:gd name="connsiteX12" fmla="*/ 396773 w 3272761"/>
                    <a:gd name="connsiteY12" fmla="*/ 0 h 2317898"/>
                    <a:gd name="connsiteX13" fmla="*/ 384315 w 3272761"/>
                    <a:gd name="connsiteY13" fmla="*/ 5391 h 2317898"/>
                    <a:gd name="connsiteX14" fmla="*/ 4639 w 3272761"/>
                    <a:gd name="connsiteY14" fmla="*/ 409737 h 2317898"/>
                    <a:gd name="connsiteX15" fmla="*/ 4448 w 3272761"/>
                    <a:gd name="connsiteY15" fmla="*/ 409975 h 2317898"/>
                    <a:gd name="connsiteX16" fmla="*/ 3191 w 3272761"/>
                    <a:gd name="connsiteY16" fmla="*/ 411528 h 2317898"/>
                    <a:gd name="connsiteX17" fmla="*/ 3010 w 3272761"/>
                    <a:gd name="connsiteY17" fmla="*/ 411766 h 2317898"/>
                    <a:gd name="connsiteX18" fmla="*/ 1886 w 3272761"/>
                    <a:gd name="connsiteY18" fmla="*/ 413680 h 2317898"/>
                    <a:gd name="connsiteX19" fmla="*/ 1686 w 3272761"/>
                    <a:gd name="connsiteY19" fmla="*/ 414090 h 2317898"/>
                    <a:gd name="connsiteX20" fmla="*/ 914 w 3272761"/>
                    <a:gd name="connsiteY20" fmla="*/ 415966 h 2317898"/>
                    <a:gd name="connsiteX21" fmla="*/ 838 w 3272761"/>
                    <a:gd name="connsiteY21" fmla="*/ 416176 h 2317898"/>
                    <a:gd name="connsiteX22" fmla="*/ 305 w 3272761"/>
                    <a:gd name="connsiteY22" fmla="*/ 418338 h 2317898"/>
                    <a:gd name="connsiteX23" fmla="*/ 228 w 3272761"/>
                    <a:gd name="connsiteY23" fmla="*/ 418805 h 2317898"/>
                    <a:gd name="connsiteX24" fmla="*/ 48 w 3272761"/>
                    <a:gd name="connsiteY24" fmla="*/ 420576 h 2317898"/>
                    <a:gd name="connsiteX25" fmla="*/ 19 w 3272761"/>
                    <a:gd name="connsiteY25" fmla="*/ 421129 h 2317898"/>
                    <a:gd name="connsiteX26" fmla="*/ 0 w 3272761"/>
                    <a:gd name="connsiteY26" fmla="*/ 421434 h 2317898"/>
                    <a:gd name="connsiteX27" fmla="*/ 0 w 3272761"/>
                    <a:gd name="connsiteY27" fmla="*/ 544830 h 2317898"/>
                    <a:gd name="connsiteX28" fmla="*/ 17088 w 3272761"/>
                    <a:gd name="connsiteY28" fmla="*/ 561918 h 2317898"/>
                    <a:gd name="connsiteX29" fmla="*/ 75933 w 3272761"/>
                    <a:gd name="connsiteY29" fmla="*/ 561918 h 2317898"/>
                    <a:gd name="connsiteX30" fmla="*/ 75933 w 3272761"/>
                    <a:gd name="connsiteY30" fmla="*/ 2317899 h 2317898"/>
                    <a:gd name="connsiteX31" fmla="*/ 229696 w 3272761"/>
                    <a:gd name="connsiteY31" fmla="*/ 2317899 h 2317898"/>
                    <a:gd name="connsiteX32" fmla="*/ 229696 w 3272761"/>
                    <a:gd name="connsiteY32" fmla="*/ 561908 h 2317898"/>
                    <a:gd name="connsiteX33" fmla="*/ 355778 w 3272761"/>
                    <a:gd name="connsiteY33" fmla="*/ 561908 h 2317898"/>
                    <a:gd name="connsiteX34" fmla="*/ 355778 w 3272761"/>
                    <a:gd name="connsiteY34" fmla="*/ 1917335 h 2317898"/>
                    <a:gd name="connsiteX35" fmla="*/ 481965 w 3272761"/>
                    <a:gd name="connsiteY35" fmla="*/ 1917335 h 2317898"/>
                    <a:gd name="connsiteX36" fmla="*/ 481965 w 3272761"/>
                    <a:gd name="connsiteY36" fmla="*/ 561908 h 2317898"/>
                    <a:gd name="connsiteX37" fmla="*/ 2790787 w 3272761"/>
                    <a:gd name="connsiteY37" fmla="*/ 561908 h 2317898"/>
                    <a:gd name="connsiteX38" fmla="*/ 2790787 w 3272761"/>
                    <a:gd name="connsiteY38" fmla="*/ 1917335 h 2317898"/>
                    <a:gd name="connsiteX39" fmla="*/ 2916974 w 3272761"/>
                    <a:gd name="connsiteY39" fmla="*/ 1917335 h 2317898"/>
                    <a:gd name="connsiteX40" fmla="*/ 2916974 w 3272761"/>
                    <a:gd name="connsiteY40" fmla="*/ 561908 h 2317898"/>
                    <a:gd name="connsiteX41" fmla="*/ 3043057 w 3272761"/>
                    <a:gd name="connsiteY41" fmla="*/ 561908 h 2317898"/>
                    <a:gd name="connsiteX42" fmla="*/ 3043057 w 3272761"/>
                    <a:gd name="connsiteY42" fmla="*/ 2317890 h 2317898"/>
                    <a:gd name="connsiteX43" fmla="*/ 3196819 w 3272761"/>
                    <a:gd name="connsiteY43" fmla="*/ 2317890 h 2317898"/>
                    <a:gd name="connsiteX44" fmla="*/ 3196819 w 3272761"/>
                    <a:gd name="connsiteY44" fmla="*/ 561908 h 2317898"/>
                    <a:gd name="connsiteX45" fmla="*/ 3255664 w 3272761"/>
                    <a:gd name="connsiteY45" fmla="*/ 561908 h 2317898"/>
                    <a:gd name="connsiteX46" fmla="*/ 3272752 w 3272761"/>
                    <a:gd name="connsiteY46" fmla="*/ 544820 h 2317898"/>
                    <a:gd name="connsiteX47" fmla="*/ 3272752 w 3272761"/>
                    <a:gd name="connsiteY47" fmla="*/ 421424 h 2317898"/>
                    <a:gd name="connsiteX48" fmla="*/ 3272676 w 3272761"/>
                    <a:gd name="connsiteY48" fmla="*/ 419567 h 2317898"/>
                    <a:gd name="connsiteX49" fmla="*/ 404174 w 3272761"/>
                    <a:gd name="connsiteY49" fmla="*/ 34166 h 2317898"/>
                    <a:gd name="connsiteX50" fmla="*/ 2924756 w 3272761"/>
                    <a:gd name="connsiteY50" fmla="*/ 34166 h 2317898"/>
                    <a:gd name="connsiteX51" fmla="*/ 3220203 w 3272761"/>
                    <a:gd name="connsiteY51" fmla="*/ 404346 h 2317898"/>
                    <a:gd name="connsiteX52" fmla="*/ 56579 w 3272761"/>
                    <a:gd name="connsiteY52" fmla="*/ 404346 h 2317898"/>
                    <a:gd name="connsiteX53" fmla="*/ 404174 w 3272761"/>
                    <a:gd name="connsiteY53" fmla="*/ 34166 h 2317898"/>
                    <a:gd name="connsiteX54" fmla="*/ 3238614 w 3272761"/>
                    <a:gd name="connsiteY54" fmla="*/ 527742 h 2317898"/>
                    <a:gd name="connsiteX55" fmla="*/ 34185 w 3272761"/>
                    <a:gd name="connsiteY55" fmla="*/ 527742 h 2317898"/>
                    <a:gd name="connsiteX56" fmla="*/ 34185 w 3272761"/>
                    <a:gd name="connsiteY56" fmla="*/ 438522 h 2317898"/>
                    <a:gd name="connsiteX57" fmla="*/ 3238614 w 3272761"/>
                    <a:gd name="connsiteY57" fmla="*/ 438522 h 2317898"/>
                    <a:gd name="connsiteX58" fmla="*/ 3238614 w 3272761"/>
                    <a:gd name="connsiteY58" fmla="*/ 527742 h 23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272761" h="2317898">
                      <a:moveTo>
                        <a:pt x="3272676" y="419567"/>
                      </a:moveTo>
                      <a:cubicBezTo>
                        <a:pt x="3272666" y="419481"/>
                        <a:pt x="3272647" y="419405"/>
                        <a:pt x="3272638" y="419328"/>
                      </a:cubicBezTo>
                      <a:cubicBezTo>
                        <a:pt x="3272562" y="418681"/>
                        <a:pt x="3272438" y="418043"/>
                        <a:pt x="3272285" y="417423"/>
                      </a:cubicBezTo>
                      <a:cubicBezTo>
                        <a:pt x="3272247" y="417271"/>
                        <a:pt x="3272209" y="417109"/>
                        <a:pt x="3272161" y="416957"/>
                      </a:cubicBezTo>
                      <a:cubicBezTo>
                        <a:pt x="3271980" y="416300"/>
                        <a:pt x="3271771" y="415652"/>
                        <a:pt x="3271523" y="415023"/>
                      </a:cubicBezTo>
                      <a:cubicBezTo>
                        <a:pt x="3271504" y="414985"/>
                        <a:pt x="3271495" y="414947"/>
                        <a:pt x="3271485" y="414909"/>
                      </a:cubicBezTo>
                      <a:cubicBezTo>
                        <a:pt x="3271209" y="414233"/>
                        <a:pt x="3270876" y="413585"/>
                        <a:pt x="3270514" y="412947"/>
                      </a:cubicBezTo>
                      <a:cubicBezTo>
                        <a:pt x="3270437" y="412813"/>
                        <a:pt x="3270352" y="412680"/>
                        <a:pt x="3270275" y="412556"/>
                      </a:cubicBezTo>
                      <a:cubicBezTo>
                        <a:pt x="3269942" y="412013"/>
                        <a:pt x="3269580" y="411489"/>
                        <a:pt x="3269199" y="410985"/>
                      </a:cubicBezTo>
                      <a:cubicBezTo>
                        <a:pt x="3269142" y="410918"/>
                        <a:pt x="3269104" y="410842"/>
                        <a:pt x="3269056" y="410775"/>
                      </a:cubicBezTo>
                      <a:lnTo>
                        <a:pt x="2946340" y="6429"/>
                      </a:lnTo>
                      <a:cubicBezTo>
                        <a:pt x="2943101" y="2372"/>
                        <a:pt x="2938186" y="0"/>
                        <a:pt x="2932986" y="0"/>
                      </a:cubicBezTo>
                      <a:lnTo>
                        <a:pt x="396773" y="0"/>
                      </a:lnTo>
                      <a:cubicBezTo>
                        <a:pt x="392058" y="0"/>
                        <a:pt x="387544" y="1952"/>
                        <a:pt x="384315" y="5391"/>
                      </a:cubicBezTo>
                      <a:lnTo>
                        <a:pt x="4639" y="409737"/>
                      </a:lnTo>
                      <a:cubicBezTo>
                        <a:pt x="4572" y="409813"/>
                        <a:pt x="4515" y="409899"/>
                        <a:pt x="4448" y="409975"/>
                      </a:cubicBezTo>
                      <a:cubicBezTo>
                        <a:pt x="4000" y="410470"/>
                        <a:pt x="3581" y="410985"/>
                        <a:pt x="3191" y="411528"/>
                      </a:cubicBezTo>
                      <a:cubicBezTo>
                        <a:pt x="3134" y="411604"/>
                        <a:pt x="3067" y="411680"/>
                        <a:pt x="3010" y="411766"/>
                      </a:cubicBezTo>
                      <a:cubicBezTo>
                        <a:pt x="2591" y="412375"/>
                        <a:pt x="2219" y="413013"/>
                        <a:pt x="1886" y="413680"/>
                      </a:cubicBezTo>
                      <a:cubicBezTo>
                        <a:pt x="1819" y="413813"/>
                        <a:pt x="1753" y="413947"/>
                        <a:pt x="1686" y="414090"/>
                      </a:cubicBezTo>
                      <a:cubicBezTo>
                        <a:pt x="1391" y="414699"/>
                        <a:pt x="1133" y="415328"/>
                        <a:pt x="914" y="415966"/>
                      </a:cubicBezTo>
                      <a:cubicBezTo>
                        <a:pt x="886" y="416042"/>
                        <a:pt x="857" y="416109"/>
                        <a:pt x="838" y="416176"/>
                      </a:cubicBezTo>
                      <a:cubicBezTo>
                        <a:pt x="610" y="416881"/>
                        <a:pt x="438" y="417595"/>
                        <a:pt x="305" y="418338"/>
                      </a:cubicBezTo>
                      <a:cubicBezTo>
                        <a:pt x="276" y="418490"/>
                        <a:pt x="257" y="418652"/>
                        <a:pt x="228" y="418805"/>
                      </a:cubicBezTo>
                      <a:cubicBezTo>
                        <a:pt x="133" y="419386"/>
                        <a:pt x="76" y="419976"/>
                        <a:pt x="48" y="420576"/>
                      </a:cubicBezTo>
                      <a:cubicBezTo>
                        <a:pt x="38" y="420757"/>
                        <a:pt x="19" y="420948"/>
                        <a:pt x="19" y="421129"/>
                      </a:cubicBezTo>
                      <a:cubicBezTo>
                        <a:pt x="19" y="421234"/>
                        <a:pt x="0" y="421329"/>
                        <a:pt x="0" y="421434"/>
                      </a:cubicBezTo>
                      <a:lnTo>
                        <a:pt x="0" y="544830"/>
                      </a:lnTo>
                      <a:cubicBezTo>
                        <a:pt x="0" y="554269"/>
                        <a:pt x="7649" y="561918"/>
                        <a:pt x="17088" y="561918"/>
                      </a:cubicBezTo>
                      <a:lnTo>
                        <a:pt x="75933" y="561918"/>
                      </a:lnTo>
                      <a:lnTo>
                        <a:pt x="75933" y="2317899"/>
                      </a:lnTo>
                      <a:lnTo>
                        <a:pt x="229696" y="2317899"/>
                      </a:lnTo>
                      <a:lnTo>
                        <a:pt x="229696" y="561908"/>
                      </a:lnTo>
                      <a:lnTo>
                        <a:pt x="355778" y="561908"/>
                      </a:lnTo>
                      <a:lnTo>
                        <a:pt x="355778" y="1917335"/>
                      </a:lnTo>
                      <a:lnTo>
                        <a:pt x="481965" y="1917335"/>
                      </a:lnTo>
                      <a:lnTo>
                        <a:pt x="481965" y="561908"/>
                      </a:lnTo>
                      <a:lnTo>
                        <a:pt x="2790787" y="561908"/>
                      </a:lnTo>
                      <a:lnTo>
                        <a:pt x="2790787" y="1917335"/>
                      </a:lnTo>
                      <a:lnTo>
                        <a:pt x="2916974" y="1917335"/>
                      </a:lnTo>
                      <a:lnTo>
                        <a:pt x="2916974" y="561908"/>
                      </a:lnTo>
                      <a:lnTo>
                        <a:pt x="3043057" y="561908"/>
                      </a:lnTo>
                      <a:lnTo>
                        <a:pt x="3043057" y="2317890"/>
                      </a:lnTo>
                      <a:lnTo>
                        <a:pt x="3196819" y="2317890"/>
                      </a:lnTo>
                      <a:lnTo>
                        <a:pt x="3196819" y="561908"/>
                      </a:lnTo>
                      <a:lnTo>
                        <a:pt x="3255664" y="561908"/>
                      </a:lnTo>
                      <a:cubicBezTo>
                        <a:pt x="3265103" y="561908"/>
                        <a:pt x="3272752" y="554260"/>
                        <a:pt x="3272752" y="544820"/>
                      </a:cubicBezTo>
                      <a:lnTo>
                        <a:pt x="3272752" y="421424"/>
                      </a:lnTo>
                      <a:cubicBezTo>
                        <a:pt x="3272780" y="420795"/>
                        <a:pt x="3272743" y="420176"/>
                        <a:pt x="3272676" y="419567"/>
                      </a:cubicBezTo>
                      <a:close/>
                      <a:moveTo>
                        <a:pt x="404174" y="34166"/>
                      </a:moveTo>
                      <a:lnTo>
                        <a:pt x="2924756" y="34166"/>
                      </a:lnTo>
                      <a:lnTo>
                        <a:pt x="3220203" y="404346"/>
                      </a:lnTo>
                      <a:lnTo>
                        <a:pt x="56579" y="404346"/>
                      </a:lnTo>
                      <a:lnTo>
                        <a:pt x="404174" y="34166"/>
                      </a:lnTo>
                      <a:close/>
                      <a:moveTo>
                        <a:pt x="3238614" y="527742"/>
                      </a:moveTo>
                      <a:lnTo>
                        <a:pt x="34185" y="527742"/>
                      </a:lnTo>
                      <a:lnTo>
                        <a:pt x="34185" y="438522"/>
                      </a:lnTo>
                      <a:lnTo>
                        <a:pt x="3238614" y="438522"/>
                      </a:lnTo>
                      <a:lnTo>
                        <a:pt x="3238614" y="527742"/>
                      </a:lnTo>
                      <a:close/>
                    </a:path>
                  </a:pathLst>
                </a:custGeom>
                <a:solidFill>
                  <a:srgbClr val="000000"/>
                </a:solidFill>
                <a:ln w="9525" cap="flat">
                  <a:noFill/>
                  <a:prstDash val="solid"/>
                  <a:miter/>
                </a:ln>
              </p:spPr>
              <p:txBody>
                <a:bodyPr rtlCol="0" anchor="ctr"/>
                <a:lstStyle/>
                <a:p>
                  <a:endParaRPr lang="en-GB"/>
                </a:p>
              </p:txBody>
            </p:sp>
          </p:grpSp>
          <p:grpSp>
            <p:nvGrpSpPr>
              <p:cNvPr id="1075" name="Graphic 12" descr="Home office with plants">
                <a:extLst>
                  <a:ext uri="{FF2B5EF4-FFF2-40B4-BE49-F238E27FC236}">
                    <a16:creationId xmlns:a16="http://schemas.microsoft.com/office/drawing/2014/main" id="{944A116C-A548-5CCC-4A6E-F9A764BCEF47}"/>
                  </a:ext>
                </a:extLst>
              </p:cNvPr>
              <p:cNvGrpSpPr/>
              <p:nvPr/>
            </p:nvGrpSpPr>
            <p:grpSpPr>
              <a:xfrm>
                <a:off x="5566518" y="2807870"/>
                <a:ext cx="1373513" cy="964452"/>
                <a:chOff x="5566518" y="2807870"/>
                <a:chExt cx="1373513" cy="964452"/>
              </a:xfrm>
            </p:grpSpPr>
            <p:sp>
              <p:nvSpPr>
                <p:cNvPr id="1076" name="Freeform: Shape 1075">
                  <a:extLst>
                    <a:ext uri="{FF2B5EF4-FFF2-40B4-BE49-F238E27FC236}">
                      <a16:creationId xmlns:a16="http://schemas.microsoft.com/office/drawing/2014/main" id="{9425E180-3A1C-9795-0D47-A9235DB91CCC}"/>
                    </a:ext>
                  </a:extLst>
                </p:cNvPr>
                <p:cNvSpPr/>
                <p:nvPr/>
              </p:nvSpPr>
              <p:spPr>
                <a:xfrm>
                  <a:off x="5998128" y="3620862"/>
                  <a:ext cx="441119" cy="63614"/>
                </a:xfrm>
                <a:custGeom>
                  <a:avLst/>
                  <a:gdLst>
                    <a:gd name="connsiteX0" fmla="*/ 440514 w 441119"/>
                    <a:gd name="connsiteY0" fmla="*/ 47262 h 63614"/>
                    <a:gd name="connsiteX1" fmla="*/ 416911 w 441119"/>
                    <a:gd name="connsiteY1" fmla="*/ 4324 h 63614"/>
                    <a:gd name="connsiteX2" fmla="*/ 27367 w 441119"/>
                    <a:gd name="connsiteY2" fmla="*/ 2114 h 63614"/>
                    <a:gd name="connsiteX3" fmla="*/ 13346 w 441119"/>
                    <a:gd name="connsiteY3" fmla="*/ 20869 h 63614"/>
                    <a:gd name="connsiteX4" fmla="*/ 983 w 441119"/>
                    <a:gd name="connsiteY4" fmla="*/ 58940 h 63614"/>
                    <a:gd name="connsiteX5" fmla="*/ 432761 w 441119"/>
                    <a:gd name="connsiteY5" fmla="*/ 58902 h 63614"/>
                    <a:gd name="connsiteX6" fmla="*/ 440514 w 441119"/>
                    <a:gd name="connsiteY6" fmla="*/ 47262 h 6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119" h="63614">
                      <a:moveTo>
                        <a:pt x="440514" y="47262"/>
                      </a:moveTo>
                      <a:cubicBezTo>
                        <a:pt x="434989" y="36404"/>
                        <a:pt x="429741" y="6743"/>
                        <a:pt x="416911" y="4324"/>
                      </a:cubicBezTo>
                      <a:cubicBezTo>
                        <a:pt x="295572" y="-582"/>
                        <a:pt x="168146" y="-1306"/>
                        <a:pt x="27367" y="2114"/>
                      </a:cubicBezTo>
                      <a:cubicBezTo>
                        <a:pt x="18232" y="2762"/>
                        <a:pt x="17499" y="14620"/>
                        <a:pt x="13346" y="20869"/>
                      </a:cubicBezTo>
                      <a:cubicBezTo>
                        <a:pt x="9974" y="31489"/>
                        <a:pt x="-3751" y="48129"/>
                        <a:pt x="983" y="58940"/>
                      </a:cubicBezTo>
                      <a:cubicBezTo>
                        <a:pt x="149696" y="69513"/>
                        <a:pt x="293134" y="58835"/>
                        <a:pt x="432761" y="58902"/>
                      </a:cubicBezTo>
                      <a:cubicBezTo>
                        <a:pt x="438475" y="58902"/>
                        <a:pt x="442752" y="52549"/>
                        <a:pt x="440514" y="47262"/>
                      </a:cubicBezTo>
                      <a:close/>
                    </a:path>
                  </a:pathLst>
                </a:custGeom>
                <a:solidFill>
                  <a:srgbClr val="FFFFFF"/>
                </a:solidFill>
                <a:ln w="9525" cap="flat">
                  <a:noFill/>
                  <a:prstDash val="solid"/>
                  <a:miter/>
                </a:ln>
              </p:spPr>
              <p:txBody>
                <a:bodyPr rtlCol="0" anchor="ctr"/>
                <a:lstStyle/>
                <a:p>
                  <a:endParaRPr lang="en-GB"/>
                </a:p>
              </p:txBody>
            </p:sp>
            <p:sp>
              <p:nvSpPr>
                <p:cNvPr id="1077" name="Freeform: Shape 1076">
                  <a:extLst>
                    <a:ext uri="{FF2B5EF4-FFF2-40B4-BE49-F238E27FC236}">
                      <a16:creationId xmlns:a16="http://schemas.microsoft.com/office/drawing/2014/main" id="{30C1FA73-9F14-15C1-7F9D-547A001C4267}"/>
                    </a:ext>
                  </a:extLst>
                </p:cNvPr>
                <p:cNvSpPr/>
                <p:nvPr/>
              </p:nvSpPr>
              <p:spPr>
                <a:xfrm>
                  <a:off x="5580482" y="2826319"/>
                  <a:ext cx="1342621" cy="934584"/>
                </a:xfrm>
                <a:custGeom>
                  <a:avLst/>
                  <a:gdLst>
                    <a:gd name="connsiteX0" fmla="*/ 1339277 w 1342621"/>
                    <a:gd name="connsiteY0" fmla="*/ 871743 h 934584"/>
                    <a:gd name="connsiteX1" fmla="*/ 1231054 w 1342621"/>
                    <a:gd name="connsiteY1" fmla="*/ 734087 h 934584"/>
                    <a:gd name="connsiteX2" fmla="*/ 1187068 w 1342621"/>
                    <a:gd name="connsiteY2" fmla="*/ 665564 h 934584"/>
                    <a:gd name="connsiteX3" fmla="*/ 1193278 w 1342621"/>
                    <a:gd name="connsiteY3" fmla="*/ 110714 h 934584"/>
                    <a:gd name="connsiteX4" fmla="*/ 1165094 w 1342621"/>
                    <a:gd name="connsiteY4" fmla="*/ 158 h 934584"/>
                    <a:gd name="connsiteX5" fmla="*/ 234187 w 1342621"/>
                    <a:gd name="connsiteY5" fmla="*/ 1720 h 934584"/>
                    <a:gd name="connsiteX6" fmla="*/ 167607 w 1342621"/>
                    <a:gd name="connsiteY6" fmla="*/ 91007 h 934584"/>
                    <a:gd name="connsiteX7" fmla="*/ 168988 w 1342621"/>
                    <a:gd name="connsiteY7" fmla="*/ 656144 h 934584"/>
                    <a:gd name="connsiteX8" fmla="*/ 173741 w 1342621"/>
                    <a:gd name="connsiteY8" fmla="*/ 672975 h 934584"/>
                    <a:gd name="connsiteX9" fmla="*/ 3558 w 1342621"/>
                    <a:gd name="connsiteY9" fmla="*/ 904966 h 934584"/>
                    <a:gd name="connsiteX10" fmla="*/ 108790 w 1342621"/>
                    <a:gd name="connsiteY10" fmla="*/ 934379 h 934584"/>
                    <a:gd name="connsiteX11" fmla="*/ 1276593 w 1342621"/>
                    <a:gd name="connsiteY11" fmla="*/ 932217 h 934584"/>
                    <a:gd name="connsiteX12" fmla="*/ 1339810 w 1342621"/>
                    <a:gd name="connsiteY12" fmla="*/ 892736 h 934584"/>
                    <a:gd name="connsiteX13" fmla="*/ 1339277 w 1342621"/>
                    <a:gd name="connsiteY13" fmla="*/ 871743 h 934584"/>
                    <a:gd name="connsiteX14" fmla="*/ 205392 w 1342621"/>
                    <a:gd name="connsiteY14" fmla="*/ 546816 h 934584"/>
                    <a:gd name="connsiteX15" fmla="*/ 210955 w 1342621"/>
                    <a:gd name="connsiteY15" fmla="*/ 53517 h 934584"/>
                    <a:gd name="connsiteX16" fmla="*/ 214432 w 1342621"/>
                    <a:gd name="connsiteY16" fmla="*/ 45001 h 934584"/>
                    <a:gd name="connsiteX17" fmla="*/ 1159217 w 1342621"/>
                    <a:gd name="connsiteY17" fmla="*/ 52821 h 934584"/>
                    <a:gd name="connsiteX18" fmla="*/ 1160312 w 1342621"/>
                    <a:gd name="connsiteY18" fmla="*/ 409685 h 934584"/>
                    <a:gd name="connsiteX19" fmla="*/ 1158664 w 1342621"/>
                    <a:gd name="connsiteY19" fmla="*/ 600556 h 934584"/>
                    <a:gd name="connsiteX20" fmla="*/ 1155550 w 1342621"/>
                    <a:gd name="connsiteY20" fmla="*/ 607595 h 934584"/>
                    <a:gd name="connsiteX21" fmla="*/ 206355 w 1342621"/>
                    <a:gd name="connsiteY21" fmla="*/ 606424 h 934584"/>
                    <a:gd name="connsiteX22" fmla="*/ 205392 w 1342621"/>
                    <a:gd name="connsiteY22" fmla="*/ 546816 h 934584"/>
                    <a:gd name="connsiteX23" fmla="*/ 869876 w 1342621"/>
                    <a:gd name="connsiteY23" fmla="*/ 860589 h 934584"/>
                    <a:gd name="connsiteX24" fmla="*/ 404084 w 1342621"/>
                    <a:gd name="connsiteY24" fmla="*/ 864123 h 934584"/>
                    <a:gd name="connsiteX25" fmla="*/ 437470 w 1342621"/>
                    <a:gd name="connsiteY25" fmla="*/ 788294 h 934584"/>
                    <a:gd name="connsiteX26" fmla="*/ 840939 w 1342621"/>
                    <a:gd name="connsiteY26" fmla="*/ 794924 h 934584"/>
                    <a:gd name="connsiteX27" fmla="*/ 859970 w 1342621"/>
                    <a:gd name="connsiteY27" fmla="*/ 830919 h 934584"/>
                    <a:gd name="connsiteX28" fmla="*/ 869876 w 1342621"/>
                    <a:gd name="connsiteY28" fmla="*/ 860589 h 93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42621" h="934584">
                      <a:moveTo>
                        <a:pt x="1339277" y="871743"/>
                      </a:moveTo>
                      <a:cubicBezTo>
                        <a:pt x="1308435" y="822479"/>
                        <a:pt x="1273755" y="773654"/>
                        <a:pt x="1231054" y="734087"/>
                      </a:cubicBezTo>
                      <a:cubicBezTo>
                        <a:pt x="1211128" y="713685"/>
                        <a:pt x="1186458" y="696768"/>
                        <a:pt x="1187068" y="665564"/>
                      </a:cubicBezTo>
                      <a:cubicBezTo>
                        <a:pt x="1194002" y="478179"/>
                        <a:pt x="1192897" y="300929"/>
                        <a:pt x="1193278" y="110714"/>
                      </a:cubicBezTo>
                      <a:cubicBezTo>
                        <a:pt x="1192687" y="82730"/>
                        <a:pt x="1195726" y="13159"/>
                        <a:pt x="1165094" y="158"/>
                      </a:cubicBezTo>
                      <a:cubicBezTo>
                        <a:pt x="852950" y="-1014"/>
                        <a:pt x="551979" y="4834"/>
                        <a:pt x="234187" y="1720"/>
                      </a:cubicBezTo>
                      <a:cubicBezTo>
                        <a:pt x="173341" y="-6767"/>
                        <a:pt x="166749" y="43049"/>
                        <a:pt x="167607" y="91007"/>
                      </a:cubicBezTo>
                      <a:cubicBezTo>
                        <a:pt x="165740" y="280011"/>
                        <a:pt x="168702" y="475188"/>
                        <a:pt x="168988" y="656144"/>
                      </a:cubicBezTo>
                      <a:cubicBezTo>
                        <a:pt x="168750" y="662002"/>
                        <a:pt x="166531" y="670279"/>
                        <a:pt x="173741" y="672975"/>
                      </a:cubicBezTo>
                      <a:cubicBezTo>
                        <a:pt x="147957" y="709256"/>
                        <a:pt x="-26941" y="870104"/>
                        <a:pt x="3558" y="904966"/>
                      </a:cubicBezTo>
                      <a:cubicBezTo>
                        <a:pt x="44496" y="936960"/>
                        <a:pt x="104914" y="934846"/>
                        <a:pt x="108790" y="934379"/>
                      </a:cubicBezTo>
                      <a:cubicBezTo>
                        <a:pt x="278392" y="924397"/>
                        <a:pt x="1080340" y="930302"/>
                        <a:pt x="1276593" y="932217"/>
                      </a:cubicBezTo>
                      <a:cubicBezTo>
                        <a:pt x="1295377" y="929102"/>
                        <a:pt x="1326247" y="902661"/>
                        <a:pt x="1339810" y="892736"/>
                      </a:cubicBezTo>
                      <a:cubicBezTo>
                        <a:pt x="1344640" y="886325"/>
                        <a:pt x="1342430" y="876772"/>
                        <a:pt x="1339277" y="871743"/>
                      </a:cubicBezTo>
                      <a:close/>
                      <a:moveTo>
                        <a:pt x="205392" y="546816"/>
                      </a:moveTo>
                      <a:cubicBezTo>
                        <a:pt x="208736" y="382043"/>
                        <a:pt x="206069" y="217680"/>
                        <a:pt x="210955" y="53517"/>
                      </a:cubicBezTo>
                      <a:cubicBezTo>
                        <a:pt x="211032" y="50154"/>
                        <a:pt x="209203" y="45096"/>
                        <a:pt x="214432" y="45001"/>
                      </a:cubicBezTo>
                      <a:cubicBezTo>
                        <a:pt x="214975" y="50840"/>
                        <a:pt x="1172180" y="30171"/>
                        <a:pt x="1159217" y="52821"/>
                      </a:cubicBezTo>
                      <a:cubicBezTo>
                        <a:pt x="1162150" y="170693"/>
                        <a:pt x="1162398" y="278821"/>
                        <a:pt x="1160312" y="409685"/>
                      </a:cubicBezTo>
                      <a:cubicBezTo>
                        <a:pt x="1160541" y="473417"/>
                        <a:pt x="1155578" y="536977"/>
                        <a:pt x="1158664" y="600556"/>
                      </a:cubicBezTo>
                      <a:cubicBezTo>
                        <a:pt x="1159950" y="603214"/>
                        <a:pt x="1159778" y="607624"/>
                        <a:pt x="1155550" y="607595"/>
                      </a:cubicBezTo>
                      <a:cubicBezTo>
                        <a:pt x="1151302" y="605347"/>
                        <a:pt x="209326" y="610624"/>
                        <a:pt x="206355" y="606424"/>
                      </a:cubicBezTo>
                      <a:cubicBezTo>
                        <a:pt x="203716" y="587422"/>
                        <a:pt x="205621" y="566295"/>
                        <a:pt x="205392" y="546816"/>
                      </a:cubicBezTo>
                      <a:close/>
                      <a:moveTo>
                        <a:pt x="869876" y="860589"/>
                      </a:moveTo>
                      <a:cubicBezTo>
                        <a:pt x="714951" y="865885"/>
                        <a:pt x="554855" y="867809"/>
                        <a:pt x="404084" y="864123"/>
                      </a:cubicBezTo>
                      <a:cubicBezTo>
                        <a:pt x="400160" y="859732"/>
                        <a:pt x="431669" y="787542"/>
                        <a:pt x="437470" y="788294"/>
                      </a:cubicBezTo>
                      <a:cubicBezTo>
                        <a:pt x="571800" y="788999"/>
                        <a:pt x="716885" y="776997"/>
                        <a:pt x="840939" y="794924"/>
                      </a:cubicBezTo>
                      <a:cubicBezTo>
                        <a:pt x="846425" y="806611"/>
                        <a:pt x="855797" y="817698"/>
                        <a:pt x="859970" y="830919"/>
                      </a:cubicBezTo>
                      <a:cubicBezTo>
                        <a:pt x="861332" y="839377"/>
                        <a:pt x="876439" y="854207"/>
                        <a:pt x="869876" y="860589"/>
                      </a:cubicBezTo>
                      <a:close/>
                    </a:path>
                  </a:pathLst>
                </a:custGeom>
                <a:solidFill>
                  <a:srgbClr val="FFFFFF"/>
                </a:solidFill>
                <a:ln w="9525" cap="flat">
                  <a:noFill/>
                  <a:prstDash val="solid"/>
                  <a:miter/>
                </a:ln>
              </p:spPr>
              <p:txBody>
                <a:bodyPr rtlCol="0" anchor="ctr"/>
                <a:lstStyle/>
                <a:p>
                  <a:endParaRPr lang="en-GB"/>
                </a:p>
              </p:txBody>
            </p:sp>
            <p:sp>
              <p:nvSpPr>
                <p:cNvPr id="1078" name="Freeform: Shape 1077">
                  <a:extLst>
                    <a:ext uri="{FF2B5EF4-FFF2-40B4-BE49-F238E27FC236}">
                      <a16:creationId xmlns:a16="http://schemas.microsoft.com/office/drawing/2014/main" id="{9509E6AE-33DA-76C4-5ED4-B6065E171335}"/>
                    </a:ext>
                  </a:extLst>
                </p:cNvPr>
                <p:cNvSpPr/>
                <p:nvPr/>
              </p:nvSpPr>
              <p:spPr>
                <a:xfrm>
                  <a:off x="5793182" y="2878854"/>
                  <a:ext cx="941866" cy="547372"/>
                </a:xfrm>
                <a:custGeom>
                  <a:avLst/>
                  <a:gdLst>
                    <a:gd name="connsiteX0" fmla="*/ 941031 w 941866"/>
                    <a:gd name="connsiteY0" fmla="*/ 20908 h 547372"/>
                    <a:gd name="connsiteX1" fmla="*/ 933410 w 941866"/>
                    <a:gd name="connsiteY1" fmla="*/ 1010 h 547372"/>
                    <a:gd name="connsiteX2" fmla="*/ 1818 w 941866"/>
                    <a:gd name="connsiteY2" fmla="*/ 4049 h 547372"/>
                    <a:gd name="connsiteX3" fmla="*/ 3713 w 941866"/>
                    <a:gd name="connsiteY3" fmla="*/ 36843 h 547372"/>
                    <a:gd name="connsiteX4" fmla="*/ 4675 w 941866"/>
                    <a:gd name="connsiteY4" fmla="*/ 91384 h 547372"/>
                    <a:gd name="connsiteX5" fmla="*/ 3351 w 941866"/>
                    <a:gd name="connsiteY5" fmla="*/ 544021 h 547372"/>
                    <a:gd name="connsiteX6" fmla="*/ 927876 w 941866"/>
                    <a:gd name="connsiteY6" fmla="*/ 546536 h 547372"/>
                    <a:gd name="connsiteX7" fmla="*/ 936411 w 941866"/>
                    <a:gd name="connsiteY7" fmla="*/ 538002 h 547372"/>
                    <a:gd name="connsiteX8" fmla="*/ 941031 w 941866"/>
                    <a:gd name="connsiteY8" fmla="*/ 20908 h 54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1866" h="547372">
                      <a:moveTo>
                        <a:pt x="941031" y="20908"/>
                      </a:moveTo>
                      <a:cubicBezTo>
                        <a:pt x="941992" y="13479"/>
                        <a:pt x="944107" y="1372"/>
                        <a:pt x="933410" y="1010"/>
                      </a:cubicBezTo>
                      <a:cubicBezTo>
                        <a:pt x="926867" y="4011"/>
                        <a:pt x="6019" y="-4762"/>
                        <a:pt x="1818" y="4049"/>
                      </a:cubicBezTo>
                      <a:cubicBezTo>
                        <a:pt x="-3336" y="13669"/>
                        <a:pt x="4151" y="25461"/>
                        <a:pt x="3713" y="36843"/>
                      </a:cubicBezTo>
                      <a:cubicBezTo>
                        <a:pt x="5571" y="54636"/>
                        <a:pt x="4561" y="73362"/>
                        <a:pt x="4675" y="91384"/>
                      </a:cubicBezTo>
                      <a:cubicBezTo>
                        <a:pt x="8571" y="229001"/>
                        <a:pt x="-2411" y="399079"/>
                        <a:pt x="3351" y="544021"/>
                      </a:cubicBezTo>
                      <a:cubicBezTo>
                        <a:pt x="6732" y="551336"/>
                        <a:pt x="922399" y="544012"/>
                        <a:pt x="927876" y="546536"/>
                      </a:cubicBezTo>
                      <a:cubicBezTo>
                        <a:pt x="932582" y="546526"/>
                        <a:pt x="936401" y="542716"/>
                        <a:pt x="936411" y="538002"/>
                      </a:cubicBezTo>
                      <a:cubicBezTo>
                        <a:pt x="938573" y="365523"/>
                        <a:pt x="939345" y="192663"/>
                        <a:pt x="941031" y="20908"/>
                      </a:cubicBezTo>
                      <a:close/>
                    </a:path>
                  </a:pathLst>
                </a:custGeom>
                <a:solidFill>
                  <a:srgbClr val="FFFFFF"/>
                </a:solidFill>
                <a:ln w="9525" cap="flat">
                  <a:noFill/>
                  <a:prstDash val="solid"/>
                  <a:miter/>
                </a:ln>
              </p:spPr>
              <p:txBody>
                <a:bodyPr rtlCol="0" anchor="ctr"/>
                <a:lstStyle/>
                <a:p>
                  <a:endParaRPr lang="en-GB"/>
                </a:p>
              </p:txBody>
            </p:sp>
            <p:grpSp>
              <p:nvGrpSpPr>
                <p:cNvPr id="1079" name="Graphic 12" descr="Home office with plants">
                  <a:extLst>
                    <a:ext uri="{FF2B5EF4-FFF2-40B4-BE49-F238E27FC236}">
                      <a16:creationId xmlns:a16="http://schemas.microsoft.com/office/drawing/2014/main" id="{F0959EBF-0A8D-B972-4E6E-505D6E5CD971}"/>
                    </a:ext>
                  </a:extLst>
                </p:cNvPr>
                <p:cNvGrpSpPr/>
                <p:nvPr/>
              </p:nvGrpSpPr>
              <p:grpSpPr>
                <a:xfrm>
                  <a:off x="5566518" y="2807870"/>
                  <a:ext cx="1373513" cy="964452"/>
                  <a:chOff x="5566518" y="2807870"/>
                  <a:chExt cx="1373513" cy="964452"/>
                </a:xfrm>
                <a:solidFill>
                  <a:srgbClr val="000000"/>
                </a:solidFill>
              </p:grpSpPr>
              <p:sp>
                <p:nvSpPr>
                  <p:cNvPr id="1080" name="Freeform: Shape 1079">
                    <a:extLst>
                      <a:ext uri="{FF2B5EF4-FFF2-40B4-BE49-F238E27FC236}">
                        <a16:creationId xmlns:a16="http://schemas.microsoft.com/office/drawing/2014/main" id="{70B13A24-0070-21CE-9DBC-6046EEFC26B3}"/>
                      </a:ext>
                    </a:extLst>
                  </p:cNvPr>
                  <p:cNvSpPr/>
                  <p:nvPr/>
                </p:nvSpPr>
                <p:spPr>
                  <a:xfrm>
                    <a:off x="5566518" y="2807870"/>
                    <a:ext cx="1373513" cy="964452"/>
                  </a:xfrm>
                  <a:custGeom>
                    <a:avLst/>
                    <a:gdLst>
                      <a:gd name="connsiteX0" fmla="*/ 1367291 w 1373513"/>
                      <a:gd name="connsiteY0" fmla="*/ 871952 h 964452"/>
                      <a:gd name="connsiteX1" fmla="*/ 1347022 w 1373513"/>
                      <a:gd name="connsiteY1" fmla="*/ 844367 h 964452"/>
                      <a:gd name="connsiteX2" fmla="*/ 1318600 w 1373513"/>
                      <a:gd name="connsiteY2" fmla="*/ 807620 h 964452"/>
                      <a:gd name="connsiteX3" fmla="*/ 1260812 w 1373513"/>
                      <a:gd name="connsiteY3" fmla="*/ 743717 h 964452"/>
                      <a:gd name="connsiteX4" fmla="*/ 1216406 w 1373513"/>
                      <a:gd name="connsiteY4" fmla="*/ 698235 h 964452"/>
                      <a:gd name="connsiteX5" fmla="*/ 1219397 w 1373513"/>
                      <a:gd name="connsiteY5" fmla="*/ 632722 h 964452"/>
                      <a:gd name="connsiteX6" fmla="*/ 1221807 w 1373513"/>
                      <a:gd name="connsiteY6" fmla="*/ 497486 h 964452"/>
                      <a:gd name="connsiteX7" fmla="*/ 1223950 w 1373513"/>
                      <a:gd name="connsiteY7" fmla="*/ 188809 h 964452"/>
                      <a:gd name="connsiteX8" fmla="*/ 1223378 w 1373513"/>
                      <a:gd name="connsiteY8" fmla="*/ 101094 h 964452"/>
                      <a:gd name="connsiteX9" fmla="*/ 1213282 w 1373513"/>
                      <a:gd name="connsiteY9" fmla="*/ 34990 h 964452"/>
                      <a:gd name="connsiteX10" fmla="*/ 1175972 w 1373513"/>
                      <a:gd name="connsiteY10" fmla="*/ 243 h 964452"/>
                      <a:gd name="connsiteX11" fmla="*/ 1133281 w 1373513"/>
                      <a:gd name="connsiteY11" fmla="*/ 443 h 964452"/>
                      <a:gd name="connsiteX12" fmla="*/ 1040336 w 1373513"/>
                      <a:gd name="connsiteY12" fmla="*/ 862 h 964452"/>
                      <a:gd name="connsiteX13" fmla="*/ 764168 w 1373513"/>
                      <a:gd name="connsiteY13" fmla="*/ 2005 h 964452"/>
                      <a:gd name="connsiteX14" fmla="*/ 469265 w 1373513"/>
                      <a:gd name="connsiteY14" fmla="*/ 2967 h 964452"/>
                      <a:gd name="connsiteX15" fmla="*/ 274431 w 1373513"/>
                      <a:gd name="connsiteY15" fmla="*/ 3052 h 964452"/>
                      <a:gd name="connsiteX16" fmla="*/ 192878 w 1373513"/>
                      <a:gd name="connsiteY16" fmla="*/ 14483 h 964452"/>
                      <a:gd name="connsiteX17" fmla="*/ 164027 w 1373513"/>
                      <a:gd name="connsiteY17" fmla="*/ 107028 h 964452"/>
                      <a:gd name="connsiteX18" fmla="*/ 163732 w 1373513"/>
                      <a:gd name="connsiteY18" fmla="*/ 134841 h 964452"/>
                      <a:gd name="connsiteX19" fmla="*/ 163941 w 1373513"/>
                      <a:gd name="connsiteY19" fmla="*/ 408084 h 964452"/>
                      <a:gd name="connsiteX20" fmla="*/ 170609 w 1373513"/>
                      <a:gd name="connsiteY20" fmla="*/ 675251 h 964452"/>
                      <a:gd name="connsiteX21" fmla="*/ 173047 w 1373513"/>
                      <a:gd name="connsiteY21" fmla="*/ 689262 h 964452"/>
                      <a:gd name="connsiteX22" fmla="*/ 174409 w 1373513"/>
                      <a:gd name="connsiteY22" fmla="*/ 704083 h 964452"/>
                      <a:gd name="connsiteX23" fmla="*/ 125574 w 1373513"/>
                      <a:gd name="connsiteY23" fmla="*/ 747003 h 964452"/>
                      <a:gd name="connsiteX24" fmla="*/ 66824 w 1373513"/>
                      <a:gd name="connsiteY24" fmla="*/ 807382 h 964452"/>
                      <a:gd name="connsiteX25" fmla="*/ 24762 w 1373513"/>
                      <a:gd name="connsiteY25" fmla="*/ 859817 h 964452"/>
                      <a:gd name="connsiteX26" fmla="*/ 2073 w 1373513"/>
                      <a:gd name="connsiteY26" fmla="*/ 913243 h 964452"/>
                      <a:gd name="connsiteX27" fmla="*/ 10846 w 1373513"/>
                      <a:gd name="connsiteY27" fmla="*/ 932969 h 964452"/>
                      <a:gd name="connsiteX28" fmla="*/ 42555 w 1373513"/>
                      <a:gd name="connsiteY28" fmla="*/ 953114 h 964452"/>
                      <a:gd name="connsiteX29" fmla="*/ 115421 w 1373513"/>
                      <a:gd name="connsiteY29" fmla="*/ 959258 h 964452"/>
                      <a:gd name="connsiteX30" fmla="*/ 116811 w 1373513"/>
                      <a:gd name="connsiteY30" fmla="*/ 958810 h 964452"/>
                      <a:gd name="connsiteX31" fmla="*/ 217967 w 1373513"/>
                      <a:gd name="connsiteY31" fmla="*/ 963135 h 964452"/>
                      <a:gd name="connsiteX32" fmla="*/ 335401 w 1373513"/>
                      <a:gd name="connsiteY32" fmla="*/ 964220 h 964452"/>
                      <a:gd name="connsiteX33" fmla="*/ 568477 w 1373513"/>
                      <a:gd name="connsiteY33" fmla="*/ 964220 h 964452"/>
                      <a:gd name="connsiteX34" fmla="*/ 1034698 w 1373513"/>
                      <a:gd name="connsiteY34" fmla="*/ 964220 h 964452"/>
                      <a:gd name="connsiteX35" fmla="*/ 1165400 w 1373513"/>
                      <a:gd name="connsiteY35" fmla="*/ 964220 h 964452"/>
                      <a:gd name="connsiteX36" fmla="*/ 1229789 w 1373513"/>
                      <a:gd name="connsiteY36" fmla="*/ 964220 h 964452"/>
                      <a:gd name="connsiteX37" fmla="*/ 1294606 w 1373513"/>
                      <a:gd name="connsiteY37" fmla="*/ 960572 h 964452"/>
                      <a:gd name="connsiteX38" fmla="*/ 1341060 w 1373513"/>
                      <a:gd name="connsiteY38" fmla="*/ 943199 h 964452"/>
                      <a:gd name="connsiteX39" fmla="*/ 1355938 w 1373513"/>
                      <a:gd name="connsiteY39" fmla="*/ 928178 h 964452"/>
                      <a:gd name="connsiteX40" fmla="*/ 1367291 w 1373513"/>
                      <a:gd name="connsiteY40" fmla="*/ 871952 h 964452"/>
                      <a:gd name="connsiteX41" fmla="*/ 1175687 w 1373513"/>
                      <a:gd name="connsiteY41" fmla="*/ 25884 h 964452"/>
                      <a:gd name="connsiteX42" fmla="*/ 1175687 w 1373513"/>
                      <a:gd name="connsiteY42" fmla="*/ 25884 h 964452"/>
                      <a:gd name="connsiteX43" fmla="*/ 1175687 w 1373513"/>
                      <a:gd name="connsiteY43" fmla="*/ 25884 h 964452"/>
                      <a:gd name="connsiteX44" fmla="*/ 189144 w 1373513"/>
                      <a:gd name="connsiteY44" fmla="*/ 188790 h 964452"/>
                      <a:gd name="connsiteX45" fmla="*/ 189602 w 1373513"/>
                      <a:gd name="connsiteY45" fmla="*/ 108875 h 964452"/>
                      <a:gd name="connsiteX46" fmla="*/ 213957 w 1373513"/>
                      <a:gd name="connsiteY46" fmla="*/ 31199 h 964452"/>
                      <a:gd name="connsiteX47" fmla="*/ 257686 w 1373513"/>
                      <a:gd name="connsiteY47" fmla="*/ 28494 h 964452"/>
                      <a:gd name="connsiteX48" fmla="*/ 411543 w 1373513"/>
                      <a:gd name="connsiteY48" fmla="*/ 28694 h 964452"/>
                      <a:gd name="connsiteX49" fmla="*/ 690207 w 1373513"/>
                      <a:gd name="connsiteY49" fmla="*/ 27884 h 964452"/>
                      <a:gd name="connsiteX50" fmla="*/ 978119 w 1373513"/>
                      <a:gd name="connsiteY50" fmla="*/ 26741 h 964452"/>
                      <a:gd name="connsiteX51" fmla="*/ 1159599 w 1373513"/>
                      <a:gd name="connsiteY51" fmla="*/ 25932 h 964452"/>
                      <a:gd name="connsiteX52" fmla="*/ 1175048 w 1373513"/>
                      <a:gd name="connsiteY52" fmla="*/ 25865 h 964452"/>
                      <a:gd name="connsiteX53" fmla="*/ 1175620 w 1373513"/>
                      <a:gd name="connsiteY53" fmla="*/ 25884 h 964452"/>
                      <a:gd name="connsiteX54" fmla="*/ 1191746 w 1373513"/>
                      <a:gd name="connsiteY54" fmla="*/ 51868 h 964452"/>
                      <a:gd name="connsiteX55" fmla="*/ 1198213 w 1373513"/>
                      <a:gd name="connsiteY55" fmla="*/ 140679 h 964452"/>
                      <a:gd name="connsiteX56" fmla="*/ 1197023 w 1373513"/>
                      <a:gd name="connsiteY56" fmla="*/ 422172 h 964452"/>
                      <a:gd name="connsiteX57" fmla="*/ 1192298 w 1373513"/>
                      <a:gd name="connsiteY57" fmla="*/ 676813 h 964452"/>
                      <a:gd name="connsiteX58" fmla="*/ 1192003 w 1373513"/>
                      <a:gd name="connsiteY58" fmla="*/ 682766 h 964452"/>
                      <a:gd name="connsiteX59" fmla="*/ 804002 w 1373513"/>
                      <a:gd name="connsiteY59" fmla="*/ 682766 h 964452"/>
                      <a:gd name="connsiteX60" fmla="*/ 407114 w 1373513"/>
                      <a:gd name="connsiteY60" fmla="*/ 682766 h 964452"/>
                      <a:gd name="connsiteX61" fmla="*/ 190373 w 1373513"/>
                      <a:gd name="connsiteY61" fmla="*/ 682766 h 964452"/>
                      <a:gd name="connsiteX62" fmla="*/ 191021 w 1373513"/>
                      <a:gd name="connsiteY62" fmla="*/ 673841 h 964452"/>
                      <a:gd name="connsiteX63" fmla="*/ 190745 w 1373513"/>
                      <a:gd name="connsiteY63" fmla="*/ 626940 h 964452"/>
                      <a:gd name="connsiteX64" fmla="*/ 190145 w 1373513"/>
                      <a:gd name="connsiteY64" fmla="*/ 490228 h 964452"/>
                      <a:gd name="connsiteX65" fmla="*/ 189144 w 1373513"/>
                      <a:gd name="connsiteY65" fmla="*/ 188790 h 964452"/>
                      <a:gd name="connsiteX66" fmla="*/ 30515 w 1373513"/>
                      <a:gd name="connsiteY66" fmla="*/ 896545 h 964452"/>
                      <a:gd name="connsiteX67" fmla="*/ 47965 w 1373513"/>
                      <a:gd name="connsiteY67" fmla="*/ 870894 h 964452"/>
                      <a:gd name="connsiteX68" fmla="*/ 88008 w 1373513"/>
                      <a:gd name="connsiteY68" fmla="*/ 819126 h 964452"/>
                      <a:gd name="connsiteX69" fmla="*/ 142014 w 1373513"/>
                      <a:gd name="connsiteY69" fmla="*/ 758642 h 964452"/>
                      <a:gd name="connsiteX70" fmla="*/ 184153 w 1373513"/>
                      <a:gd name="connsiteY70" fmla="*/ 708398 h 964452"/>
                      <a:gd name="connsiteX71" fmla="*/ 580993 w 1373513"/>
                      <a:gd name="connsiteY71" fmla="*/ 708398 h 964452"/>
                      <a:gd name="connsiteX72" fmla="*/ 977900 w 1373513"/>
                      <a:gd name="connsiteY72" fmla="*/ 708398 h 964452"/>
                      <a:gd name="connsiteX73" fmla="*/ 1196204 w 1373513"/>
                      <a:gd name="connsiteY73" fmla="*/ 708398 h 964452"/>
                      <a:gd name="connsiteX74" fmla="*/ 1231341 w 1373513"/>
                      <a:gd name="connsiteY74" fmla="*/ 750870 h 964452"/>
                      <a:gd name="connsiteX75" fmla="*/ 1283948 w 1373513"/>
                      <a:gd name="connsiteY75" fmla="*/ 805829 h 964452"/>
                      <a:gd name="connsiteX76" fmla="*/ 1329134 w 1373513"/>
                      <a:gd name="connsiteY76" fmla="*/ 868266 h 964452"/>
                      <a:gd name="connsiteX77" fmla="*/ 1344669 w 1373513"/>
                      <a:gd name="connsiteY77" fmla="*/ 892164 h 964452"/>
                      <a:gd name="connsiteX78" fmla="*/ 1347546 w 1373513"/>
                      <a:gd name="connsiteY78" fmla="*/ 902403 h 964452"/>
                      <a:gd name="connsiteX79" fmla="*/ 1345717 w 1373513"/>
                      <a:gd name="connsiteY79" fmla="*/ 906213 h 964452"/>
                      <a:gd name="connsiteX80" fmla="*/ 1342774 w 1373513"/>
                      <a:gd name="connsiteY80" fmla="*/ 909004 h 964452"/>
                      <a:gd name="connsiteX81" fmla="*/ 1281748 w 1373513"/>
                      <a:gd name="connsiteY81" fmla="*/ 905318 h 964452"/>
                      <a:gd name="connsiteX82" fmla="*/ 1217359 w 1373513"/>
                      <a:gd name="connsiteY82" fmla="*/ 905318 h 964452"/>
                      <a:gd name="connsiteX83" fmla="*/ 1086638 w 1373513"/>
                      <a:gd name="connsiteY83" fmla="*/ 905318 h 964452"/>
                      <a:gd name="connsiteX84" fmla="*/ 828881 w 1373513"/>
                      <a:gd name="connsiteY84" fmla="*/ 905318 h 964452"/>
                      <a:gd name="connsiteX85" fmla="*/ 311407 w 1373513"/>
                      <a:gd name="connsiteY85" fmla="*/ 905318 h 964452"/>
                      <a:gd name="connsiteX86" fmla="*/ 167417 w 1373513"/>
                      <a:gd name="connsiteY86" fmla="*/ 906232 h 964452"/>
                      <a:gd name="connsiteX87" fmla="*/ 23228 w 1373513"/>
                      <a:gd name="connsiteY87" fmla="*/ 912071 h 964452"/>
                      <a:gd name="connsiteX88" fmla="*/ 30515 w 1373513"/>
                      <a:gd name="connsiteY88" fmla="*/ 896545 h 964452"/>
                      <a:gd name="connsiteX89" fmla="*/ 1239247 w 1373513"/>
                      <a:gd name="connsiteY89" fmla="*/ 938570 h 964452"/>
                      <a:gd name="connsiteX90" fmla="*/ 1180545 w 1373513"/>
                      <a:gd name="connsiteY90" fmla="*/ 938570 h 964452"/>
                      <a:gd name="connsiteX91" fmla="*/ 1063101 w 1373513"/>
                      <a:gd name="connsiteY91" fmla="*/ 938570 h 964452"/>
                      <a:gd name="connsiteX92" fmla="*/ 830024 w 1373513"/>
                      <a:gd name="connsiteY92" fmla="*/ 938570 h 964452"/>
                      <a:gd name="connsiteX93" fmla="*/ 363804 w 1373513"/>
                      <a:gd name="connsiteY93" fmla="*/ 938570 h 964452"/>
                      <a:gd name="connsiteX94" fmla="*/ 233102 w 1373513"/>
                      <a:gd name="connsiteY94" fmla="*/ 939494 h 964452"/>
                      <a:gd name="connsiteX95" fmla="*/ 121498 w 1373513"/>
                      <a:gd name="connsiteY95" fmla="*/ 943570 h 964452"/>
                      <a:gd name="connsiteX96" fmla="*/ 115392 w 1373513"/>
                      <a:gd name="connsiteY96" fmla="*/ 938960 h 964452"/>
                      <a:gd name="connsiteX97" fmla="*/ 53432 w 1373513"/>
                      <a:gd name="connsiteY97" fmla="*/ 929940 h 964452"/>
                      <a:gd name="connsiteX98" fmla="*/ 41964 w 1373513"/>
                      <a:gd name="connsiteY98" fmla="*/ 925854 h 964452"/>
                      <a:gd name="connsiteX99" fmla="*/ 148453 w 1373513"/>
                      <a:gd name="connsiteY99" fmla="*/ 929835 h 964452"/>
                      <a:gd name="connsiteX100" fmla="*/ 279175 w 1373513"/>
                      <a:gd name="connsiteY100" fmla="*/ 930940 h 964452"/>
                      <a:gd name="connsiteX101" fmla="*/ 536930 w 1373513"/>
                      <a:gd name="connsiteY101" fmla="*/ 930940 h 964452"/>
                      <a:gd name="connsiteX102" fmla="*/ 1054405 w 1373513"/>
                      <a:gd name="connsiteY102" fmla="*/ 930940 h 964452"/>
                      <a:gd name="connsiteX103" fmla="*/ 1198394 w 1373513"/>
                      <a:gd name="connsiteY103" fmla="*/ 930940 h 964452"/>
                      <a:gd name="connsiteX104" fmla="*/ 1272261 w 1373513"/>
                      <a:gd name="connsiteY104" fmla="*/ 930940 h 964452"/>
                      <a:gd name="connsiteX105" fmla="*/ 1311360 w 1373513"/>
                      <a:gd name="connsiteY105" fmla="*/ 930940 h 964452"/>
                      <a:gd name="connsiteX106" fmla="*/ 1291863 w 1373513"/>
                      <a:gd name="connsiteY106" fmla="*/ 941589 h 964452"/>
                      <a:gd name="connsiteX107" fmla="*/ 1239247 w 1373513"/>
                      <a:gd name="connsiteY107" fmla="*/ 938570 h 9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373513" h="964452">
                        <a:moveTo>
                          <a:pt x="1367291" y="871952"/>
                        </a:moveTo>
                        <a:cubicBezTo>
                          <a:pt x="1361977" y="861798"/>
                          <a:pt x="1354081" y="853302"/>
                          <a:pt x="1347022" y="844367"/>
                        </a:cubicBezTo>
                        <a:cubicBezTo>
                          <a:pt x="1337430" y="832214"/>
                          <a:pt x="1328211" y="819764"/>
                          <a:pt x="1318600" y="807620"/>
                        </a:cubicBezTo>
                        <a:cubicBezTo>
                          <a:pt x="1300721" y="785027"/>
                          <a:pt x="1281538" y="763729"/>
                          <a:pt x="1260812" y="743717"/>
                        </a:cubicBezTo>
                        <a:cubicBezTo>
                          <a:pt x="1245705" y="729134"/>
                          <a:pt x="1231760" y="712722"/>
                          <a:pt x="1216406" y="698235"/>
                        </a:cubicBezTo>
                        <a:cubicBezTo>
                          <a:pt x="1219882" y="676899"/>
                          <a:pt x="1218845" y="654153"/>
                          <a:pt x="1219397" y="632722"/>
                        </a:cubicBezTo>
                        <a:cubicBezTo>
                          <a:pt x="1220559" y="587649"/>
                          <a:pt x="1221226" y="542568"/>
                          <a:pt x="1221807" y="497486"/>
                        </a:cubicBezTo>
                        <a:cubicBezTo>
                          <a:pt x="1223140" y="394606"/>
                          <a:pt x="1223931" y="291708"/>
                          <a:pt x="1223950" y="188809"/>
                        </a:cubicBezTo>
                        <a:cubicBezTo>
                          <a:pt x="1223959" y="159587"/>
                          <a:pt x="1224197" y="130307"/>
                          <a:pt x="1223378" y="101094"/>
                        </a:cubicBezTo>
                        <a:cubicBezTo>
                          <a:pt x="1222759" y="79110"/>
                          <a:pt x="1221102" y="55707"/>
                          <a:pt x="1213282" y="34990"/>
                        </a:cubicBezTo>
                        <a:cubicBezTo>
                          <a:pt x="1207091" y="18597"/>
                          <a:pt x="1195289" y="1081"/>
                          <a:pt x="1175972" y="243"/>
                        </a:cubicBezTo>
                        <a:cubicBezTo>
                          <a:pt x="1161809" y="-376"/>
                          <a:pt x="1147455" y="376"/>
                          <a:pt x="1133281" y="443"/>
                        </a:cubicBezTo>
                        <a:cubicBezTo>
                          <a:pt x="1102296" y="586"/>
                          <a:pt x="1071321" y="728"/>
                          <a:pt x="1040336" y="862"/>
                        </a:cubicBezTo>
                        <a:cubicBezTo>
                          <a:pt x="948277" y="1271"/>
                          <a:pt x="856228" y="1653"/>
                          <a:pt x="764168" y="2005"/>
                        </a:cubicBezTo>
                        <a:cubicBezTo>
                          <a:pt x="665870" y="2376"/>
                          <a:pt x="567563" y="2729"/>
                          <a:pt x="469265" y="2967"/>
                        </a:cubicBezTo>
                        <a:cubicBezTo>
                          <a:pt x="404323" y="3119"/>
                          <a:pt x="339373" y="3424"/>
                          <a:pt x="274431" y="3052"/>
                        </a:cubicBezTo>
                        <a:cubicBezTo>
                          <a:pt x="247171" y="2900"/>
                          <a:pt x="215585" y="-3367"/>
                          <a:pt x="192878" y="14483"/>
                        </a:cubicBezTo>
                        <a:cubicBezTo>
                          <a:pt x="165951" y="35657"/>
                          <a:pt x="164903" y="75719"/>
                          <a:pt x="164027" y="107028"/>
                        </a:cubicBezTo>
                        <a:cubicBezTo>
                          <a:pt x="163769" y="116295"/>
                          <a:pt x="163789" y="125573"/>
                          <a:pt x="163732" y="134841"/>
                        </a:cubicBezTo>
                        <a:cubicBezTo>
                          <a:pt x="163150" y="225919"/>
                          <a:pt x="163446" y="317006"/>
                          <a:pt x="163941" y="408084"/>
                        </a:cubicBezTo>
                        <a:cubicBezTo>
                          <a:pt x="164417" y="496933"/>
                          <a:pt x="163017" y="586640"/>
                          <a:pt x="170609" y="675251"/>
                        </a:cubicBezTo>
                        <a:cubicBezTo>
                          <a:pt x="170942" y="679147"/>
                          <a:pt x="171828" y="684090"/>
                          <a:pt x="173047" y="689262"/>
                        </a:cubicBezTo>
                        <a:cubicBezTo>
                          <a:pt x="170713" y="693901"/>
                          <a:pt x="171161" y="700016"/>
                          <a:pt x="174409" y="704083"/>
                        </a:cubicBezTo>
                        <a:cubicBezTo>
                          <a:pt x="157379" y="717437"/>
                          <a:pt x="141434" y="732458"/>
                          <a:pt x="125574" y="747003"/>
                        </a:cubicBezTo>
                        <a:cubicBezTo>
                          <a:pt x="104857" y="765996"/>
                          <a:pt x="84969" y="785874"/>
                          <a:pt x="66824" y="807382"/>
                        </a:cubicBezTo>
                        <a:cubicBezTo>
                          <a:pt x="52432" y="824441"/>
                          <a:pt x="38325" y="842072"/>
                          <a:pt x="24762" y="859817"/>
                        </a:cubicBezTo>
                        <a:cubicBezTo>
                          <a:pt x="16656" y="870428"/>
                          <a:pt x="-7099" y="898307"/>
                          <a:pt x="2073" y="913243"/>
                        </a:cubicBezTo>
                        <a:cubicBezTo>
                          <a:pt x="2283" y="920263"/>
                          <a:pt x="6969" y="928178"/>
                          <a:pt x="10846" y="932969"/>
                        </a:cubicBezTo>
                        <a:cubicBezTo>
                          <a:pt x="19056" y="943122"/>
                          <a:pt x="30401" y="948914"/>
                          <a:pt x="42555" y="953114"/>
                        </a:cubicBezTo>
                        <a:cubicBezTo>
                          <a:pt x="64995" y="960887"/>
                          <a:pt x="92160" y="964344"/>
                          <a:pt x="115421" y="959258"/>
                        </a:cubicBezTo>
                        <a:cubicBezTo>
                          <a:pt x="115916" y="959153"/>
                          <a:pt x="116364" y="958982"/>
                          <a:pt x="116811" y="958810"/>
                        </a:cubicBezTo>
                        <a:cubicBezTo>
                          <a:pt x="150368" y="961934"/>
                          <a:pt x="184305" y="962763"/>
                          <a:pt x="217967" y="963135"/>
                        </a:cubicBezTo>
                        <a:cubicBezTo>
                          <a:pt x="257115" y="963573"/>
                          <a:pt x="296253" y="964220"/>
                          <a:pt x="335401" y="964220"/>
                        </a:cubicBezTo>
                        <a:cubicBezTo>
                          <a:pt x="413096" y="964220"/>
                          <a:pt x="490782" y="964220"/>
                          <a:pt x="568477" y="964220"/>
                        </a:cubicBezTo>
                        <a:cubicBezTo>
                          <a:pt x="723887" y="964220"/>
                          <a:pt x="879287" y="964220"/>
                          <a:pt x="1034698" y="964220"/>
                        </a:cubicBezTo>
                        <a:cubicBezTo>
                          <a:pt x="1078265" y="964220"/>
                          <a:pt x="1121832" y="964220"/>
                          <a:pt x="1165400" y="964220"/>
                        </a:cubicBezTo>
                        <a:cubicBezTo>
                          <a:pt x="1186859" y="964220"/>
                          <a:pt x="1208319" y="964220"/>
                          <a:pt x="1229789" y="964220"/>
                        </a:cubicBezTo>
                        <a:cubicBezTo>
                          <a:pt x="1251496" y="964220"/>
                          <a:pt x="1273451" y="965830"/>
                          <a:pt x="1294606" y="960572"/>
                        </a:cubicBezTo>
                        <a:cubicBezTo>
                          <a:pt x="1310408" y="964611"/>
                          <a:pt x="1329391" y="952390"/>
                          <a:pt x="1341060" y="943199"/>
                        </a:cubicBezTo>
                        <a:cubicBezTo>
                          <a:pt x="1346661" y="938789"/>
                          <a:pt x="1351794" y="933779"/>
                          <a:pt x="1355938" y="928178"/>
                        </a:cubicBezTo>
                        <a:cubicBezTo>
                          <a:pt x="1378017" y="920710"/>
                          <a:pt x="1376188" y="888944"/>
                          <a:pt x="1367291" y="871952"/>
                        </a:cubicBezTo>
                        <a:close/>
                        <a:moveTo>
                          <a:pt x="1175687" y="25884"/>
                        </a:moveTo>
                        <a:cubicBezTo>
                          <a:pt x="1176982" y="25989"/>
                          <a:pt x="1177391" y="26446"/>
                          <a:pt x="1175687" y="25884"/>
                        </a:cubicBezTo>
                        <a:lnTo>
                          <a:pt x="1175687" y="25884"/>
                        </a:lnTo>
                        <a:close/>
                        <a:moveTo>
                          <a:pt x="189144" y="188790"/>
                        </a:moveTo>
                        <a:cubicBezTo>
                          <a:pt x="189192" y="162158"/>
                          <a:pt x="189020" y="135507"/>
                          <a:pt x="189602" y="108875"/>
                        </a:cubicBezTo>
                        <a:cubicBezTo>
                          <a:pt x="190125" y="85415"/>
                          <a:pt x="188459" y="43181"/>
                          <a:pt x="213957" y="31199"/>
                        </a:cubicBezTo>
                        <a:cubicBezTo>
                          <a:pt x="227559" y="24808"/>
                          <a:pt x="243208" y="28227"/>
                          <a:pt x="257686" y="28494"/>
                        </a:cubicBezTo>
                        <a:cubicBezTo>
                          <a:pt x="308950" y="29447"/>
                          <a:pt x="360280" y="28780"/>
                          <a:pt x="411543" y="28694"/>
                        </a:cubicBezTo>
                        <a:cubicBezTo>
                          <a:pt x="504431" y="28532"/>
                          <a:pt x="597319" y="28218"/>
                          <a:pt x="690207" y="27884"/>
                        </a:cubicBezTo>
                        <a:cubicBezTo>
                          <a:pt x="786181" y="27541"/>
                          <a:pt x="882145" y="27151"/>
                          <a:pt x="978119" y="26741"/>
                        </a:cubicBezTo>
                        <a:cubicBezTo>
                          <a:pt x="1038613" y="26484"/>
                          <a:pt x="1099105" y="26217"/>
                          <a:pt x="1159599" y="25932"/>
                        </a:cubicBezTo>
                        <a:cubicBezTo>
                          <a:pt x="1164752" y="25913"/>
                          <a:pt x="1169905" y="25960"/>
                          <a:pt x="1175048" y="25865"/>
                        </a:cubicBezTo>
                        <a:cubicBezTo>
                          <a:pt x="1175248" y="25865"/>
                          <a:pt x="1175439" y="25865"/>
                          <a:pt x="1175620" y="25884"/>
                        </a:cubicBezTo>
                        <a:cubicBezTo>
                          <a:pt x="1185507" y="29503"/>
                          <a:pt x="1189298" y="42658"/>
                          <a:pt x="1191746" y="51868"/>
                        </a:cubicBezTo>
                        <a:cubicBezTo>
                          <a:pt x="1199337" y="80472"/>
                          <a:pt x="1198061" y="111295"/>
                          <a:pt x="1198213" y="140679"/>
                        </a:cubicBezTo>
                        <a:cubicBezTo>
                          <a:pt x="1198699" y="234510"/>
                          <a:pt x="1197937" y="328350"/>
                          <a:pt x="1197023" y="422172"/>
                        </a:cubicBezTo>
                        <a:cubicBezTo>
                          <a:pt x="1196194" y="507001"/>
                          <a:pt x="1196223" y="592050"/>
                          <a:pt x="1192298" y="676813"/>
                        </a:cubicBezTo>
                        <a:cubicBezTo>
                          <a:pt x="1192203" y="678794"/>
                          <a:pt x="1192108" y="680785"/>
                          <a:pt x="1192003" y="682766"/>
                        </a:cubicBezTo>
                        <a:cubicBezTo>
                          <a:pt x="1062673" y="682766"/>
                          <a:pt x="933332" y="682766"/>
                          <a:pt x="804002" y="682766"/>
                        </a:cubicBezTo>
                        <a:cubicBezTo>
                          <a:pt x="671709" y="682766"/>
                          <a:pt x="539407" y="682766"/>
                          <a:pt x="407114" y="682766"/>
                        </a:cubicBezTo>
                        <a:cubicBezTo>
                          <a:pt x="334867" y="682766"/>
                          <a:pt x="262620" y="682766"/>
                          <a:pt x="190373" y="682766"/>
                        </a:cubicBezTo>
                        <a:cubicBezTo>
                          <a:pt x="190725" y="679652"/>
                          <a:pt x="191011" y="677070"/>
                          <a:pt x="191021" y="673841"/>
                        </a:cubicBezTo>
                        <a:cubicBezTo>
                          <a:pt x="191049" y="658211"/>
                          <a:pt x="190706" y="642571"/>
                          <a:pt x="190745" y="626940"/>
                        </a:cubicBezTo>
                        <a:cubicBezTo>
                          <a:pt x="190849" y="581372"/>
                          <a:pt x="190554" y="535795"/>
                          <a:pt x="190145" y="490228"/>
                        </a:cubicBezTo>
                        <a:cubicBezTo>
                          <a:pt x="189230" y="389749"/>
                          <a:pt x="188944" y="289269"/>
                          <a:pt x="189144" y="188790"/>
                        </a:cubicBezTo>
                        <a:close/>
                        <a:moveTo>
                          <a:pt x="30515" y="896545"/>
                        </a:moveTo>
                        <a:cubicBezTo>
                          <a:pt x="35553" y="887525"/>
                          <a:pt x="41659" y="879067"/>
                          <a:pt x="47965" y="870894"/>
                        </a:cubicBezTo>
                        <a:cubicBezTo>
                          <a:pt x="61271" y="853654"/>
                          <a:pt x="74292" y="836014"/>
                          <a:pt x="88008" y="819126"/>
                        </a:cubicBezTo>
                        <a:cubicBezTo>
                          <a:pt x="105048" y="798152"/>
                          <a:pt x="123793" y="778578"/>
                          <a:pt x="142014" y="758642"/>
                        </a:cubicBezTo>
                        <a:cubicBezTo>
                          <a:pt x="156588" y="742697"/>
                          <a:pt x="172008" y="726496"/>
                          <a:pt x="184153" y="708398"/>
                        </a:cubicBezTo>
                        <a:cubicBezTo>
                          <a:pt x="316436" y="708398"/>
                          <a:pt x="448710" y="708398"/>
                          <a:pt x="580993" y="708398"/>
                        </a:cubicBezTo>
                        <a:cubicBezTo>
                          <a:pt x="713295" y="708398"/>
                          <a:pt x="845598" y="708398"/>
                          <a:pt x="977900" y="708398"/>
                        </a:cubicBezTo>
                        <a:cubicBezTo>
                          <a:pt x="1050661" y="708398"/>
                          <a:pt x="1123432" y="708398"/>
                          <a:pt x="1196204" y="708398"/>
                        </a:cubicBezTo>
                        <a:cubicBezTo>
                          <a:pt x="1203995" y="724905"/>
                          <a:pt x="1218473" y="738259"/>
                          <a:pt x="1231341" y="750870"/>
                        </a:cubicBezTo>
                        <a:cubicBezTo>
                          <a:pt x="1249467" y="768615"/>
                          <a:pt x="1268098" y="785941"/>
                          <a:pt x="1283948" y="805829"/>
                        </a:cubicBezTo>
                        <a:cubicBezTo>
                          <a:pt x="1299969" y="825937"/>
                          <a:pt x="1313685" y="847749"/>
                          <a:pt x="1329134" y="868266"/>
                        </a:cubicBezTo>
                        <a:cubicBezTo>
                          <a:pt x="1334811" y="875809"/>
                          <a:pt x="1340517" y="883658"/>
                          <a:pt x="1344669" y="892164"/>
                        </a:cubicBezTo>
                        <a:cubicBezTo>
                          <a:pt x="1346460" y="895831"/>
                          <a:pt x="1348337" y="899555"/>
                          <a:pt x="1347546" y="902403"/>
                        </a:cubicBezTo>
                        <a:cubicBezTo>
                          <a:pt x="1347175" y="903718"/>
                          <a:pt x="1346508" y="904984"/>
                          <a:pt x="1345717" y="906213"/>
                        </a:cubicBezTo>
                        <a:cubicBezTo>
                          <a:pt x="1344736" y="907147"/>
                          <a:pt x="1343755" y="908071"/>
                          <a:pt x="1342774" y="909004"/>
                        </a:cubicBezTo>
                        <a:cubicBezTo>
                          <a:pt x="1322600" y="904489"/>
                          <a:pt x="1302378" y="905318"/>
                          <a:pt x="1281748" y="905318"/>
                        </a:cubicBezTo>
                        <a:cubicBezTo>
                          <a:pt x="1260287" y="905318"/>
                          <a:pt x="1238818" y="905318"/>
                          <a:pt x="1217359" y="905318"/>
                        </a:cubicBezTo>
                        <a:cubicBezTo>
                          <a:pt x="1173782" y="905318"/>
                          <a:pt x="1130214" y="905318"/>
                          <a:pt x="1086638" y="905318"/>
                        </a:cubicBezTo>
                        <a:cubicBezTo>
                          <a:pt x="1000722" y="905318"/>
                          <a:pt x="914806" y="905318"/>
                          <a:pt x="828881" y="905318"/>
                        </a:cubicBezTo>
                        <a:cubicBezTo>
                          <a:pt x="656393" y="905318"/>
                          <a:pt x="483895" y="905318"/>
                          <a:pt x="311407" y="905318"/>
                        </a:cubicBezTo>
                        <a:cubicBezTo>
                          <a:pt x="263401" y="905318"/>
                          <a:pt x="215414" y="905747"/>
                          <a:pt x="167417" y="906232"/>
                        </a:cubicBezTo>
                        <a:cubicBezTo>
                          <a:pt x="119392" y="906718"/>
                          <a:pt x="71015" y="907232"/>
                          <a:pt x="23228" y="912071"/>
                        </a:cubicBezTo>
                        <a:cubicBezTo>
                          <a:pt x="26210" y="907394"/>
                          <a:pt x="27810" y="901394"/>
                          <a:pt x="30515" y="896545"/>
                        </a:cubicBezTo>
                        <a:close/>
                        <a:moveTo>
                          <a:pt x="1239247" y="938570"/>
                        </a:moveTo>
                        <a:cubicBezTo>
                          <a:pt x="1219682" y="938570"/>
                          <a:pt x="1200109" y="938570"/>
                          <a:pt x="1180545" y="938570"/>
                        </a:cubicBezTo>
                        <a:cubicBezTo>
                          <a:pt x="1141396" y="938570"/>
                          <a:pt x="1102249" y="938570"/>
                          <a:pt x="1063101" y="938570"/>
                        </a:cubicBezTo>
                        <a:cubicBezTo>
                          <a:pt x="985406" y="938570"/>
                          <a:pt x="907720" y="938570"/>
                          <a:pt x="830024" y="938570"/>
                        </a:cubicBezTo>
                        <a:cubicBezTo>
                          <a:pt x="674614" y="938570"/>
                          <a:pt x="519214" y="938570"/>
                          <a:pt x="363804" y="938570"/>
                        </a:cubicBezTo>
                        <a:cubicBezTo>
                          <a:pt x="320227" y="938570"/>
                          <a:pt x="276669" y="939008"/>
                          <a:pt x="233102" y="939494"/>
                        </a:cubicBezTo>
                        <a:cubicBezTo>
                          <a:pt x="195964" y="939912"/>
                          <a:pt x="158541" y="940370"/>
                          <a:pt x="121498" y="943570"/>
                        </a:cubicBezTo>
                        <a:cubicBezTo>
                          <a:pt x="120269" y="941351"/>
                          <a:pt x="118250" y="939589"/>
                          <a:pt x="115392" y="938960"/>
                        </a:cubicBezTo>
                        <a:cubicBezTo>
                          <a:pt x="94904" y="934426"/>
                          <a:pt x="73816" y="935769"/>
                          <a:pt x="53432" y="929940"/>
                        </a:cubicBezTo>
                        <a:cubicBezTo>
                          <a:pt x="49603" y="928845"/>
                          <a:pt x="45736" y="927482"/>
                          <a:pt x="41964" y="925854"/>
                        </a:cubicBezTo>
                        <a:cubicBezTo>
                          <a:pt x="77340" y="928663"/>
                          <a:pt x="113011" y="929473"/>
                          <a:pt x="148453" y="929835"/>
                        </a:cubicBezTo>
                        <a:cubicBezTo>
                          <a:pt x="192021" y="930273"/>
                          <a:pt x="235598" y="930940"/>
                          <a:pt x="279175" y="930940"/>
                        </a:cubicBezTo>
                        <a:cubicBezTo>
                          <a:pt x="365090" y="930940"/>
                          <a:pt x="451015" y="930940"/>
                          <a:pt x="536930" y="930940"/>
                        </a:cubicBezTo>
                        <a:cubicBezTo>
                          <a:pt x="709419" y="930940"/>
                          <a:pt x="881916" y="930940"/>
                          <a:pt x="1054405" y="930940"/>
                        </a:cubicBezTo>
                        <a:cubicBezTo>
                          <a:pt x="1102401" y="930940"/>
                          <a:pt x="1150398" y="930940"/>
                          <a:pt x="1198394" y="930940"/>
                        </a:cubicBezTo>
                        <a:cubicBezTo>
                          <a:pt x="1223016" y="930940"/>
                          <a:pt x="1247638" y="930940"/>
                          <a:pt x="1272261" y="930940"/>
                        </a:cubicBezTo>
                        <a:cubicBezTo>
                          <a:pt x="1285300" y="930940"/>
                          <a:pt x="1298378" y="931397"/>
                          <a:pt x="1311360" y="930940"/>
                        </a:cubicBezTo>
                        <a:cubicBezTo>
                          <a:pt x="1304436" y="934017"/>
                          <a:pt x="1297359" y="937046"/>
                          <a:pt x="1291863" y="941589"/>
                        </a:cubicBezTo>
                        <a:cubicBezTo>
                          <a:pt x="1274537" y="937779"/>
                          <a:pt x="1257059" y="938570"/>
                          <a:pt x="1239247" y="938570"/>
                        </a:cubicBezTo>
                        <a:close/>
                      </a:path>
                    </a:pathLst>
                  </a:custGeom>
                  <a:solidFill>
                    <a:srgbClr val="000000"/>
                  </a:solidFill>
                  <a:ln w="9525" cap="flat">
                    <a:noFill/>
                    <a:prstDash val="solid"/>
                    <a:miter/>
                  </a:ln>
                </p:spPr>
                <p:txBody>
                  <a:bodyPr rtlCol="0" anchor="ctr"/>
                  <a:lstStyle/>
                  <a:p>
                    <a:endParaRPr lang="en-GB"/>
                  </a:p>
                </p:txBody>
              </p:sp>
              <p:sp>
                <p:nvSpPr>
                  <p:cNvPr id="1081" name="Freeform: Shape 1080">
                    <a:extLst>
                      <a:ext uri="{FF2B5EF4-FFF2-40B4-BE49-F238E27FC236}">
                        <a16:creationId xmlns:a16="http://schemas.microsoft.com/office/drawing/2014/main" id="{8FE83A54-10CB-25AA-1B52-BD9B81240C08}"/>
                      </a:ext>
                    </a:extLst>
                  </p:cNvPr>
                  <p:cNvSpPr/>
                  <p:nvPr/>
                </p:nvSpPr>
                <p:spPr>
                  <a:xfrm>
                    <a:off x="5776388" y="2836666"/>
                    <a:ext cx="973756" cy="605030"/>
                  </a:xfrm>
                  <a:custGeom>
                    <a:avLst/>
                    <a:gdLst>
                      <a:gd name="connsiteX0" fmla="*/ 12859 w 973756"/>
                      <a:gd name="connsiteY0" fmla="*/ 605031 h 605030"/>
                      <a:gd name="connsiteX1" fmla="*/ 750980 w 973756"/>
                      <a:gd name="connsiteY1" fmla="*/ 605031 h 605030"/>
                      <a:gd name="connsiteX2" fmla="*/ 959120 w 973756"/>
                      <a:gd name="connsiteY2" fmla="*/ 605031 h 605030"/>
                      <a:gd name="connsiteX3" fmla="*/ 969588 w 973756"/>
                      <a:gd name="connsiteY3" fmla="*/ 585085 h 605030"/>
                      <a:gd name="connsiteX4" fmla="*/ 969750 w 973756"/>
                      <a:gd name="connsiteY4" fmla="*/ 583047 h 605030"/>
                      <a:gd name="connsiteX5" fmla="*/ 972341 w 973756"/>
                      <a:gd name="connsiteY5" fmla="*/ 398681 h 605030"/>
                      <a:gd name="connsiteX6" fmla="*/ 973588 w 973756"/>
                      <a:gd name="connsiteY6" fmla="*/ 132772 h 605030"/>
                      <a:gd name="connsiteX7" fmla="*/ 972578 w 973756"/>
                      <a:gd name="connsiteY7" fmla="*/ 77384 h 605030"/>
                      <a:gd name="connsiteX8" fmla="*/ 968235 w 973756"/>
                      <a:gd name="connsiteY8" fmla="*/ 48304 h 605030"/>
                      <a:gd name="connsiteX9" fmla="*/ 960330 w 973756"/>
                      <a:gd name="connsiteY9" fmla="*/ 25348 h 605030"/>
                      <a:gd name="connsiteX10" fmla="*/ 492719 w 973756"/>
                      <a:gd name="connsiteY10" fmla="*/ 25348 h 605030"/>
                      <a:gd name="connsiteX11" fmla="*/ 496738 w 973756"/>
                      <a:gd name="connsiteY11" fmla="*/ 21081 h 605030"/>
                      <a:gd name="connsiteX12" fmla="*/ 498091 w 973756"/>
                      <a:gd name="connsiteY12" fmla="*/ 17862 h 605030"/>
                      <a:gd name="connsiteX13" fmla="*/ 498091 w 973756"/>
                      <a:gd name="connsiteY13" fmla="*/ 10823 h 605030"/>
                      <a:gd name="connsiteX14" fmla="*/ 495281 w 973756"/>
                      <a:gd name="connsiteY14" fmla="*/ 5260 h 605030"/>
                      <a:gd name="connsiteX15" fmla="*/ 491537 w 973756"/>
                      <a:gd name="connsiteY15" fmla="*/ 1822 h 605030"/>
                      <a:gd name="connsiteX16" fmla="*/ 488347 w 973756"/>
                      <a:gd name="connsiteY16" fmla="*/ 479 h 605030"/>
                      <a:gd name="connsiteX17" fmla="*/ 481250 w 973756"/>
                      <a:gd name="connsiteY17" fmla="*/ 479 h 605030"/>
                      <a:gd name="connsiteX18" fmla="*/ 478060 w 973756"/>
                      <a:gd name="connsiteY18" fmla="*/ 1822 h 605030"/>
                      <a:gd name="connsiteX19" fmla="*/ 473269 w 973756"/>
                      <a:gd name="connsiteY19" fmla="*/ 6613 h 605030"/>
                      <a:gd name="connsiteX20" fmla="*/ 471792 w 973756"/>
                      <a:gd name="connsiteY20" fmla="*/ 10146 h 605030"/>
                      <a:gd name="connsiteX21" fmla="*/ 471744 w 973756"/>
                      <a:gd name="connsiteY21" fmla="*/ 10337 h 605030"/>
                      <a:gd name="connsiteX22" fmla="*/ 471725 w 973756"/>
                      <a:gd name="connsiteY22" fmla="*/ 10432 h 605030"/>
                      <a:gd name="connsiteX23" fmla="*/ 471249 w 973756"/>
                      <a:gd name="connsiteY23" fmla="*/ 13976 h 605030"/>
                      <a:gd name="connsiteX24" fmla="*/ 473126 w 973756"/>
                      <a:gd name="connsiteY24" fmla="*/ 21177 h 605030"/>
                      <a:gd name="connsiteX25" fmla="*/ 476983 w 973756"/>
                      <a:gd name="connsiteY25" fmla="*/ 25358 h 605030"/>
                      <a:gd name="connsiteX26" fmla="*/ 226428 w 973756"/>
                      <a:gd name="connsiteY26" fmla="*/ 25358 h 605030"/>
                      <a:gd name="connsiteX27" fmla="*/ 17993 w 973756"/>
                      <a:gd name="connsiteY27" fmla="*/ 25358 h 605030"/>
                      <a:gd name="connsiteX28" fmla="*/ 6010 w 973756"/>
                      <a:gd name="connsiteY28" fmla="*/ 41579 h 605030"/>
                      <a:gd name="connsiteX29" fmla="*/ 5962 w 973756"/>
                      <a:gd name="connsiteY29" fmla="*/ 42227 h 605030"/>
                      <a:gd name="connsiteX30" fmla="*/ 3724 w 973756"/>
                      <a:gd name="connsiteY30" fmla="*/ 73126 h 605030"/>
                      <a:gd name="connsiteX31" fmla="*/ 3753 w 973756"/>
                      <a:gd name="connsiteY31" fmla="*/ 119608 h 605030"/>
                      <a:gd name="connsiteX32" fmla="*/ 3629 w 973756"/>
                      <a:gd name="connsiteY32" fmla="*/ 243519 h 605030"/>
                      <a:gd name="connsiteX33" fmla="*/ 752 w 973756"/>
                      <a:gd name="connsiteY33" fmla="*/ 505323 h 605030"/>
                      <a:gd name="connsiteX34" fmla="*/ 0 w 973756"/>
                      <a:gd name="connsiteY34" fmla="*/ 583056 h 605030"/>
                      <a:gd name="connsiteX35" fmla="*/ 1010 w 973756"/>
                      <a:gd name="connsiteY35" fmla="*/ 588228 h 605030"/>
                      <a:gd name="connsiteX36" fmla="*/ 12859 w 973756"/>
                      <a:gd name="connsiteY36" fmla="*/ 605031 h 605030"/>
                      <a:gd name="connsiteX37" fmla="*/ 752227 w 973756"/>
                      <a:gd name="connsiteY37" fmla="*/ 50971 h 605030"/>
                      <a:gd name="connsiteX38" fmla="*/ 949700 w 973756"/>
                      <a:gd name="connsiteY38" fmla="*/ 50971 h 605030"/>
                      <a:gd name="connsiteX39" fmla="*/ 947851 w 973756"/>
                      <a:gd name="connsiteY39" fmla="*/ 73107 h 605030"/>
                      <a:gd name="connsiteX40" fmla="*/ 947881 w 973756"/>
                      <a:gd name="connsiteY40" fmla="*/ 119589 h 605030"/>
                      <a:gd name="connsiteX41" fmla="*/ 947757 w 973756"/>
                      <a:gd name="connsiteY41" fmla="*/ 243500 h 605030"/>
                      <a:gd name="connsiteX42" fmla="*/ 944880 w 973756"/>
                      <a:gd name="connsiteY42" fmla="*/ 505304 h 605030"/>
                      <a:gd name="connsiteX43" fmla="*/ 944146 w 973756"/>
                      <a:gd name="connsiteY43" fmla="*/ 579399 h 605030"/>
                      <a:gd name="connsiteX44" fmla="*/ 221066 w 973756"/>
                      <a:gd name="connsiteY44" fmla="*/ 579399 h 605030"/>
                      <a:gd name="connsiteX45" fmla="*/ 25689 w 973756"/>
                      <a:gd name="connsiteY45" fmla="*/ 579399 h 605030"/>
                      <a:gd name="connsiteX46" fmla="*/ 28270 w 973756"/>
                      <a:gd name="connsiteY46" fmla="*/ 398671 h 605030"/>
                      <a:gd name="connsiteX47" fmla="*/ 29518 w 973756"/>
                      <a:gd name="connsiteY47" fmla="*/ 132762 h 605030"/>
                      <a:gd name="connsiteX48" fmla="*/ 28518 w 973756"/>
                      <a:gd name="connsiteY48" fmla="*/ 77374 h 605030"/>
                      <a:gd name="connsiteX49" fmla="*/ 24632 w 973756"/>
                      <a:gd name="connsiteY49" fmla="*/ 50971 h 605030"/>
                      <a:gd name="connsiteX50" fmla="*/ 752227 w 973756"/>
                      <a:gd name="connsiteY50" fmla="*/ 50971 h 605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73756" h="605030">
                        <a:moveTo>
                          <a:pt x="12859" y="605031"/>
                        </a:moveTo>
                        <a:cubicBezTo>
                          <a:pt x="258899" y="605031"/>
                          <a:pt x="504939" y="605031"/>
                          <a:pt x="750980" y="605031"/>
                        </a:cubicBezTo>
                        <a:cubicBezTo>
                          <a:pt x="820360" y="605031"/>
                          <a:pt x="889740" y="605031"/>
                          <a:pt x="959120" y="605031"/>
                        </a:cubicBezTo>
                        <a:cubicBezTo>
                          <a:pt x="970588" y="605031"/>
                          <a:pt x="974084" y="592629"/>
                          <a:pt x="969588" y="585085"/>
                        </a:cubicBezTo>
                        <a:cubicBezTo>
                          <a:pt x="969683" y="584428"/>
                          <a:pt x="969750" y="583761"/>
                          <a:pt x="969750" y="583047"/>
                        </a:cubicBezTo>
                        <a:cubicBezTo>
                          <a:pt x="969778" y="521591"/>
                          <a:pt x="971559" y="460127"/>
                          <a:pt x="972341" y="398681"/>
                        </a:cubicBezTo>
                        <a:cubicBezTo>
                          <a:pt x="973464" y="310060"/>
                          <a:pt x="974074" y="221402"/>
                          <a:pt x="973588" y="132772"/>
                        </a:cubicBezTo>
                        <a:cubicBezTo>
                          <a:pt x="973484" y="114474"/>
                          <a:pt x="974464" y="95595"/>
                          <a:pt x="972578" y="77384"/>
                        </a:cubicBezTo>
                        <a:cubicBezTo>
                          <a:pt x="971559" y="67573"/>
                          <a:pt x="969921" y="57962"/>
                          <a:pt x="968235" y="48304"/>
                        </a:cubicBezTo>
                        <a:cubicBezTo>
                          <a:pt x="976160" y="41741"/>
                          <a:pt x="973541" y="25348"/>
                          <a:pt x="960330" y="25348"/>
                        </a:cubicBezTo>
                        <a:cubicBezTo>
                          <a:pt x="804463" y="25348"/>
                          <a:pt x="648595" y="25348"/>
                          <a:pt x="492719" y="25348"/>
                        </a:cubicBezTo>
                        <a:cubicBezTo>
                          <a:pt x="494357" y="24224"/>
                          <a:pt x="495719" y="22824"/>
                          <a:pt x="496738" y="21081"/>
                        </a:cubicBezTo>
                        <a:cubicBezTo>
                          <a:pt x="497319" y="20053"/>
                          <a:pt x="497777" y="18976"/>
                          <a:pt x="498091" y="17862"/>
                        </a:cubicBezTo>
                        <a:cubicBezTo>
                          <a:pt x="498720" y="15509"/>
                          <a:pt x="498720" y="13166"/>
                          <a:pt x="498091" y="10823"/>
                        </a:cubicBezTo>
                        <a:cubicBezTo>
                          <a:pt x="497681" y="9099"/>
                          <a:pt x="496462" y="6546"/>
                          <a:pt x="495281" y="5260"/>
                        </a:cubicBezTo>
                        <a:cubicBezTo>
                          <a:pt x="494338" y="3813"/>
                          <a:pt x="493090" y="2660"/>
                          <a:pt x="491537" y="1822"/>
                        </a:cubicBezTo>
                        <a:cubicBezTo>
                          <a:pt x="490471" y="1374"/>
                          <a:pt x="489414" y="926"/>
                          <a:pt x="488347" y="479"/>
                        </a:cubicBezTo>
                        <a:cubicBezTo>
                          <a:pt x="485984" y="-160"/>
                          <a:pt x="483622" y="-160"/>
                          <a:pt x="481250" y="479"/>
                        </a:cubicBezTo>
                        <a:cubicBezTo>
                          <a:pt x="480183" y="926"/>
                          <a:pt x="479127" y="1374"/>
                          <a:pt x="478060" y="1822"/>
                        </a:cubicBezTo>
                        <a:cubicBezTo>
                          <a:pt x="476050" y="3012"/>
                          <a:pt x="474459" y="4603"/>
                          <a:pt x="473269" y="6613"/>
                        </a:cubicBezTo>
                        <a:cubicBezTo>
                          <a:pt x="472726" y="7765"/>
                          <a:pt x="472144" y="8927"/>
                          <a:pt x="471792" y="10146"/>
                        </a:cubicBezTo>
                        <a:cubicBezTo>
                          <a:pt x="471773" y="10213"/>
                          <a:pt x="471764" y="10270"/>
                          <a:pt x="471744" y="10337"/>
                        </a:cubicBezTo>
                        <a:cubicBezTo>
                          <a:pt x="471735" y="10366"/>
                          <a:pt x="471735" y="10394"/>
                          <a:pt x="471725" y="10432"/>
                        </a:cubicBezTo>
                        <a:cubicBezTo>
                          <a:pt x="471564" y="11614"/>
                          <a:pt x="471411" y="12795"/>
                          <a:pt x="471249" y="13976"/>
                        </a:cubicBezTo>
                        <a:cubicBezTo>
                          <a:pt x="471097" y="16338"/>
                          <a:pt x="471935" y="19148"/>
                          <a:pt x="473126" y="21177"/>
                        </a:cubicBezTo>
                        <a:cubicBezTo>
                          <a:pt x="474097" y="22834"/>
                          <a:pt x="475431" y="24253"/>
                          <a:pt x="476983" y="25358"/>
                        </a:cubicBezTo>
                        <a:cubicBezTo>
                          <a:pt x="393468" y="25358"/>
                          <a:pt x="309943" y="25358"/>
                          <a:pt x="226428" y="25358"/>
                        </a:cubicBezTo>
                        <a:cubicBezTo>
                          <a:pt x="156953" y="25358"/>
                          <a:pt x="87468" y="25358"/>
                          <a:pt x="17993" y="25358"/>
                        </a:cubicBezTo>
                        <a:cubicBezTo>
                          <a:pt x="8268" y="25358"/>
                          <a:pt x="4276" y="34264"/>
                          <a:pt x="6010" y="41579"/>
                        </a:cubicBezTo>
                        <a:cubicBezTo>
                          <a:pt x="5991" y="41798"/>
                          <a:pt x="5962" y="42017"/>
                          <a:pt x="5962" y="42227"/>
                        </a:cubicBezTo>
                        <a:cubicBezTo>
                          <a:pt x="5820" y="52485"/>
                          <a:pt x="4400" y="62887"/>
                          <a:pt x="3724" y="73126"/>
                        </a:cubicBezTo>
                        <a:cubicBezTo>
                          <a:pt x="2714" y="88556"/>
                          <a:pt x="3629" y="104149"/>
                          <a:pt x="3753" y="119608"/>
                        </a:cubicBezTo>
                        <a:cubicBezTo>
                          <a:pt x="4086" y="160908"/>
                          <a:pt x="4020" y="202218"/>
                          <a:pt x="3629" y="243519"/>
                        </a:cubicBezTo>
                        <a:cubicBezTo>
                          <a:pt x="2800" y="330787"/>
                          <a:pt x="1505" y="418055"/>
                          <a:pt x="752" y="505323"/>
                        </a:cubicBezTo>
                        <a:cubicBezTo>
                          <a:pt x="533" y="531231"/>
                          <a:pt x="19" y="557148"/>
                          <a:pt x="0" y="583056"/>
                        </a:cubicBezTo>
                        <a:cubicBezTo>
                          <a:pt x="0" y="585018"/>
                          <a:pt x="371" y="586733"/>
                          <a:pt x="1010" y="588228"/>
                        </a:cubicBezTo>
                        <a:cubicBezTo>
                          <a:pt x="-1067" y="595629"/>
                          <a:pt x="2857" y="605031"/>
                          <a:pt x="12859" y="605031"/>
                        </a:cubicBezTo>
                        <a:close/>
                        <a:moveTo>
                          <a:pt x="752227" y="50971"/>
                        </a:moveTo>
                        <a:cubicBezTo>
                          <a:pt x="818055" y="50971"/>
                          <a:pt x="883872" y="50971"/>
                          <a:pt x="949700" y="50971"/>
                        </a:cubicBezTo>
                        <a:cubicBezTo>
                          <a:pt x="949195" y="58362"/>
                          <a:pt x="948328" y="65772"/>
                          <a:pt x="947851" y="73107"/>
                        </a:cubicBezTo>
                        <a:cubicBezTo>
                          <a:pt x="946842" y="88537"/>
                          <a:pt x="947757" y="104130"/>
                          <a:pt x="947881" y="119589"/>
                        </a:cubicBezTo>
                        <a:cubicBezTo>
                          <a:pt x="948223" y="160889"/>
                          <a:pt x="948147" y="202199"/>
                          <a:pt x="947757" y="243500"/>
                        </a:cubicBezTo>
                        <a:cubicBezTo>
                          <a:pt x="946928" y="330768"/>
                          <a:pt x="945632" y="418036"/>
                          <a:pt x="944880" y="505304"/>
                        </a:cubicBezTo>
                        <a:cubicBezTo>
                          <a:pt x="944670" y="530002"/>
                          <a:pt x="944203" y="554700"/>
                          <a:pt x="944146" y="579399"/>
                        </a:cubicBezTo>
                        <a:cubicBezTo>
                          <a:pt x="703116" y="579399"/>
                          <a:pt x="462086" y="579399"/>
                          <a:pt x="221066" y="579399"/>
                        </a:cubicBezTo>
                        <a:cubicBezTo>
                          <a:pt x="155943" y="579399"/>
                          <a:pt x="90821" y="579399"/>
                          <a:pt x="25689" y="579399"/>
                        </a:cubicBezTo>
                        <a:cubicBezTo>
                          <a:pt x="25784" y="519163"/>
                          <a:pt x="27508" y="458907"/>
                          <a:pt x="28270" y="398671"/>
                        </a:cubicBezTo>
                        <a:cubicBezTo>
                          <a:pt x="29394" y="310051"/>
                          <a:pt x="30003" y="221392"/>
                          <a:pt x="29518" y="132762"/>
                        </a:cubicBezTo>
                        <a:cubicBezTo>
                          <a:pt x="29423" y="114464"/>
                          <a:pt x="30394" y="95586"/>
                          <a:pt x="28518" y="77374"/>
                        </a:cubicBezTo>
                        <a:cubicBezTo>
                          <a:pt x="27594" y="68468"/>
                          <a:pt x="26155" y="59724"/>
                          <a:pt x="24632" y="50971"/>
                        </a:cubicBezTo>
                        <a:cubicBezTo>
                          <a:pt x="267167" y="50971"/>
                          <a:pt x="509692" y="50971"/>
                          <a:pt x="752227" y="50971"/>
                        </a:cubicBezTo>
                        <a:close/>
                      </a:path>
                    </a:pathLst>
                  </a:custGeom>
                  <a:solidFill>
                    <a:srgbClr val="000000"/>
                  </a:solidFill>
                  <a:ln w="9525" cap="flat">
                    <a:noFill/>
                    <a:prstDash val="solid"/>
                    <a:miter/>
                  </a:ln>
                </p:spPr>
                <p:txBody>
                  <a:bodyPr rtlCol="0" anchor="ctr"/>
                  <a:lstStyle/>
                  <a:p>
                    <a:endParaRPr lang="en-GB"/>
                  </a:p>
                </p:txBody>
              </p:sp>
              <p:sp>
                <p:nvSpPr>
                  <p:cNvPr id="1082" name="Freeform: Shape 1081">
                    <a:extLst>
                      <a:ext uri="{FF2B5EF4-FFF2-40B4-BE49-F238E27FC236}">
                        <a16:creationId xmlns:a16="http://schemas.microsoft.com/office/drawing/2014/main" id="{BF1E5DD9-7192-15D1-DE4B-DFB039701D22}"/>
                      </a:ext>
                    </a:extLst>
                  </p:cNvPr>
                  <p:cNvSpPr/>
                  <p:nvPr/>
                </p:nvSpPr>
                <p:spPr>
                  <a:xfrm>
                    <a:off x="5974875" y="3603025"/>
                    <a:ext cx="485619" cy="96771"/>
                  </a:xfrm>
                  <a:custGeom>
                    <a:avLst/>
                    <a:gdLst>
                      <a:gd name="connsiteX0" fmla="*/ 12368 w 485619"/>
                      <a:gd name="connsiteY0" fmla="*/ 96770 h 96771"/>
                      <a:gd name="connsiteX1" fmla="*/ 472197 w 485619"/>
                      <a:gd name="connsiteY1" fmla="*/ 92646 h 96771"/>
                      <a:gd name="connsiteX2" fmla="*/ 478655 w 485619"/>
                      <a:gd name="connsiteY2" fmla="*/ 90827 h 96771"/>
                      <a:gd name="connsiteX3" fmla="*/ 485456 w 485619"/>
                      <a:gd name="connsiteY3" fmla="*/ 77682 h 96771"/>
                      <a:gd name="connsiteX4" fmla="*/ 476198 w 485619"/>
                      <a:gd name="connsiteY4" fmla="*/ 57632 h 96771"/>
                      <a:gd name="connsiteX5" fmla="*/ 468244 w 485619"/>
                      <a:gd name="connsiteY5" fmla="*/ 39506 h 96771"/>
                      <a:gd name="connsiteX6" fmla="*/ 454576 w 485619"/>
                      <a:gd name="connsiteY6" fmla="*/ 17084 h 96771"/>
                      <a:gd name="connsiteX7" fmla="*/ 442250 w 485619"/>
                      <a:gd name="connsiteY7" fmla="*/ 4435 h 96771"/>
                      <a:gd name="connsiteX8" fmla="*/ 42372 w 485619"/>
                      <a:gd name="connsiteY8" fmla="*/ 2301 h 96771"/>
                      <a:gd name="connsiteX9" fmla="*/ 31133 w 485619"/>
                      <a:gd name="connsiteY9" fmla="*/ 9798 h 96771"/>
                      <a:gd name="connsiteX10" fmla="*/ 28932 w 485619"/>
                      <a:gd name="connsiteY10" fmla="*/ 13236 h 96771"/>
                      <a:gd name="connsiteX11" fmla="*/ 1958 w 485619"/>
                      <a:gd name="connsiteY11" fmla="*/ 76768 h 96771"/>
                      <a:gd name="connsiteX12" fmla="*/ 12368 w 485619"/>
                      <a:gd name="connsiteY12" fmla="*/ 96770 h 96771"/>
                      <a:gd name="connsiteX13" fmla="*/ 439326 w 485619"/>
                      <a:gd name="connsiteY13" fmla="*/ 29933 h 96771"/>
                      <a:gd name="connsiteX14" fmla="*/ 442460 w 485619"/>
                      <a:gd name="connsiteY14" fmla="*/ 35353 h 96771"/>
                      <a:gd name="connsiteX15" fmla="*/ 450537 w 485619"/>
                      <a:gd name="connsiteY15" fmla="*/ 54613 h 96771"/>
                      <a:gd name="connsiteX16" fmla="*/ 455300 w 485619"/>
                      <a:gd name="connsiteY16" fmla="*/ 67414 h 96771"/>
                      <a:gd name="connsiteX17" fmla="*/ 30752 w 485619"/>
                      <a:gd name="connsiteY17" fmla="*/ 71139 h 96771"/>
                      <a:gd name="connsiteX18" fmla="*/ 50335 w 485619"/>
                      <a:gd name="connsiteY18" fmla="*/ 27724 h 96771"/>
                      <a:gd name="connsiteX19" fmla="*/ 439326 w 485619"/>
                      <a:gd name="connsiteY19" fmla="*/ 29933 h 9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5619" h="96771">
                        <a:moveTo>
                          <a:pt x="12368" y="96770"/>
                        </a:moveTo>
                        <a:cubicBezTo>
                          <a:pt x="165654" y="96780"/>
                          <a:pt x="318959" y="96751"/>
                          <a:pt x="472197" y="92646"/>
                        </a:cubicBezTo>
                        <a:cubicBezTo>
                          <a:pt x="474740" y="92579"/>
                          <a:pt x="476893" y="91903"/>
                          <a:pt x="478655" y="90827"/>
                        </a:cubicBezTo>
                        <a:cubicBezTo>
                          <a:pt x="483208" y="88674"/>
                          <a:pt x="486390" y="82788"/>
                          <a:pt x="485456" y="77682"/>
                        </a:cubicBezTo>
                        <a:cubicBezTo>
                          <a:pt x="484180" y="70662"/>
                          <a:pt x="479141" y="64138"/>
                          <a:pt x="476198" y="57632"/>
                        </a:cubicBezTo>
                        <a:cubicBezTo>
                          <a:pt x="473474" y="51622"/>
                          <a:pt x="471083" y="45459"/>
                          <a:pt x="468244" y="39506"/>
                        </a:cubicBezTo>
                        <a:cubicBezTo>
                          <a:pt x="464711" y="32086"/>
                          <a:pt x="460567" y="23399"/>
                          <a:pt x="454576" y="17084"/>
                        </a:cubicBezTo>
                        <a:cubicBezTo>
                          <a:pt x="454290" y="10903"/>
                          <a:pt x="450185" y="4759"/>
                          <a:pt x="442250" y="4435"/>
                        </a:cubicBezTo>
                        <a:cubicBezTo>
                          <a:pt x="309024" y="-1042"/>
                          <a:pt x="175655" y="-1070"/>
                          <a:pt x="42372" y="2301"/>
                        </a:cubicBezTo>
                        <a:cubicBezTo>
                          <a:pt x="36619" y="2444"/>
                          <a:pt x="32875" y="5673"/>
                          <a:pt x="31133" y="9798"/>
                        </a:cubicBezTo>
                        <a:cubicBezTo>
                          <a:pt x="30294" y="10722"/>
                          <a:pt x="29542" y="11855"/>
                          <a:pt x="28932" y="13236"/>
                        </a:cubicBezTo>
                        <a:cubicBezTo>
                          <a:pt x="19512" y="34248"/>
                          <a:pt x="8206" y="54489"/>
                          <a:pt x="1958" y="76768"/>
                        </a:cubicBezTo>
                        <a:cubicBezTo>
                          <a:pt x="-2624" y="84283"/>
                          <a:pt x="833" y="96770"/>
                          <a:pt x="12368" y="96770"/>
                        </a:cubicBezTo>
                        <a:close/>
                        <a:moveTo>
                          <a:pt x="439326" y="29933"/>
                        </a:moveTo>
                        <a:cubicBezTo>
                          <a:pt x="440403" y="31724"/>
                          <a:pt x="441488" y="33505"/>
                          <a:pt x="442460" y="35353"/>
                        </a:cubicBezTo>
                        <a:cubicBezTo>
                          <a:pt x="445718" y="41535"/>
                          <a:pt x="447994" y="48126"/>
                          <a:pt x="450537" y="54613"/>
                        </a:cubicBezTo>
                        <a:cubicBezTo>
                          <a:pt x="452099" y="58613"/>
                          <a:pt x="453604" y="63023"/>
                          <a:pt x="455300" y="67414"/>
                        </a:cubicBezTo>
                        <a:cubicBezTo>
                          <a:pt x="313815" y="70929"/>
                          <a:pt x="172274" y="71139"/>
                          <a:pt x="30752" y="71139"/>
                        </a:cubicBezTo>
                        <a:cubicBezTo>
                          <a:pt x="36314" y="56280"/>
                          <a:pt x="43753" y="42202"/>
                          <a:pt x="50335" y="27724"/>
                        </a:cubicBezTo>
                        <a:cubicBezTo>
                          <a:pt x="179989" y="24581"/>
                          <a:pt x="309729" y="24685"/>
                          <a:pt x="439326" y="29933"/>
                        </a:cubicBezTo>
                        <a:close/>
                      </a:path>
                    </a:pathLst>
                  </a:custGeom>
                  <a:solidFill>
                    <a:srgbClr val="000000"/>
                  </a:solidFill>
                  <a:ln w="9525" cap="flat">
                    <a:noFill/>
                    <a:prstDash val="solid"/>
                    <a:miter/>
                  </a:ln>
                </p:spPr>
                <p:txBody>
                  <a:bodyPr rtlCol="0" anchor="ctr"/>
                  <a:lstStyle/>
                  <a:p>
                    <a:endParaRPr lang="en-GB"/>
                  </a:p>
                </p:txBody>
              </p:sp>
            </p:grpSp>
          </p:grpSp>
          <p:grpSp>
            <p:nvGrpSpPr>
              <p:cNvPr id="1083" name="Graphic 12" descr="Home office with plants">
                <a:extLst>
                  <a:ext uri="{FF2B5EF4-FFF2-40B4-BE49-F238E27FC236}">
                    <a16:creationId xmlns:a16="http://schemas.microsoft.com/office/drawing/2014/main" id="{ED47A883-D82D-FFDF-C7FF-0AA4659EAEBC}"/>
                  </a:ext>
                </a:extLst>
              </p:cNvPr>
              <p:cNvGrpSpPr/>
              <p:nvPr/>
            </p:nvGrpSpPr>
            <p:grpSpPr>
              <a:xfrm>
                <a:off x="4153746" y="3552727"/>
                <a:ext cx="1898503" cy="2895345"/>
                <a:chOff x="4153746" y="3552727"/>
                <a:chExt cx="1898503" cy="2895345"/>
              </a:xfrm>
            </p:grpSpPr>
            <p:sp>
              <p:nvSpPr>
                <p:cNvPr id="1084" name="Freeform: Shape 1083">
                  <a:extLst>
                    <a:ext uri="{FF2B5EF4-FFF2-40B4-BE49-F238E27FC236}">
                      <a16:creationId xmlns:a16="http://schemas.microsoft.com/office/drawing/2014/main" id="{A17883A3-5C42-2AB3-3617-40D748DCA208}"/>
                    </a:ext>
                  </a:extLst>
                </p:cNvPr>
                <p:cNvSpPr/>
                <p:nvPr/>
              </p:nvSpPr>
              <p:spPr>
                <a:xfrm>
                  <a:off x="4170845" y="3570189"/>
                  <a:ext cx="1723737" cy="1573717"/>
                </a:xfrm>
                <a:custGeom>
                  <a:avLst/>
                  <a:gdLst>
                    <a:gd name="connsiteX0" fmla="*/ 1671513 w 1723737"/>
                    <a:gd name="connsiteY0" fmla="*/ 1174451 h 1573717"/>
                    <a:gd name="connsiteX1" fmla="*/ 1531791 w 1723737"/>
                    <a:gd name="connsiteY1" fmla="*/ 1115729 h 1573717"/>
                    <a:gd name="connsiteX2" fmla="*/ 1121750 w 1723737"/>
                    <a:gd name="connsiteY2" fmla="*/ 1051940 h 1573717"/>
                    <a:gd name="connsiteX3" fmla="*/ 1105548 w 1723737"/>
                    <a:gd name="connsiteY3" fmla="*/ 1030680 h 1573717"/>
                    <a:gd name="connsiteX4" fmla="*/ 951652 w 1723737"/>
                    <a:gd name="connsiteY4" fmla="*/ 552801 h 1573717"/>
                    <a:gd name="connsiteX5" fmla="*/ 921277 w 1723737"/>
                    <a:gd name="connsiteY5" fmla="*/ 158962 h 1573717"/>
                    <a:gd name="connsiteX6" fmla="*/ 775487 w 1723737"/>
                    <a:gd name="connsiteY6" fmla="*/ 3028 h 1573717"/>
                    <a:gd name="connsiteX7" fmla="*/ 470735 w 1723737"/>
                    <a:gd name="connsiteY7" fmla="*/ 6076 h 1573717"/>
                    <a:gd name="connsiteX8" fmla="*/ 28289 w 1723737"/>
                    <a:gd name="connsiteY8" fmla="*/ 100231 h 1573717"/>
                    <a:gd name="connsiteX9" fmla="*/ 77409 w 1723737"/>
                    <a:gd name="connsiteY9" fmla="*/ 387771 h 1573717"/>
                    <a:gd name="connsiteX10" fmla="*/ 139665 w 1723737"/>
                    <a:gd name="connsiteY10" fmla="*/ 970949 h 1573717"/>
                    <a:gd name="connsiteX11" fmla="*/ 150799 w 1723737"/>
                    <a:gd name="connsiteY11" fmla="*/ 1358721 h 1573717"/>
                    <a:gd name="connsiteX12" fmla="*/ 204016 w 1723737"/>
                    <a:gd name="connsiteY12" fmla="*/ 1377238 h 1573717"/>
                    <a:gd name="connsiteX13" fmla="*/ 224513 w 1723737"/>
                    <a:gd name="connsiteY13" fmla="*/ 1380553 h 1573717"/>
                    <a:gd name="connsiteX14" fmla="*/ 401888 w 1723737"/>
                    <a:gd name="connsiteY14" fmla="*/ 1525771 h 1573717"/>
                    <a:gd name="connsiteX15" fmla="*/ 1333347 w 1723737"/>
                    <a:gd name="connsiteY15" fmla="*/ 1548050 h 1573717"/>
                    <a:gd name="connsiteX16" fmla="*/ 1689735 w 1723737"/>
                    <a:gd name="connsiteY16" fmla="*/ 1449837 h 1573717"/>
                    <a:gd name="connsiteX17" fmla="*/ 1723148 w 1723737"/>
                    <a:gd name="connsiteY17" fmla="*/ 1279740 h 1573717"/>
                    <a:gd name="connsiteX18" fmla="*/ 1671513 w 1723737"/>
                    <a:gd name="connsiteY18" fmla="*/ 1174451 h 157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23737" h="1573717">
                      <a:moveTo>
                        <a:pt x="1671513" y="1174451"/>
                      </a:moveTo>
                      <a:cubicBezTo>
                        <a:pt x="1639976" y="1132026"/>
                        <a:pt x="1580397" y="1126559"/>
                        <a:pt x="1531791" y="1115729"/>
                      </a:cubicBezTo>
                      <a:cubicBezTo>
                        <a:pt x="1393202" y="1083468"/>
                        <a:pt x="1264319" y="1055303"/>
                        <a:pt x="1121750" y="1051940"/>
                      </a:cubicBezTo>
                      <a:cubicBezTo>
                        <a:pt x="1115425" y="1048959"/>
                        <a:pt x="1109491" y="1035148"/>
                        <a:pt x="1105548" y="1030680"/>
                      </a:cubicBezTo>
                      <a:cubicBezTo>
                        <a:pt x="992495" y="899988"/>
                        <a:pt x="961939" y="720651"/>
                        <a:pt x="951652" y="552801"/>
                      </a:cubicBezTo>
                      <a:cubicBezTo>
                        <a:pt x="946985" y="420804"/>
                        <a:pt x="950937" y="288483"/>
                        <a:pt x="921277" y="158962"/>
                      </a:cubicBezTo>
                      <a:cubicBezTo>
                        <a:pt x="907389" y="73313"/>
                        <a:pt x="874843" y="8867"/>
                        <a:pt x="775487" y="3028"/>
                      </a:cubicBezTo>
                      <a:cubicBezTo>
                        <a:pt x="672217" y="-3039"/>
                        <a:pt x="572281" y="1076"/>
                        <a:pt x="470735" y="6076"/>
                      </a:cubicBezTo>
                      <a:cubicBezTo>
                        <a:pt x="319763" y="22802"/>
                        <a:pt x="167935" y="40480"/>
                        <a:pt x="28289" y="100231"/>
                      </a:cubicBezTo>
                      <a:cubicBezTo>
                        <a:pt x="-46587" y="189404"/>
                        <a:pt x="47501" y="298979"/>
                        <a:pt x="77409" y="387771"/>
                      </a:cubicBezTo>
                      <a:cubicBezTo>
                        <a:pt x="143922" y="575947"/>
                        <a:pt x="145113" y="772905"/>
                        <a:pt x="139665" y="970949"/>
                      </a:cubicBezTo>
                      <a:cubicBezTo>
                        <a:pt x="136007" y="1103728"/>
                        <a:pt x="130968" y="1228791"/>
                        <a:pt x="150799" y="1358721"/>
                      </a:cubicBezTo>
                      <a:cubicBezTo>
                        <a:pt x="152438" y="1405251"/>
                        <a:pt x="179489" y="1402698"/>
                        <a:pt x="204016" y="1377238"/>
                      </a:cubicBezTo>
                      <a:cubicBezTo>
                        <a:pt x="210178" y="1370837"/>
                        <a:pt x="220856" y="1372457"/>
                        <a:pt x="224513" y="1380553"/>
                      </a:cubicBezTo>
                      <a:cubicBezTo>
                        <a:pt x="258346" y="1455543"/>
                        <a:pt x="319268" y="1515884"/>
                        <a:pt x="401888" y="1525771"/>
                      </a:cubicBezTo>
                      <a:cubicBezTo>
                        <a:pt x="709907" y="1581188"/>
                        <a:pt x="1023051" y="1588502"/>
                        <a:pt x="1333347" y="1548050"/>
                      </a:cubicBezTo>
                      <a:cubicBezTo>
                        <a:pt x="1430235" y="1526857"/>
                        <a:pt x="1634671" y="1533115"/>
                        <a:pt x="1689735" y="1449837"/>
                      </a:cubicBezTo>
                      <a:cubicBezTo>
                        <a:pt x="1719986" y="1398927"/>
                        <a:pt x="1721043" y="1337538"/>
                        <a:pt x="1723148" y="1279740"/>
                      </a:cubicBezTo>
                      <a:cubicBezTo>
                        <a:pt x="1727939" y="1235782"/>
                        <a:pt x="1702860" y="1202245"/>
                        <a:pt x="1671513" y="1174451"/>
                      </a:cubicBezTo>
                      <a:close/>
                    </a:path>
                  </a:pathLst>
                </a:custGeom>
                <a:solidFill>
                  <a:srgbClr val="FFFFFF"/>
                </a:solidFill>
                <a:ln w="9525" cap="flat">
                  <a:noFill/>
                  <a:prstDash val="solid"/>
                  <a:miter/>
                </a:ln>
              </p:spPr>
              <p:txBody>
                <a:bodyPr rtlCol="0" anchor="ctr"/>
                <a:lstStyle/>
                <a:p>
                  <a:endParaRPr lang="en-GB"/>
                </a:p>
              </p:txBody>
            </p:sp>
            <p:sp>
              <p:nvSpPr>
                <p:cNvPr id="1085" name="Freeform: Shape 1084">
                  <a:extLst>
                    <a:ext uri="{FF2B5EF4-FFF2-40B4-BE49-F238E27FC236}">
                      <a16:creationId xmlns:a16="http://schemas.microsoft.com/office/drawing/2014/main" id="{07FA20A9-405B-F4A2-F212-988D8B55EF18}"/>
                    </a:ext>
                  </a:extLst>
                </p:cNvPr>
                <p:cNvSpPr/>
                <p:nvPr/>
              </p:nvSpPr>
              <p:spPr>
                <a:xfrm>
                  <a:off x="4433550" y="5700750"/>
                  <a:ext cx="1588607" cy="601870"/>
                </a:xfrm>
                <a:custGeom>
                  <a:avLst/>
                  <a:gdLst>
                    <a:gd name="connsiteX0" fmla="*/ 1578544 w 1588607"/>
                    <a:gd name="connsiteY0" fmla="*/ 281892 h 601870"/>
                    <a:gd name="connsiteX1" fmla="*/ 1541558 w 1588607"/>
                    <a:gd name="connsiteY1" fmla="*/ 229991 h 601870"/>
                    <a:gd name="connsiteX2" fmla="*/ 1541073 w 1588607"/>
                    <a:gd name="connsiteY2" fmla="*/ 229819 h 601870"/>
                    <a:gd name="connsiteX3" fmla="*/ 1153834 w 1588607"/>
                    <a:gd name="connsiteY3" fmla="*/ 133655 h 601870"/>
                    <a:gd name="connsiteX4" fmla="*/ 1149071 w 1588607"/>
                    <a:gd name="connsiteY4" fmla="*/ 124720 h 601870"/>
                    <a:gd name="connsiteX5" fmla="*/ 1145461 w 1588607"/>
                    <a:gd name="connsiteY5" fmla="*/ 62932 h 601870"/>
                    <a:gd name="connsiteX6" fmla="*/ 1080815 w 1588607"/>
                    <a:gd name="connsiteY6" fmla="*/ 1114 h 601870"/>
                    <a:gd name="connsiteX7" fmla="*/ 983670 w 1588607"/>
                    <a:gd name="connsiteY7" fmla="*/ 17945 h 601870"/>
                    <a:gd name="connsiteX8" fmla="*/ 913347 w 1588607"/>
                    <a:gd name="connsiteY8" fmla="*/ 30879 h 601870"/>
                    <a:gd name="connsiteX9" fmla="*/ 908098 w 1588607"/>
                    <a:gd name="connsiteY9" fmla="*/ 44738 h 601870"/>
                    <a:gd name="connsiteX10" fmla="*/ 915842 w 1588607"/>
                    <a:gd name="connsiteY10" fmla="*/ 55845 h 601870"/>
                    <a:gd name="connsiteX11" fmla="*/ 916661 w 1588607"/>
                    <a:gd name="connsiteY11" fmla="*/ 59140 h 601870"/>
                    <a:gd name="connsiteX12" fmla="*/ 914852 w 1588607"/>
                    <a:gd name="connsiteY12" fmla="*/ 85677 h 601870"/>
                    <a:gd name="connsiteX13" fmla="*/ 913661 w 1588607"/>
                    <a:gd name="connsiteY13" fmla="*/ 89049 h 601870"/>
                    <a:gd name="connsiteX14" fmla="*/ 814172 w 1588607"/>
                    <a:gd name="connsiteY14" fmla="*/ 140217 h 601870"/>
                    <a:gd name="connsiteX15" fmla="*/ 813315 w 1588607"/>
                    <a:gd name="connsiteY15" fmla="*/ 140331 h 601870"/>
                    <a:gd name="connsiteX16" fmla="*/ 609233 w 1588607"/>
                    <a:gd name="connsiteY16" fmla="*/ 98755 h 601870"/>
                    <a:gd name="connsiteX17" fmla="*/ 607680 w 1588607"/>
                    <a:gd name="connsiteY17" fmla="*/ 95421 h 601870"/>
                    <a:gd name="connsiteX18" fmla="*/ 605355 w 1588607"/>
                    <a:gd name="connsiteY18" fmla="*/ 79924 h 601870"/>
                    <a:gd name="connsiteX19" fmla="*/ 600660 w 1588607"/>
                    <a:gd name="connsiteY19" fmla="*/ 57073 h 601870"/>
                    <a:gd name="connsiteX20" fmla="*/ 593230 w 1588607"/>
                    <a:gd name="connsiteY20" fmla="*/ 52511 h 601870"/>
                    <a:gd name="connsiteX21" fmla="*/ 322149 w 1588607"/>
                    <a:gd name="connsiteY21" fmla="*/ 46567 h 601870"/>
                    <a:gd name="connsiteX22" fmla="*/ 217507 w 1588607"/>
                    <a:gd name="connsiteY22" fmla="*/ 62246 h 601870"/>
                    <a:gd name="connsiteX23" fmla="*/ 196485 w 1588607"/>
                    <a:gd name="connsiteY23" fmla="*/ 118824 h 601870"/>
                    <a:gd name="connsiteX24" fmla="*/ 191742 w 1588607"/>
                    <a:gd name="connsiteY24" fmla="*/ 136560 h 601870"/>
                    <a:gd name="connsiteX25" fmla="*/ 192675 w 1588607"/>
                    <a:gd name="connsiteY25" fmla="*/ 143970 h 601870"/>
                    <a:gd name="connsiteX26" fmla="*/ 199076 w 1588607"/>
                    <a:gd name="connsiteY26" fmla="*/ 147808 h 601870"/>
                    <a:gd name="connsiteX27" fmla="*/ 375756 w 1588607"/>
                    <a:gd name="connsiteY27" fmla="*/ 159001 h 601870"/>
                    <a:gd name="connsiteX28" fmla="*/ 377718 w 1588607"/>
                    <a:gd name="connsiteY28" fmla="*/ 172031 h 601870"/>
                    <a:gd name="connsiteX29" fmla="*/ 43019 w 1588607"/>
                    <a:gd name="connsiteY29" fmla="*/ 304381 h 601870"/>
                    <a:gd name="connsiteX30" fmla="*/ 9605 w 1588607"/>
                    <a:gd name="connsiteY30" fmla="*/ 349938 h 601870"/>
                    <a:gd name="connsiteX31" fmla="*/ 7576 w 1588607"/>
                    <a:gd name="connsiteY31" fmla="*/ 464344 h 601870"/>
                    <a:gd name="connsiteX32" fmla="*/ 141221 w 1588607"/>
                    <a:gd name="connsiteY32" fmla="*/ 422833 h 601870"/>
                    <a:gd name="connsiteX33" fmla="*/ 333588 w 1588607"/>
                    <a:gd name="connsiteY33" fmla="*/ 346900 h 601870"/>
                    <a:gd name="connsiteX34" fmla="*/ 545148 w 1588607"/>
                    <a:gd name="connsiteY34" fmla="*/ 291026 h 601870"/>
                    <a:gd name="connsiteX35" fmla="*/ 545491 w 1588607"/>
                    <a:gd name="connsiteY35" fmla="*/ 290931 h 601870"/>
                    <a:gd name="connsiteX36" fmla="*/ 692633 w 1588607"/>
                    <a:gd name="connsiteY36" fmla="*/ 237544 h 601870"/>
                    <a:gd name="connsiteX37" fmla="*/ 692900 w 1588607"/>
                    <a:gd name="connsiteY37" fmla="*/ 237239 h 601870"/>
                    <a:gd name="connsiteX38" fmla="*/ 706273 w 1588607"/>
                    <a:gd name="connsiteY38" fmla="*/ 234391 h 601870"/>
                    <a:gd name="connsiteX39" fmla="*/ 726161 w 1588607"/>
                    <a:gd name="connsiteY39" fmla="*/ 254708 h 601870"/>
                    <a:gd name="connsiteX40" fmla="*/ 755403 w 1588607"/>
                    <a:gd name="connsiteY40" fmla="*/ 299047 h 601870"/>
                    <a:gd name="connsiteX41" fmla="*/ 785159 w 1588607"/>
                    <a:gd name="connsiteY41" fmla="*/ 419424 h 601870"/>
                    <a:gd name="connsiteX42" fmla="*/ 818659 w 1588607"/>
                    <a:gd name="connsiteY42" fmla="*/ 544572 h 601870"/>
                    <a:gd name="connsiteX43" fmla="*/ 836365 w 1588607"/>
                    <a:gd name="connsiteY43" fmla="*/ 586444 h 601870"/>
                    <a:gd name="connsiteX44" fmla="*/ 848462 w 1588607"/>
                    <a:gd name="connsiteY44" fmla="*/ 599474 h 601870"/>
                    <a:gd name="connsiteX45" fmla="*/ 851243 w 1588607"/>
                    <a:gd name="connsiteY45" fmla="*/ 600513 h 601870"/>
                    <a:gd name="connsiteX46" fmla="*/ 892496 w 1588607"/>
                    <a:gd name="connsiteY46" fmla="*/ 601818 h 601870"/>
                    <a:gd name="connsiteX47" fmla="*/ 893087 w 1588607"/>
                    <a:gd name="connsiteY47" fmla="*/ 601808 h 601870"/>
                    <a:gd name="connsiteX48" fmla="*/ 915680 w 1588607"/>
                    <a:gd name="connsiteY48" fmla="*/ 594103 h 601870"/>
                    <a:gd name="connsiteX49" fmla="*/ 891458 w 1588607"/>
                    <a:gd name="connsiteY49" fmla="*/ 378276 h 601870"/>
                    <a:gd name="connsiteX50" fmla="*/ 857444 w 1588607"/>
                    <a:gd name="connsiteY50" fmla="*/ 263880 h 601870"/>
                    <a:gd name="connsiteX51" fmla="*/ 865236 w 1588607"/>
                    <a:gd name="connsiteY51" fmla="*/ 255717 h 601870"/>
                    <a:gd name="connsiteX52" fmla="*/ 1473636 w 1588607"/>
                    <a:gd name="connsiteY52" fmla="*/ 347786 h 601870"/>
                    <a:gd name="connsiteX53" fmla="*/ 1474407 w 1588607"/>
                    <a:gd name="connsiteY53" fmla="*/ 347976 h 601870"/>
                    <a:gd name="connsiteX54" fmla="*/ 1496095 w 1588607"/>
                    <a:gd name="connsiteY54" fmla="*/ 358483 h 601870"/>
                    <a:gd name="connsiteX55" fmla="*/ 1575801 w 1588607"/>
                    <a:gd name="connsiteY55" fmla="*/ 377790 h 601870"/>
                    <a:gd name="connsiteX56" fmla="*/ 1588602 w 1588607"/>
                    <a:gd name="connsiteY56" fmla="*/ 362302 h 601870"/>
                    <a:gd name="connsiteX57" fmla="*/ 1578544 w 1588607"/>
                    <a:gd name="connsiteY57" fmla="*/ 281892 h 601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88607" h="601870">
                      <a:moveTo>
                        <a:pt x="1578544" y="281892"/>
                      </a:moveTo>
                      <a:cubicBezTo>
                        <a:pt x="1573524" y="258260"/>
                        <a:pt x="1570915" y="241354"/>
                        <a:pt x="1541558" y="229991"/>
                      </a:cubicBezTo>
                      <a:cubicBezTo>
                        <a:pt x="1541397" y="229933"/>
                        <a:pt x="1541234" y="229867"/>
                        <a:pt x="1541073" y="229819"/>
                      </a:cubicBezTo>
                      <a:cubicBezTo>
                        <a:pt x="1401084" y="185632"/>
                        <a:pt x="1294099" y="166049"/>
                        <a:pt x="1153834" y="133655"/>
                      </a:cubicBezTo>
                      <a:cubicBezTo>
                        <a:pt x="1149862" y="132740"/>
                        <a:pt x="1147557" y="128501"/>
                        <a:pt x="1149071" y="124720"/>
                      </a:cubicBezTo>
                      <a:cubicBezTo>
                        <a:pt x="1155586" y="108518"/>
                        <a:pt x="1145575" y="71504"/>
                        <a:pt x="1145461" y="62932"/>
                      </a:cubicBezTo>
                      <a:cubicBezTo>
                        <a:pt x="1142099" y="11229"/>
                        <a:pt x="1119458" y="-4629"/>
                        <a:pt x="1080815" y="1114"/>
                      </a:cubicBezTo>
                      <a:cubicBezTo>
                        <a:pt x="1048192" y="5295"/>
                        <a:pt x="1015388" y="11725"/>
                        <a:pt x="983670" y="17945"/>
                      </a:cubicBezTo>
                      <a:cubicBezTo>
                        <a:pt x="960619" y="22469"/>
                        <a:pt x="936788" y="27137"/>
                        <a:pt x="913347" y="30879"/>
                      </a:cubicBezTo>
                      <a:cubicBezTo>
                        <a:pt x="907022" y="31699"/>
                        <a:pt x="903859" y="39928"/>
                        <a:pt x="908098" y="44738"/>
                      </a:cubicBezTo>
                      <a:cubicBezTo>
                        <a:pt x="911194" y="48501"/>
                        <a:pt x="913842" y="52301"/>
                        <a:pt x="915842" y="55845"/>
                      </a:cubicBezTo>
                      <a:cubicBezTo>
                        <a:pt x="916414" y="56855"/>
                        <a:pt x="916680" y="57978"/>
                        <a:pt x="916661" y="59140"/>
                      </a:cubicBezTo>
                      <a:cubicBezTo>
                        <a:pt x="916566" y="65779"/>
                        <a:pt x="915442" y="77704"/>
                        <a:pt x="914852" y="85677"/>
                      </a:cubicBezTo>
                      <a:cubicBezTo>
                        <a:pt x="914766" y="86886"/>
                        <a:pt x="914356" y="88058"/>
                        <a:pt x="913661" y="89049"/>
                      </a:cubicBezTo>
                      <a:cubicBezTo>
                        <a:pt x="895525" y="114700"/>
                        <a:pt x="864569" y="130616"/>
                        <a:pt x="814172" y="140217"/>
                      </a:cubicBezTo>
                      <a:cubicBezTo>
                        <a:pt x="813886" y="140274"/>
                        <a:pt x="813601" y="140312"/>
                        <a:pt x="813315" y="140331"/>
                      </a:cubicBezTo>
                      <a:cubicBezTo>
                        <a:pt x="714255" y="147218"/>
                        <a:pt x="640522" y="134235"/>
                        <a:pt x="609233" y="98755"/>
                      </a:cubicBezTo>
                      <a:cubicBezTo>
                        <a:pt x="608404" y="97812"/>
                        <a:pt x="607880" y="96659"/>
                        <a:pt x="607680" y="95421"/>
                      </a:cubicBezTo>
                      <a:cubicBezTo>
                        <a:pt x="607013" y="91420"/>
                        <a:pt x="606061" y="84772"/>
                        <a:pt x="605355" y="79924"/>
                      </a:cubicBezTo>
                      <a:cubicBezTo>
                        <a:pt x="602393" y="59407"/>
                        <a:pt x="602289" y="59274"/>
                        <a:pt x="600660" y="57073"/>
                      </a:cubicBezTo>
                      <a:cubicBezTo>
                        <a:pt x="598955" y="54673"/>
                        <a:pt x="596497" y="52987"/>
                        <a:pt x="593230" y="52511"/>
                      </a:cubicBezTo>
                      <a:cubicBezTo>
                        <a:pt x="503029" y="48539"/>
                        <a:pt x="412160" y="53844"/>
                        <a:pt x="322149" y="46567"/>
                      </a:cubicBezTo>
                      <a:cubicBezTo>
                        <a:pt x="289383" y="45739"/>
                        <a:pt x="234385" y="32356"/>
                        <a:pt x="217507" y="62246"/>
                      </a:cubicBezTo>
                      <a:cubicBezTo>
                        <a:pt x="207354" y="79286"/>
                        <a:pt x="201581" y="100289"/>
                        <a:pt x="196485" y="118824"/>
                      </a:cubicBezTo>
                      <a:cubicBezTo>
                        <a:pt x="194666" y="124710"/>
                        <a:pt x="193685" y="130597"/>
                        <a:pt x="191742" y="136560"/>
                      </a:cubicBezTo>
                      <a:cubicBezTo>
                        <a:pt x="190904" y="139045"/>
                        <a:pt x="191247" y="141770"/>
                        <a:pt x="192675" y="143970"/>
                      </a:cubicBezTo>
                      <a:cubicBezTo>
                        <a:pt x="194104" y="146161"/>
                        <a:pt x="196466" y="147580"/>
                        <a:pt x="199076" y="147808"/>
                      </a:cubicBezTo>
                      <a:cubicBezTo>
                        <a:pt x="239062" y="151304"/>
                        <a:pt x="314319" y="155838"/>
                        <a:pt x="375756" y="159001"/>
                      </a:cubicBezTo>
                      <a:cubicBezTo>
                        <a:pt x="383071" y="159372"/>
                        <a:pt x="384585" y="169516"/>
                        <a:pt x="377718" y="172031"/>
                      </a:cubicBezTo>
                      <a:cubicBezTo>
                        <a:pt x="260913" y="214741"/>
                        <a:pt x="158633" y="246154"/>
                        <a:pt x="43019" y="304381"/>
                      </a:cubicBezTo>
                      <a:cubicBezTo>
                        <a:pt x="27102" y="312781"/>
                        <a:pt x="13348" y="335861"/>
                        <a:pt x="9605" y="349938"/>
                      </a:cubicBezTo>
                      <a:cubicBezTo>
                        <a:pt x="4795" y="367903"/>
                        <a:pt x="-8197" y="461467"/>
                        <a:pt x="7576" y="464344"/>
                      </a:cubicBezTo>
                      <a:cubicBezTo>
                        <a:pt x="49943" y="475773"/>
                        <a:pt x="102483" y="444351"/>
                        <a:pt x="141221" y="422833"/>
                      </a:cubicBezTo>
                      <a:cubicBezTo>
                        <a:pt x="199810" y="385781"/>
                        <a:pt x="266570" y="360997"/>
                        <a:pt x="333588" y="346900"/>
                      </a:cubicBezTo>
                      <a:cubicBezTo>
                        <a:pt x="406569" y="328879"/>
                        <a:pt x="472825" y="307476"/>
                        <a:pt x="545148" y="291026"/>
                      </a:cubicBezTo>
                      <a:cubicBezTo>
                        <a:pt x="545263" y="290998"/>
                        <a:pt x="545377" y="290969"/>
                        <a:pt x="545491" y="290931"/>
                      </a:cubicBezTo>
                      <a:cubicBezTo>
                        <a:pt x="589811" y="277663"/>
                        <a:pt x="662668" y="274739"/>
                        <a:pt x="692633" y="237544"/>
                      </a:cubicBezTo>
                      <a:cubicBezTo>
                        <a:pt x="692719" y="237439"/>
                        <a:pt x="692805" y="237334"/>
                        <a:pt x="692900" y="237239"/>
                      </a:cubicBezTo>
                      <a:cubicBezTo>
                        <a:pt x="697310" y="232543"/>
                        <a:pt x="701111" y="229142"/>
                        <a:pt x="706273" y="234391"/>
                      </a:cubicBezTo>
                      <a:cubicBezTo>
                        <a:pt x="712550" y="241430"/>
                        <a:pt x="719475" y="248183"/>
                        <a:pt x="726161" y="254708"/>
                      </a:cubicBezTo>
                      <a:cubicBezTo>
                        <a:pt x="740077" y="268290"/>
                        <a:pt x="746878" y="282330"/>
                        <a:pt x="755403" y="299047"/>
                      </a:cubicBezTo>
                      <a:cubicBezTo>
                        <a:pt x="773281" y="335861"/>
                        <a:pt x="775977" y="379571"/>
                        <a:pt x="785159" y="419424"/>
                      </a:cubicBezTo>
                      <a:cubicBezTo>
                        <a:pt x="794932" y="461190"/>
                        <a:pt x="797094" y="507111"/>
                        <a:pt x="818659" y="544572"/>
                      </a:cubicBezTo>
                      <a:cubicBezTo>
                        <a:pt x="825983" y="558593"/>
                        <a:pt x="832899" y="571833"/>
                        <a:pt x="836365" y="586444"/>
                      </a:cubicBezTo>
                      <a:cubicBezTo>
                        <a:pt x="836994" y="589102"/>
                        <a:pt x="844376" y="596788"/>
                        <a:pt x="848462" y="599474"/>
                      </a:cubicBezTo>
                      <a:cubicBezTo>
                        <a:pt x="849300" y="600027"/>
                        <a:pt x="850253" y="600370"/>
                        <a:pt x="851243" y="600513"/>
                      </a:cubicBezTo>
                      <a:cubicBezTo>
                        <a:pt x="864940" y="602446"/>
                        <a:pt x="878647" y="601236"/>
                        <a:pt x="892496" y="601818"/>
                      </a:cubicBezTo>
                      <a:cubicBezTo>
                        <a:pt x="892696" y="601827"/>
                        <a:pt x="892887" y="601818"/>
                        <a:pt x="893087" y="601808"/>
                      </a:cubicBezTo>
                      <a:cubicBezTo>
                        <a:pt x="900993" y="601236"/>
                        <a:pt x="913727" y="604513"/>
                        <a:pt x="915680" y="594103"/>
                      </a:cubicBezTo>
                      <a:cubicBezTo>
                        <a:pt x="928234" y="516797"/>
                        <a:pt x="919871" y="446589"/>
                        <a:pt x="891458" y="378276"/>
                      </a:cubicBezTo>
                      <a:cubicBezTo>
                        <a:pt x="875294" y="337975"/>
                        <a:pt x="867674" y="306495"/>
                        <a:pt x="857444" y="263880"/>
                      </a:cubicBezTo>
                      <a:cubicBezTo>
                        <a:pt x="856301" y="259127"/>
                        <a:pt x="860435" y="254803"/>
                        <a:pt x="865236" y="255717"/>
                      </a:cubicBezTo>
                      <a:cubicBezTo>
                        <a:pt x="1059879" y="292741"/>
                        <a:pt x="1280735" y="310172"/>
                        <a:pt x="1473636" y="347786"/>
                      </a:cubicBezTo>
                      <a:cubicBezTo>
                        <a:pt x="1473893" y="347833"/>
                        <a:pt x="1474150" y="347900"/>
                        <a:pt x="1474407" y="347976"/>
                      </a:cubicBezTo>
                      <a:cubicBezTo>
                        <a:pt x="1481646" y="350158"/>
                        <a:pt x="1489038" y="354911"/>
                        <a:pt x="1496095" y="358483"/>
                      </a:cubicBezTo>
                      <a:cubicBezTo>
                        <a:pt x="1521308" y="371456"/>
                        <a:pt x="1548302" y="382581"/>
                        <a:pt x="1575801" y="377790"/>
                      </a:cubicBezTo>
                      <a:cubicBezTo>
                        <a:pt x="1583306" y="376485"/>
                        <a:pt x="1588802" y="369922"/>
                        <a:pt x="1588602" y="362302"/>
                      </a:cubicBezTo>
                      <a:cubicBezTo>
                        <a:pt x="1587831" y="333337"/>
                        <a:pt x="1584459" y="306295"/>
                        <a:pt x="1578544" y="281892"/>
                      </a:cubicBezTo>
                      <a:close/>
                    </a:path>
                  </a:pathLst>
                </a:custGeom>
                <a:solidFill>
                  <a:srgbClr val="FFFFFF"/>
                </a:solidFill>
                <a:ln w="9525" cap="flat">
                  <a:noFill/>
                  <a:prstDash val="solid"/>
                  <a:miter/>
                </a:ln>
              </p:spPr>
              <p:txBody>
                <a:bodyPr rtlCol="0" anchor="ctr"/>
                <a:lstStyle/>
                <a:p>
                  <a:endParaRPr lang="en-GB"/>
                </a:p>
              </p:txBody>
            </p:sp>
            <p:sp>
              <p:nvSpPr>
                <p:cNvPr id="1086" name="Freeform: Shape 1085">
                  <a:extLst>
                    <a:ext uri="{FF2B5EF4-FFF2-40B4-BE49-F238E27FC236}">
                      <a16:creationId xmlns:a16="http://schemas.microsoft.com/office/drawing/2014/main" id="{90D7E7EA-CA34-BBD8-08DD-179AD16CBC44}"/>
                    </a:ext>
                  </a:extLst>
                </p:cNvPr>
                <p:cNvSpPr/>
                <p:nvPr/>
              </p:nvSpPr>
              <p:spPr>
                <a:xfrm>
                  <a:off x="5125305" y="5409756"/>
                  <a:ext cx="127093" cy="138118"/>
                </a:xfrm>
                <a:custGeom>
                  <a:avLst/>
                  <a:gdLst>
                    <a:gd name="connsiteX0" fmla="*/ 127093 w 127093"/>
                    <a:gd name="connsiteY0" fmla="*/ 113058 h 138118"/>
                    <a:gd name="connsiteX1" fmla="*/ 117254 w 127093"/>
                    <a:gd name="connsiteY1" fmla="*/ 7454 h 138118"/>
                    <a:gd name="connsiteX2" fmla="*/ 106929 w 127093"/>
                    <a:gd name="connsiteY2" fmla="*/ 224 h 138118"/>
                    <a:gd name="connsiteX3" fmla="*/ 74506 w 127093"/>
                    <a:gd name="connsiteY3" fmla="*/ 4520 h 138118"/>
                    <a:gd name="connsiteX4" fmla="*/ 24443 w 127093"/>
                    <a:gd name="connsiteY4" fmla="*/ 2673 h 138118"/>
                    <a:gd name="connsiteX5" fmla="*/ 17366 w 127093"/>
                    <a:gd name="connsiteY5" fmla="*/ 3996 h 138118"/>
                    <a:gd name="connsiteX6" fmla="*/ 13812 w 127093"/>
                    <a:gd name="connsiteY6" fmla="*/ 10255 h 138118"/>
                    <a:gd name="connsiteX7" fmla="*/ 7279 w 127093"/>
                    <a:gd name="connsiteY7" fmla="*/ 54536 h 138118"/>
                    <a:gd name="connsiteX8" fmla="*/ 25300 w 127093"/>
                    <a:gd name="connsiteY8" fmla="*/ 134108 h 138118"/>
                    <a:gd name="connsiteX9" fmla="*/ 127093 w 127093"/>
                    <a:gd name="connsiteY9" fmla="*/ 113058 h 13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93" h="138118">
                      <a:moveTo>
                        <a:pt x="127093" y="113058"/>
                      </a:moveTo>
                      <a:cubicBezTo>
                        <a:pt x="123274" y="77644"/>
                        <a:pt x="121883" y="42973"/>
                        <a:pt x="117254" y="7454"/>
                      </a:cubicBezTo>
                      <a:cubicBezTo>
                        <a:pt x="116730" y="2616"/>
                        <a:pt x="111663" y="-947"/>
                        <a:pt x="106929" y="224"/>
                      </a:cubicBezTo>
                      <a:cubicBezTo>
                        <a:pt x="95090" y="2863"/>
                        <a:pt x="82212" y="3901"/>
                        <a:pt x="74506" y="4520"/>
                      </a:cubicBezTo>
                      <a:cubicBezTo>
                        <a:pt x="55199" y="6416"/>
                        <a:pt x="36663" y="5968"/>
                        <a:pt x="24443" y="2673"/>
                      </a:cubicBezTo>
                      <a:cubicBezTo>
                        <a:pt x="22004" y="2053"/>
                        <a:pt x="19423" y="2530"/>
                        <a:pt x="17366" y="3996"/>
                      </a:cubicBezTo>
                      <a:cubicBezTo>
                        <a:pt x="15318" y="5454"/>
                        <a:pt x="14012" y="7750"/>
                        <a:pt x="13812" y="10255"/>
                      </a:cubicBezTo>
                      <a:cubicBezTo>
                        <a:pt x="12603" y="24990"/>
                        <a:pt x="9898" y="40010"/>
                        <a:pt x="7279" y="54536"/>
                      </a:cubicBezTo>
                      <a:cubicBezTo>
                        <a:pt x="4593" y="79511"/>
                        <a:pt x="-15429" y="134222"/>
                        <a:pt x="25300" y="134108"/>
                      </a:cubicBezTo>
                      <a:cubicBezTo>
                        <a:pt x="54789" y="138080"/>
                        <a:pt x="111997" y="146747"/>
                        <a:pt x="127093" y="113058"/>
                      </a:cubicBezTo>
                      <a:close/>
                    </a:path>
                  </a:pathLst>
                </a:custGeom>
                <a:solidFill>
                  <a:srgbClr val="FFFFFF"/>
                </a:solidFill>
                <a:ln w="9525" cap="flat">
                  <a:noFill/>
                  <a:prstDash val="solid"/>
                  <a:miter/>
                </a:ln>
              </p:spPr>
              <p:txBody>
                <a:bodyPr rtlCol="0" anchor="ctr"/>
                <a:lstStyle/>
                <a:p>
                  <a:endParaRPr lang="en-GB"/>
                </a:p>
              </p:txBody>
            </p:sp>
            <p:grpSp>
              <p:nvGrpSpPr>
                <p:cNvPr id="1087" name="Graphic 12" descr="Home office with plants">
                  <a:extLst>
                    <a:ext uri="{FF2B5EF4-FFF2-40B4-BE49-F238E27FC236}">
                      <a16:creationId xmlns:a16="http://schemas.microsoft.com/office/drawing/2014/main" id="{68958159-9F57-5473-BF71-74311EC944D8}"/>
                    </a:ext>
                  </a:extLst>
                </p:cNvPr>
                <p:cNvGrpSpPr/>
                <p:nvPr/>
              </p:nvGrpSpPr>
              <p:grpSpPr>
                <a:xfrm>
                  <a:off x="5050027" y="5149065"/>
                  <a:ext cx="286220" cy="677972"/>
                  <a:chOff x="5050027" y="5149065"/>
                  <a:chExt cx="286220" cy="677972"/>
                </a:xfrm>
                <a:solidFill>
                  <a:srgbClr val="FFFFFF"/>
                </a:solidFill>
              </p:grpSpPr>
              <p:sp>
                <p:nvSpPr>
                  <p:cNvPr id="1088" name="Freeform: Shape 1087">
                    <a:extLst>
                      <a:ext uri="{FF2B5EF4-FFF2-40B4-BE49-F238E27FC236}">
                        <a16:creationId xmlns:a16="http://schemas.microsoft.com/office/drawing/2014/main" id="{8731D879-DBD4-A8E9-81B9-111D7FA2BAC2}"/>
                      </a:ext>
                    </a:extLst>
                  </p:cNvPr>
                  <p:cNvSpPr/>
                  <p:nvPr/>
                </p:nvSpPr>
                <p:spPr>
                  <a:xfrm>
                    <a:off x="5050027" y="5549785"/>
                    <a:ext cx="286220" cy="277252"/>
                  </a:xfrm>
                  <a:custGeom>
                    <a:avLst/>
                    <a:gdLst>
                      <a:gd name="connsiteX0" fmla="*/ 286220 w 286220"/>
                      <a:gd name="connsiteY0" fmla="*/ 217869 h 277252"/>
                      <a:gd name="connsiteX1" fmla="*/ 264560 w 286220"/>
                      <a:gd name="connsiteY1" fmla="*/ 190465 h 277252"/>
                      <a:gd name="connsiteX2" fmla="*/ 250454 w 286220"/>
                      <a:gd name="connsiteY2" fmla="*/ 164119 h 277252"/>
                      <a:gd name="connsiteX3" fmla="*/ 222974 w 286220"/>
                      <a:gd name="connsiteY3" fmla="*/ 52943 h 277252"/>
                      <a:gd name="connsiteX4" fmla="*/ 199181 w 286220"/>
                      <a:gd name="connsiteY4" fmla="*/ 1280 h 277252"/>
                      <a:gd name="connsiteX5" fmla="*/ 74584 w 286220"/>
                      <a:gd name="connsiteY5" fmla="*/ 2927 h 277252"/>
                      <a:gd name="connsiteX6" fmla="*/ 66650 w 286220"/>
                      <a:gd name="connsiteY6" fmla="*/ 2413 h 277252"/>
                      <a:gd name="connsiteX7" fmla="*/ 53562 w 286220"/>
                      <a:gd name="connsiteY7" fmla="*/ 57239 h 277252"/>
                      <a:gd name="connsiteX8" fmla="*/ 4842 w 286220"/>
                      <a:gd name="connsiteY8" fmla="*/ 219288 h 277252"/>
                      <a:gd name="connsiteX9" fmla="*/ 3271 w 286220"/>
                      <a:gd name="connsiteY9" fmla="*/ 236814 h 277252"/>
                      <a:gd name="connsiteX10" fmla="*/ 286220 w 286220"/>
                      <a:gd name="connsiteY10" fmla="*/ 217869 h 27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6220" h="277252">
                        <a:moveTo>
                          <a:pt x="286220" y="217869"/>
                        </a:moveTo>
                        <a:cubicBezTo>
                          <a:pt x="280629" y="206848"/>
                          <a:pt x="272237" y="198200"/>
                          <a:pt x="264560" y="190465"/>
                        </a:cubicBezTo>
                        <a:cubicBezTo>
                          <a:pt x="254130" y="181826"/>
                          <a:pt x="251111" y="174616"/>
                          <a:pt x="250454" y="164119"/>
                        </a:cubicBezTo>
                        <a:cubicBezTo>
                          <a:pt x="240595" y="127134"/>
                          <a:pt x="231632" y="89424"/>
                          <a:pt x="222974" y="52943"/>
                        </a:cubicBezTo>
                        <a:cubicBezTo>
                          <a:pt x="217612" y="42076"/>
                          <a:pt x="216859" y="-8645"/>
                          <a:pt x="199181" y="1280"/>
                        </a:cubicBezTo>
                        <a:cubicBezTo>
                          <a:pt x="168329" y="20082"/>
                          <a:pt x="109198" y="19178"/>
                          <a:pt x="74584" y="2927"/>
                        </a:cubicBezTo>
                        <a:cubicBezTo>
                          <a:pt x="72184" y="1461"/>
                          <a:pt x="69221" y="1270"/>
                          <a:pt x="66650" y="2413"/>
                        </a:cubicBezTo>
                        <a:cubicBezTo>
                          <a:pt x="56420" y="10424"/>
                          <a:pt x="57734" y="43818"/>
                          <a:pt x="53562" y="57239"/>
                        </a:cubicBezTo>
                        <a:cubicBezTo>
                          <a:pt x="42809" y="111074"/>
                          <a:pt x="40018" y="174377"/>
                          <a:pt x="4842" y="219288"/>
                        </a:cubicBezTo>
                        <a:cubicBezTo>
                          <a:pt x="-1883" y="225393"/>
                          <a:pt x="-816" y="232461"/>
                          <a:pt x="3271" y="236814"/>
                        </a:cubicBezTo>
                        <a:cubicBezTo>
                          <a:pt x="45990" y="289516"/>
                          <a:pt x="270532" y="298060"/>
                          <a:pt x="286220" y="217869"/>
                        </a:cubicBezTo>
                        <a:close/>
                      </a:path>
                    </a:pathLst>
                  </a:custGeom>
                  <a:solidFill>
                    <a:srgbClr val="FFFFFF"/>
                  </a:solidFill>
                  <a:ln w="9525" cap="flat">
                    <a:noFill/>
                    <a:prstDash val="solid"/>
                    <a:miter/>
                  </a:ln>
                </p:spPr>
                <p:txBody>
                  <a:bodyPr rtlCol="0" anchor="ctr"/>
                  <a:lstStyle/>
                  <a:p>
                    <a:endParaRPr lang="en-GB"/>
                  </a:p>
                </p:txBody>
              </p:sp>
              <p:sp>
                <p:nvSpPr>
                  <p:cNvPr id="1089" name="Freeform: Shape 1088">
                    <a:extLst>
                      <a:ext uri="{FF2B5EF4-FFF2-40B4-BE49-F238E27FC236}">
                        <a16:creationId xmlns:a16="http://schemas.microsoft.com/office/drawing/2014/main" id="{2F379ABE-DB87-0027-3167-C38F117286FA}"/>
                      </a:ext>
                    </a:extLst>
                  </p:cNvPr>
                  <p:cNvSpPr/>
                  <p:nvPr/>
                </p:nvSpPr>
                <p:spPr>
                  <a:xfrm>
                    <a:off x="5137061" y="5149065"/>
                    <a:ext cx="103949" cy="249952"/>
                  </a:xfrm>
                  <a:custGeom>
                    <a:avLst/>
                    <a:gdLst>
                      <a:gd name="connsiteX0" fmla="*/ 103575 w 103949"/>
                      <a:gd name="connsiteY0" fmla="*/ 50251 h 249952"/>
                      <a:gd name="connsiteX1" fmla="*/ 103432 w 103949"/>
                      <a:gd name="connsiteY1" fmla="*/ 8522 h 249952"/>
                      <a:gd name="connsiteX2" fmla="*/ 94545 w 103949"/>
                      <a:gd name="connsiteY2" fmla="*/ 16 h 249952"/>
                      <a:gd name="connsiteX3" fmla="*/ 10487 w 103949"/>
                      <a:gd name="connsiteY3" fmla="*/ 2245 h 249952"/>
                      <a:gd name="connsiteX4" fmla="*/ 2057 w 103949"/>
                      <a:gd name="connsiteY4" fmla="*/ 10684 h 249952"/>
                      <a:gd name="connsiteX5" fmla="*/ 5905 w 103949"/>
                      <a:gd name="connsiteY5" fmla="*/ 241913 h 249952"/>
                      <a:gd name="connsiteX6" fmla="*/ 97136 w 103949"/>
                      <a:gd name="connsiteY6" fmla="*/ 242637 h 249952"/>
                      <a:gd name="connsiteX7" fmla="*/ 103937 w 103949"/>
                      <a:gd name="connsiteY7" fmla="*/ 234284 h 249952"/>
                      <a:gd name="connsiteX8" fmla="*/ 103575 w 103949"/>
                      <a:gd name="connsiteY8" fmla="*/ 50251 h 249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949" h="249952">
                        <a:moveTo>
                          <a:pt x="103575" y="50251"/>
                        </a:moveTo>
                        <a:lnTo>
                          <a:pt x="103432" y="8522"/>
                        </a:lnTo>
                        <a:cubicBezTo>
                          <a:pt x="103499" y="3826"/>
                          <a:pt x="99269" y="-289"/>
                          <a:pt x="94545" y="16"/>
                        </a:cubicBezTo>
                        <a:cubicBezTo>
                          <a:pt x="66218" y="1150"/>
                          <a:pt x="37938" y="1902"/>
                          <a:pt x="10487" y="2245"/>
                        </a:cubicBezTo>
                        <a:cubicBezTo>
                          <a:pt x="5848" y="2302"/>
                          <a:pt x="2105" y="6054"/>
                          <a:pt x="2057" y="10684"/>
                        </a:cubicBezTo>
                        <a:cubicBezTo>
                          <a:pt x="5001" y="87351"/>
                          <a:pt x="-6525" y="170075"/>
                          <a:pt x="5905" y="241913"/>
                        </a:cubicBezTo>
                        <a:cubicBezTo>
                          <a:pt x="32776" y="256057"/>
                          <a:pt x="66485" y="248400"/>
                          <a:pt x="97136" y="242637"/>
                        </a:cubicBezTo>
                        <a:cubicBezTo>
                          <a:pt x="101098" y="241808"/>
                          <a:pt x="103937" y="238322"/>
                          <a:pt x="103937" y="234284"/>
                        </a:cubicBezTo>
                        <a:cubicBezTo>
                          <a:pt x="104003" y="172933"/>
                          <a:pt x="103784" y="110563"/>
                          <a:pt x="103575" y="50251"/>
                        </a:cubicBezTo>
                        <a:close/>
                      </a:path>
                    </a:pathLst>
                  </a:custGeom>
                  <a:solidFill>
                    <a:srgbClr val="FFFFFF"/>
                  </a:solidFill>
                  <a:ln w="9525" cap="flat">
                    <a:noFill/>
                    <a:prstDash val="solid"/>
                    <a:miter/>
                  </a:ln>
                </p:spPr>
                <p:txBody>
                  <a:bodyPr rtlCol="0" anchor="ctr"/>
                  <a:lstStyle/>
                  <a:p>
                    <a:endParaRPr lang="en-GB"/>
                  </a:p>
                </p:txBody>
              </p:sp>
            </p:grpSp>
            <p:sp>
              <p:nvSpPr>
                <p:cNvPr id="1090" name="Freeform: Shape 1089">
                  <a:extLst>
                    <a:ext uri="{FF2B5EF4-FFF2-40B4-BE49-F238E27FC236}">
                      <a16:creationId xmlns:a16="http://schemas.microsoft.com/office/drawing/2014/main" id="{34FE1223-8FA1-D557-BE3C-017178EC7C5F}"/>
                    </a:ext>
                  </a:extLst>
                </p:cNvPr>
                <p:cNvSpPr/>
                <p:nvPr/>
              </p:nvSpPr>
              <p:spPr>
                <a:xfrm>
                  <a:off x="4153746" y="3552727"/>
                  <a:ext cx="1898503" cy="2895345"/>
                </a:xfrm>
                <a:custGeom>
                  <a:avLst/>
                  <a:gdLst>
                    <a:gd name="connsiteX0" fmla="*/ 17689 w 1898503"/>
                    <a:gd name="connsiteY0" fmla="*/ 277294 h 2895345"/>
                    <a:gd name="connsiteX1" fmla="*/ 153802 w 1898503"/>
                    <a:gd name="connsiteY1" fmla="*/ 1387185 h 2895345"/>
                    <a:gd name="connsiteX2" fmla="*/ 231640 w 1898503"/>
                    <a:gd name="connsiteY2" fmla="*/ 1415522 h 2895345"/>
                    <a:gd name="connsiteX3" fmla="*/ 415044 w 1898503"/>
                    <a:gd name="connsiteY3" fmla="*/ 1559416 h 2895345"/>
                    <a:gd name="connsiteX4" fmla="*/ 959997 w 1898503"/>
                    <a:gd name="connsiteY4" fmla="*/ 1607393 h 2895345"/>
                    <a:gd name="connsiteX5" fmla="*/ 962150 w 1898503"/>
                    <a:gd name="connsiteY5" fmla="*/ 1846366 h 2895345"/>
                    <a:gd name="connsiteX6" fmla="*/ 946063 w 1898503"/>
                    <a:gd name="connsiteY6" fmla="*/ 1969506 h 2895345"/>
                    <a:gd name="connsiteX7" fmla="*/ 921260 w 1898503"/>
                    <a:gd name="connsiteY7" fmla="*/ 2076490 h 2895345"/>
                    <a:gd name="connsiteX8" fmla="*/ 895427 w 1898503"/>
                    <a:gd name="connsiteY8" fmla="*/ 2178846 h 2895345"/>
                    <a:gd name="connsiteX9" fmla="*/ 825171 w 1898503"/>
                    <a:gd name="connsiteY9" fmla="*/ 2173512 h 2895345"/>
                    <a:gd name="connsiteX10" fmla="*/ 588294 w 1898503"/>
                    <a:gd name="connsiteY10" fmla="*/ 2168426 h 2895345"/>
                    <a:gd name="connsiteX11" fmla="*/ 448524 w 1898503"/>
                    <a:gd name="connsiteY11" fmla="*/ 2272096 h 2895345"/>
                    <a:gd name="connsiteX12" fmla="*/ 455535 w 1898503"/>
                    <a:gd name="connsiteY12" fmla="*/ 2313015 h 2895345"/>
                    <a:gd name="connsiteX13" fmla="*/ 416682 w 1898503"/>
                    <a:gd name="connsiteY13" fmla="*/ 2390196 h 2895345"/>
                    <a:gd name="connsiteX14" fmla="*/ 347464 w 1898503"/>
                    <a:gd name="connsiteY14" fmla="*/ 2420819 h 2895345"/>
                    <a:gd name="connsiteX15" fmla="*/ 276226 w 1898503"/>
                    <a:gd name="connsiteY15" fmla="*/ 2479389 h 2895345"/>
                    <a:gd name="connsiteX16" fmla="*/ 259948 w 1898503"/>
                    <a:gd name="connsiteY16" fmla="*/ 2576191 h 2895345"/>
                    <a:gd name="connsiteX17" fmla="*/ 261977 w 1898503"/>
                    <a:gd name="connsiteY17" fmla="*/ 2610929 h 2895345"/>
                    <a:gd name="connsiteX18" fmla="*/ 295381 w 1898503"/>
                    <a:gd name="connsiteY18" fmla="*/ 2745231 h 2895345"/>
                    <a:gd name="connsiteX19" fmla="*/ 346769 w 1898503"/>
                    <a:gd name="connsiteY19" fmla="*/ 2624530 h 2895345"/>
                    <a:gd name="connsiteX20" fmla="*/ 491482 w 1898503"/>
                    <a:gd name="connsiteY20" fmla="*/ 2551655 h 2895345"/>
                    <a:gd name="connsiteX21" fmla="*/ 583198 w 1898503"/>
                    <a:gd name="connsiteY21" fmla="*/ 2523080 h 2895345"/>
                    <a:gd name="connsiteX22" fmla="*/ 886760 w 1898503"/>
                    <a:gd name="connsiteY22" fmla="*/ 2450823 h 2895345"/>
                    <a:gd name="connsiteX23" fmla="*/ 980533 w 1898503"/>
                    <a:gd name="connsiteY23" fmla="*/ 2413190 h 2895345"/>
                    <a:gd name="connsiteX24" fmla="*/ 1043656 w 1898503"/>
                    <a:gd name="connsiteY24" fmla="*/ 2551321 h 2895345"/>
                    <a:gd name="connsiteX25" fmla="*/ 1080070 w 1898503"/>
                    <a:gd name="connsiteY25" fmla="*/ 2697492 h 2895345"/>
                    <a:gd name="connsiteX26" fmla="*/ 1098748 w 1898503"/>
                    <a:gd name="connsiteY26" fmla="*/ 2738706 h 2895345"/>
                    <a:gd name="connsiteX27" fmla="*/ 1118198 w 1898503"/>
                    <a:gd name="connsiteY27" fmla="*/ 2762833 h 2895345"/>
                    <a:gd name="connsiteX28" fmla="*/ 1154774 w 1898503"/>
                    <a:gd name="connsiteY28" fmla="*/ 2895345 h 2895345"/>
                    <a:gd name="connsiteX29" fmla="*/ 1197579 w 1898503"/>
                    <a:gd name="connsiteY29" fmla="*/ 2767025 h 2895345"/>
                    <a:gd name="connsiteX30" fmla="*/ 1224440 w 1898503"/>
                    <a:gd name="connsiteY30" fmla="*/ 2695692 h 2895345"/>
                    <a:gd name="connsiteX31" fmla="*/ 1156327 w 1898503"/>
                    <a:gd name="connsiteY31" fmla="*/ 2427401 h 2895345"/>
                    <a:gd name="connsiteX32" fmla="*/ 1747744 w 1898503"/>
                    <a:gd name="connsiteY32" fmla="*/ 2520270 h 2895345"/>
                    <a:gd name="connsiteX33" fmla="*/ 1762689 w 1898503"/>
                    <a:gd name="connsiteY33" fmla="*/ 2528204 h 2895345"/>
                    <a:gd name="connsiteX34" fmla="*/ 1789597 w 1898503"/>
                    <a:gd name="connsiteY34" fmla="*/ 2540596 h 2895345"/>
                    <a:gd name="connsiteX35" fmla="*/ 1827344 w 1898503"/>
                    <a:gd name="connsiteY35" fmla="*/ 2672384 h 2895345"/>
                    <a:gd name="connsiteX36" fmla="*/ 1874312 w 1898503"/>
                    <a:gd name="connsiteY36" fmla="*/ 2547463 h 2895345"/>
                    <a:gd name="connsiteX37" fmla="*/ 1893819 w 1898503"/>
                    <a:gd name="connsiteY37" fmla="*/ 2522622 h 2895345"/>
                    <a:gd name="connsiteX38" fmla="*/ 1878417 w 1898503"/>
                    <a:gd name="connsiteY38" fmla="*/ 2405912 h 2895345"/>
                    <a:gd name="connsiteX39" fmla="*/ 1835860 w 1898503"/>
                    <a:gd name="connsiteY39" fmla="*/ 2356868 h 2895345"/>
                    <a:gd name="connsiteX40" fmla="*/ 1446811 w 1898503"/>
                    <a:gd name="connsiteY40" fmla="*/ 2264723 h 2895345"/>
                    <a:gd name="connsiteX41" fmla="*/ 1444382 w 1898503"/>
                    <a:gd name="connsiteY41" fmla="*/ 2193190 h 2895345"/>
                    <a:gd name="connsiteX42" fmla="*/ 1391775 w 1898503"/>
                    <a:gd name="connsiteY42" fmla="*/ 2125115 h 2895345"/>
                    <a:gd name="connsiteX43" fmla="*/ 1288915 w 1898503"/>
                    <a:gd name="connsiteY43" fmla="*/ 2135936 h 2895345"/>
                    <a:gd name="connsiteX44" fmla="*/ 1171948 w 1898503"/>
                    <a:gd name="connsiteY44" fmla="*/ 2157272 h 2895345"/>
                    <a:gd name="connsiteX45" fmla="*/ 1170405 w 1898503"/>
                    <a:gd name="connsiteY45" fmla="*/ 2151871 h 2895345"/>
                    <a:gd name="connsiteX46" fmla="*/ 1133324 w 1898503"/>
                    <a:gd name="connsiteY46" fmla="*/ 1999747 h 2895345"/>
                    <a:gd name="connsiteX47" fmla="*/ 1123980 w 1898503"/>
                    <a:gd name="connsiteY47" fmla="*/ 1970058 h 2895345"/>
                    <a:gd name="connsiteX48" fmla="*/ 1112112 w 1898503"/>
                    <a:gd name="connsiteY48" fmla="*/ 1603336 h 2895345"/>
                    <a:gd name="connsiteX49" fmla="*/ 1559930 w 1898503"/>
                    <a:gd name="connsiteY49" fmla="*/ 1547338 h 2895345"/>
                    <a:gd name="connsiteX50" fmla="*/ 1758441 w 1898503"/>
                    <a:gd name="connsiteY50" fmla="*/ 1295431 h 2895345"/>
                    <a:gd name="connsiteX51" fmla="*/ 1703386 w 1898503"/>
                    <a:gd name="connsiteY51" fmla="*/ 1181835 h 2895345"/>
                    <a:gd name="connsiteX52" fmla="*/ 1146973 w 1898503"/>
                    <a:gd name="connsiteY52" fmla="*/ 1053181 h 2895345"/>
                    <a:gd name="connsiteX53" fmla="*/ 950072 w 1898503"/>
                    <a:gd name="connsiteY53" fmla="*/ 169242 h 2895345"/>
                    <a:gd name="connsiteX54" fmla="*/ 793644 w 1898503"/>
                    <a:gd name="connsiteY54" fmla="*/ 4060 h 2895345"/>
                    <a:gd name="connsiteX55" fmla="*/ 49103 w 1898503"/>
                    <a:gd name="connsiteY55" fmla="*/ 97929 h 2895345"/>
                    <a:gd name="connsiteX56" fmla="*/ 30110 w 1898503"/>
                    <a:gd name="connsiteY56" fmla="*/ 110949 h 2895345"/>
                    <a:gd name="connsiteX57" fmla="*/ 17689 w 1898503"/>
                    <a:gd name="connsiteY57" fmla="*/ 277294 h 2895345"/>
                    <a:gd name="connsiteX58" fmla="*/ 1106473 w 1898503"/>
                    <a:gd name="connsiteY58" fmla="*/ 1052115 h 2895345"/>
                    <a:gd name="connsiteX59" fmla="*/ 301696 w 1898503"/>
                    <a:gd name="connsiteY59" fmla="*/ 1229137 h 2895345"/>
                    <a:gd name="connsiteX60" fmla="*/ 155916 w 1898503"/>
                    <a:gd name="connsiteY60" fmla="*/ 101567 h 2895345"/>
                    <a:gd name="connsiteX61" fmla="*/ 833334 w 1898503"/>
                    <a:gd name="connsiteY61" fmla="*/ 43665 h 2895345"/>
                    <a:gd name="connsiteX62" fmla="*/ 913297 w 1898503"/>
                    <a:gd name="connsiteY62" fmla="*/ 159517 h 2895345"/>
                    <a:gd name="connsiteX63" fmla="*/ 946958 w 1898503"/>
                    <a:gd name="connsiteY63" fmla="*/ 358256 h 2895345"/>
                    <a:gd name="connsiteX64" fmla="*/ 1106473 w 1898503"/>
                    <a:gd name="connsiteY64" fmla="*/ 1052115 h 2895345"/>
                    <a:gd name="connsiteX65" fmla="*/ 1635006 w 1898503"/>
                    <a:gd name="connsiteY65" fmla="*/ 1264798 h 2895345"/>
                    <a:gd name="connsiteX66" fmla="*/ 1512667 w 1898503"/>
                    <a:gd name="connsiteY66" fmla="*/ 1291973 h 2895345"/>
                    <a:gd name="connsiteX67" fmla="*/ 309793 w 1898503"/>
                    <a:gd name="connsiteY67" fmla="*/ 1262827 h 2895345"/>
                    <a:gd name="connsiteX68" fmla="*/ 1617080 w 1898503"/>
                    <a:gd name="connsiteY68" fmla="*/ 1164614 h 2895345"/>
                    <a:gd name="connsiteX69" fmla="*/ 1678050 w 1898503"/>
                    <a:gd name="connsiteY69" fmla="*/ 1204477 h 2895345"/>
                    <a:gd name="connsiteX70" fmla="*/ 1635006 w 1898503"/>
                    <a:gd name="connsiteY70" fmla="*/ 1264798 h 2895345"/>
                    <a:gd name="connsiteX71" fmla="*/ 1409178 w 1898503"/>
                    <a:gd name="connsiteY71" fmla="*/ 2256665 h 2895345"/>
                    <a:gd name="connsiteX72" fmla="*/ 1204190 w 1898503"/>
                    <a:gd name="connsiteY72" fmla="*/ 2201715 h 2895345"/>
                    <a:gd name="connsiteX73" fmla="*/ 1194503 w 1898503"/>
                    <a:gd name="connsiteY73" fmla="*/ 2187333 h 2895345"/>
                    <a:gd name="connsiteX74" fmla="*/ 1361715 w 1898503"/>
                    <a:gd name="connsiteY74" fmla="*/ 2157605 h 2895345"/>
                    <a:gd name="connsiteX75" fmla="*/ 1408435 w 1898503"/>
                    <a:gd name="connsiteY75" fmla="*/ 2185399 h 2895345"/>
                    <a:gd name="connsiteX76" fmla="*/ 1415959 w 1898503"/>
                    <a:gd name="connsiteY76" fmla="*/ 2251265 h 2895345"/>
                    <a:gd name="connsiteX77" fmla="*/ 1409178 w 1898503"/>
                    <a:gd name="connsiteY77" fmla="*/ 2256665 h 2895345"/>
                    <a:gd name="connsiteX78" fmla="*/ 1146678 w 1898503"/>
                    <a:gd name="connsiteY78" fmla="*/ 2390777 h 2895345"/>
                    <a:gd name="connsiteX79" fmla="*/ 1124609 w 1898503"/>
                    <a:gd name="connsiteY79" fmla="*/ 2290165 h 2895345"/>
                    <a:gd name="connsiteX80" fmla="*/ 1202437 w 1898503"/>
                    <a:gd name="connsiteY80" fmla="*/ 2239025 h 2895345"/>
                    <a:gd name="connsiteX81" fmla="*/ 1818524 w 1898503"/>
                    <a:gd name="connsiteY81" fmla="*/ 2386053 h 2895345"/>
                    <a:gd name="connsiteX82" fmla="*/ 1850013 w 1898503"/>
                    <a:gd name="connsiteY82" fmla="*/ 2431830 h 2895345"/>
                    <a:gd name="connsiteX83" fmla="*/ 1859967 w 1898503"/>
                    <a:gd name="connsiteY83" fmla="*/ 2516126 h 2895345"/>
                    <a:gd name="connsiteX84" fmla="*/ 1779786 w 1898503"/>
                    <a:gd name="connsiteY84" fmla="*/ 2498924 h 2895345"/>
                    <a:gd name="connsiteX85" fmla="*/ 1146678 w 1898503"/>
                    <a:gd name="connsiteY85" fmla="*/ 2390777 h 2895345"/>
                    <a:gd name="connsiteX86" fmla="*/ 871949 w 1898503"/>
                    <a:gd name="connsiteY86" fmla="*/ 2209021 h 2895345"/>
                    <a:gd name="connsiteX87" fmla="*/ 659436 w 1898503"/>
                    <a:gd name="connsiteY87" fmla="*/ 2297661 h 2895345"/>
                    <a:gd name="connsiteX88" fmla="*/ 479633 w 1898503"/>
                    <a:gd name="connsiteY88" fmla="*/ 2287336 h 2895345"/>
                    <a:gd name="connsiteX89" fmla="*/ 601448 w 1898503"/>
                    <a:gd name="connsiteY89" fmla="*/ 2203125 h 2895345"/>
                    <a:gd name="connsiteX90" fmla="*/ 871949 w 1898503"/>
                    <a:gd name="connsiteY90" fmla="*/ 2209021 h 2895345"/>
                    <a:gd name="connsiteX91" fmla="*/ 576588 w 1898503"/>
                    <a:gd name="connsiteY91" fmla="*/ 2327550 h 2895345"/>
                    <a:gd name="connsiteX92" fmla="*/ 546727 w 1898503"/>
                    <a:gd name="connsiteY92" fmla="*/ 2338513 h 2895345"/>
                    <a:gd name="connsiteX93" fmla="*/ 536116 w 1898503"/>
                    <a:gd name="connsiteY93" fmla="*/ 2325626 h 2895345"/>
                    <a:gd name="connsiteX94" fmla="*/ 576588 w 1898503"/>
                    <a:gd name="connsiteY94" fmla="*/ 2327550 h 2895345"/>
                    <a:gd name="connsiteX95" fmla="*/ 1091395 w 1898503"/>
                    <a:gd name="connsiteY95" fmla="*/ 2296585 h 2895345"/>
                    <a:gd name="connsiteX96" fmla="*/ 1132962 w 1898503"/>
                    <a:gd name="connsiteY96" fmla="*/ 2468139 h 2895345"/>
                    <a:gd name="connsiteX97" fmla="*/ 1187017 w 1898503"/>
                    <a:gd name="connsiteY97" fmla="*/ 2733429 h 2895345"/>
                    <a:gd name="connsiteX98" fmla="*/ 1132095 w 1898503"/>
                    <a:gd name="connsiteY98" fmla="*/ 2732515 h 2895345"/>
                    <a:gd name="connsiteX99" fmla="*/ 1106426 w 1898503"/>
                    <a:gd name="connsiteY99" fmla="*/ 2674546 h 2895345"/>
                    <a:gd name="connsiteX100" fmla="*/ 1074517 w 1898503"/>
                    <a:gd name="connsiteY100" fmla="*/ 2533100 h 2895345"/>
                    <a:gd name="connsiteX101" fmla="*/ 1050419 w 1898503"/>
                    <a:gd name="connsiteY101" fmla="*/ 2443203 h 2895345"/>
                    <a:gd name="connsiteX102" fmla="*/ 992449 w 1898503"/>
                    <a:gd name="connsiteY102" fmla="*/ 2376747 h 2895345"/>
                    <a:gd name="connsiteX103" fmla="*/ 965827 w 1898503"/>
                    <a:gd name="connsiteY103" fmla="*/ 2380176 h 2895345"/>
                    <a:gd name="connsiteX104" fmla="*/ 904952 w 1898503"/>
                    <a:gd name="connsiteY104" fmla="*/ 2411789 h 2895345"/>
                    <a:gd name="connsiteX105" fmla="*/ 621593 w 1898503"/>
                    <a:gd name="connsiteY105" fmla="*/ 2478550 h 2895345"/>
                    <a:gd name="connsiteX106" fmla="*/ 441933 w 1898503"/>
                    <a:gd name="connsiteY106" fmla="*/ 2539729 h 2895345"/>
                    <a:gd name="connsiteX107" fmla="*/ 293486 w 1898503"/>
                    <a:gd name="connsiteY107" fmla="*/ 2593974 h 2895345"/>
                    <a:gd name="connsiteX108" fmla="*/ 326023 w 1898503"/>
                    <a:gd name="connsiteY108" fmla="*/ 2468225 h 2895345"/>
                    <a:gd name="connsiteX109" fmla="*/ 877216 w 1898503"/>
                    <a:gd name="connsiteY109" fmla="*/ 2245759 h 2895345"/>
                    <a:gd name="connsiteX110" fmla="*/ 1091395 w 1898503"/>
                    <a:gd name="connsiteY110" fmla="*/ 2296585 h 2895345"/>
                    <a:gd name="connsiteX111" fmla="*/ 966398 w 1898503"/>
                    <a:gd name="connsiteY111" fmla="*/ 2007282 h 2895345"/>
                    <a:gd name="connsiteX112" fmla="*/ 1099872 w 1898503"/>
                    <a:gd name="connsiteY112" fmla="*/ 2005672 h 2895345"/>
                    <a:gd name="connsiteX113" fmla="*/ 1138467 w 1898503"/>
                    <a:gd name="connsiteY113" fmla="*/ 2163396 h 2895345"/>
                    <a:gd name="connsiteX114" fmla="*/ 1174872 w 1898503"/>
                    <a:gd name="connsiteY114" fmla="*/ 2218766 h 2895345"/>
                    <a:gd name="connsiteX115" fmla="*/ 906401 w 1898503"/>
                    <a:gd name="connsiteY115" fmla="*/ 2228785 h 2895345"/>
                    <a:gd name="connsiteX116" fmla="*/ 907686 w 1898503"/>
                    <a:gd name="connsiteY116" fmla="*/ 2221842 h 2895345"/>
                    <a:gd name="connsiteX117" fmla="*/ 966398 w 1898503"/>
                    <a:gd name="connsiteY117" fmla="*/ 2007282 h 2895345"/>
                    <a:gd name="connsiteX118" fmla="*/ 1080346 w 1898503"/>
                    <a:gd name="connsiteY118" fmla="*/ 1865588 h 2895345"/>
                    <a:gd name="connsiteX119" fmla="*/ 1090157 w 1898503"/>
                    <a:gd name="connsiteY119" fmla="*/ 1971010 h 2895345"/>
                    <a:gd name="connsiteX120" fmla="*/ 1000926 w 1898503"/>
                    <a:gd name="connsiteY120" fmla="*/ 1983050 h 2895345"/>
                    <a:gd name="connsiteX121" fmla="*/ 979981 w 1898503"/>
                    <a:gd name="connsiteY121" fmla="*/ 1970486 h 2895345"/>
                    <a:gd name="connsiteX122" fmla="*/ 993888 w 1898503"/>
                    <a:gd name="connsiteY122" fmla="*/ 1867979 h 2895345"/>
                    <a:gd name="connsiteX123" fmla="*/ 1080346 w 1898503"/>
                    <a:gd name="connsiteY123" fmla="*/ 1865588 h 2895345"/>
                    <a:gd name="connsiteX124" fmla="*/ 993506 w 1898503"/>
                    <a:gd name="connsiteY124" fmla="*/ 1830869 h 2895345"/>
                    <a:gd name="connsiteX125" fmla="*/ 993906 w 1898503"/>
                    <a:gd name="connsiteY125" fmla="*/ 1607127 h 2895345"/>
                    <a:gd name="connsiteX126" fmla="*/ 1078203 w 1898503"/>
                    <a:gd name="connsiteY126" fmla="*/ 1604888 h 2895345"/>
                    <a:gd name="connsiteX127" fmla="*/ 1078717 w 1898503"/>
                    <a:gd name="connsiteY127" fmla="*/ 1830631 h 2895345"/>
                    <a:gd name="connsiteX128" fmla="*/ 993506 w 1898503"/>
                    <a:gd name="connsiteY128" fmla="*/ 1830869 h 2895345"/>
                    <a:gd name="connsiteX129" fmla="*/ 253128 w 1898503"/>
                    <a:gd name="connsiteY129" fmla="*/ 1381879 h 2895345"/>
                    <a:gd name="connsiteX130" fmla="*/ 282341 w 1898503"/>
                    <a:gd name="connsiteY130" fmla="*/ 1289268 h 2895345"/>
                    <a:gd name="connsiteX131" fmla="*/ 1642397 w 1898503"/>
                    <a:gd name="connsiteY131" fmla="*/ 1297907 h 2895345"/>
                    <a:gd name="connsiteX132" fmla="*/ 1715978 w 1898503"/>
                    <a:gd name="connsiteY132" fmla="*/ 1248034 h 2895345"/>
                    <a:gd name="connsiteX133" fmla="*/ 1719940 w 1898503"/>
                    <a:gd name="connsiteY133" fmla="*/ 1361334 h 2895345"/>
                    <a:gd name="connsiteX134" fmla="*/ 1566978 w 1898503"/>
                    <a:gd name="connsiteY134" fmla="*/ 1511391 h 2895345"/>
                    <a:gd name="connsiteX135" fmla="*/ 476166 w 1898503"/>
                    <a:gd name="connsiteY135" fmla="*/ 1535680 h 2895345"/>
                    <a:gd name="connsiteX136" fmla="*/ 253128 w 1898503"/>
                    <a:gd name="connsiteY136" fmla="*/ 1381879 h 2895345"/>
                    <a:gd name="connsiteX137" fmla="*/ 60552 w 1898503"/>
                    <a:gd name="connsiteY137" fmla="*/ 129856 h 2895345"/>
                    <a:gd name="connsiteX138" fmla="*/ 276579 w 1898503"/>
                    <a:gd name="connsiteY138" fmla="*/ 277294 h 2895345"/>
                    <a:gd name="connsiteX139" fmla="*/ 234907 w 1898503"/>
                    <a:gd name="connsiteY139" fmla="*/ 1329997 h 2895345"/>
                    <a:gd name="connsiteX140" fmla="*/ 197235 w 1898503"/>
                    <a:gd name="connsiteY140" fmla="*/ 1400158 h 2895345"/>
                    <a:gd name="connsiteX141" fmla="*/ 188911 w 1898503"/>
                    <a:gd name="connsiteY141" fmla="*/ 1394272 h 2895345"/>
                    <a:gd name="connsiteX142" fmla="*/ 82316 w 1898503"/>
                    <a:gd name="connsiteY142" fmla="*/ 335406 h 2895345"/>
                    <a:gd name="connsiteX143" fmla="*/ 34625 w 1898503"/>
                    <a:gd name="connsiteY143" fmla="*/ 211171 h 2895345"/>
                    <a:gd name="connsiteX144" fmla="*/ 60552 w 1898503"/>
                    <a:gd name="connsiteY144" fmla="*/ 129856 h 289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898503" h="2895345">
                      <a:moveTo>
                        <a:pt x="17689" y="277294"/>
                      </a:moveTo>
                      <a:cubicBezTo>
                        <a:pt x="214590" y="629671"/>
                        <a:pt x="102786" y="1009109"/>
                        <a:pt x="153802" y="1387185"/>
                      </a:cubicBezTo>
                      <a:cubicBezTo>
                        <a:pt x="154468" y="1439249"/>
                        <a:pt x="197826" y="1451393"/>
                        <a:pt x="231640" y="1415522"/>
                      </a:cubicBezTo>
                      <a:cubicBezTo>
                        <a:pt x="269578" y="1499904"/>
                        <a:pt x="322746" y="1544538"/>
                        <a:pt x="415044" y="1559416"/>
                      </a:cubicBezTo>
                      <a:cubicBezTo>
                        <a:pt x="594723" y="1591887"/>
                        <a:pt x="777432" y="1607480"/>
                        <a:pt x="959997" y="1607393"/>
                      </a:cubicBezTo>
                      <a:cubicBezTo>
                        <a:pt x="961283" y="1686679"/>
                        <a:pt x="954606" y="1768004"/>
                        <a:pt x="962150" y="1846366"/>
                      </a:cubicBezTo>
                      <a:cubicBezTo>
                        <a:pt x="960074" y="1887838"/>
                        <a:pt x="947187" y="1928100"/>
                        <a:pt x="946063" y="1969506"/>
                      </a:cubicBezTo>
                      <a:cubicBezTo>
                        <a:pt x="928289" y="1987231"/>
                        <a:pt x="927355" y="2050163"/>
                        <a:pt x="921260" y="2076490"/>
                      </a:cubicBezTo>
                      <a:cubicBezTo>
                        <a:pt x="915049" y="2111123"/>
                        <a:pt x="906629" y="2145480"/>
                        <a:pt x="895427" y="2178846"/>
                      </a:cubicBezTo>
                      <a:cubicBezTo>
                        <a:pt x="872406" y="2173474"/>
                        <a:pt x="848745" y="2173121"/>
                        <a:pt x="825171" y="2173512"/>
                      </a:cubicBezTo>
                      <a:cubicBezTo>
                        <a:pt x="746190" y="2175055"/>
                        <a:pt x="667132" y="2173493"/>
                        <a:pt x="588294" y="2168426"/>
                      </a:cubicBezTo>
                      <a:cubicBezTo>
                        <a:pt x="488520" y="2157824"/>
                        <a:pt x="473184" y="2178379"/>
                        <a:pt x="448524" y="2272096"/>
                      </a:cubicBezTo>
                      <a:cubicBezTo>
                        <a:pt x="444390" y="2285793"/>
                        <a:pt x="443095" y="2303119"/>
                        <a:pt x="455535" y="2313015"/>
                      </a:cubicBezTo>
                      <a:cubicBezTo>
                        <a:pt x="426407" y="2327189"/>
                        <a:pt x="410824" y="2359088"/>
                        <a:pt x="416682" y="2390196"/>
                      </a:cubicBezTo>
                      <a:cubicBezTo>
                        <a:pt x="393470" y="2400093"/>
                        <a:pt x="370391" y="2410303"/>
                        <a:pt x="347464" y="2420819"/>
                      </a:cubicBezTo>
                      <a:cubicBezTo>
                        <a:pt x="317355" y="2434183"/>
                        <a:pt x="285932" y="2444060"/>
                        <a:pt x="276226" y="2479389"/>
                      </a:cubicBezTo>
                      <a:cubicBezTo>
                        <a:pt x="266235" y="2510287"/>
                        <a:pt x="261653" y="2543863"/>
                        <a:pt x="259948" y="2576191"/>
                      </a:cubicBezTo>
                      <a:cubicBezTo>
                        <a:pt x="259377" y="2587011"/>
                        <a:pt x="257634" y="2600527"/>
                        <a:pt x="261977" y="2610929"/>
                      </a:cubicBezTo>
                      <a:cubicBezTo>
                        <a:pt x="197350" y="2644962"/>
                        <a:pt x="221181" y="2745117"/>
                        <a:pt x="295381" y="2745231"/>
                      </a:cubicBezTo>
                      <a:cubicBezTo>
                        <a:pt x="357856" y="2745736"/>
                        <a:pt x="390050" y="2668517"/>
                        <a:pt x="346769" y="2624530"/>
                      </a:cubicBezTo>
                      <a:cubicBezTo>
                        <a:pt x="398356" y="2607652"/>
                        <a:pt x="442771" y="2574848"/>
                        <a:pt x="491482" y="2551655"/>
                      </a:cubicBezTo>
                      <a:cubicBezTo>
                        <a:pt x="520257" y="2537310"/>
                        <a:pt x="552213" y="2530871"/>
                        <a:pt x="583198" y="2523080"/>
                      </a:cubicBezTo>
                      <a:cubicBezTo>
                        <a:pt x="684077" y="2497724"/>
                        <a:pt x="785281" y="2473645"/>
                        <a:pt x="886760" y="2450823"/>
                      </a:cubicBezTo>
                      <a:cubicBezTo>
                        <a:pt x="919450" y="2443431"/>
                        <a:pt x="954921" y="2436345"/>
                        <a:pt x="980533" y="2413190"/>
                      </a:cubicBezTo>
                      <a:cubicBezTo>
                        <a:pt x="1033531" y="2458529"/>
                        <a:pt x="1030463" y="2487780"/>
                        <a:pt x="1043656" y="2551321"/>
                      </a:cubicBezTo>
                      <a:cubicBezTo>
                        <a:pt x="1054847" y="2600127"/>
                        <a:pt x="1057581" y="2652105"/>
                        <a:pt x="1080070" y="2697492"/>
                      </a:cubicBezTo>
                      <a:cubicBezTo>
                        <a:pt x="1087042" y="2711112"/>
                        <a:pt x="1094329" y="2723991"/>
                        <a:pt x="1098748" y="2738706"/>
                      </a:cubicBezTo>
                      <a:cubicBezTo>
                        <a:pt x="1102225" y="2750260"/>
                        <a:pt x="1108654" y="2758376"/>
                        <a:pt x="1118198" y="2762833"/>
                      </a:cubicBezTo>
                      <a:cubicBezTo>
                        <a:pt x="1056991" y="2799028"/>
                        <a:pt x="1082546" y="2895374"/>
                        <a:pt x="1154774" y="2895345"/>
                      </a:cubicBezTo>
                      <a:cubicBezTo>
                        <a:pt x="1223049" y="2895621"/>
                        <a:pt x="1251701" y="2806972"/>
                        <a:pt x="1197579" y="2767025"/>
                      </a:cubicBezTo>
                      <a:cubicBezTo>
                        <a:pt x="1226421" y="2762061"/>
                        <a:pt x="1221535" y="2717932"/>
                        <a:pt x="1224440" y="2695692"/>
                      </a:cubicBezTo>
                      <a:cubicBezTo>
                        <a:pt x="1231889" y="2600422"/>
                        <a:pt x="1179921" y="2516631"/>
                        <a:pt x="1156327" y="2427401"/>
                      </a:cubicBezTo>
                      <a:cubicBezTo>
                        <a:pt x="1347951" y="2463244"/>
                        <a:pt x="1569836" y="2486199"/>
                        <a:pt x="1747744" y="2520270"/>
                      </a:cubicBezTo>
                      <a:cubicBezTo>
                        <a:pt x="1749972" y="2519603"/>
                        <a:pt x="1760345" y="2527014"/>
                        <a:pt x="1762689" y="2528204"/>
                      </a:cubicBezTo>
                      <a:cubicBezTo>
                        <a:pt x="1771471" y="2532690"/>
                        <a:pt x="1780433" y="2536900"/>
                        <a:pt x="1789597" y="2540596"/>
                      </a:cubicBezTo>
                      <a:cubicBezTo>
                        <a:pt x="1729675" y="2577544"/>
                        <a:pt x="1755840" y="2672460"/>
                        <a:pt x="1827344" y="2672384"/>
                      </a:cubicBezTo>
                      <a:cubicBezTo>
                        <a:pt x="1892867" y="2672784"/>
                        <a:pt x="1923356" y="2589545"/>
                        <a:pt x="1874312" y="2547463"/>
                      </a:cubicBezTo>
                      <a:cubicBezTo>
                        <a:pt x="1885561" y="2543187"/>
                        <a:pt x="1892752" y="2535672"/>
                        <a:pt x="1893819" y="2522622"/>
                      </a:cubicBezTo>
                      <a:cubicBezTo>
                        <a:pt x="1894705" y="2483427"/>
                        <a:pt x="1888704" y="2443698"/>
                        <a:pt x="1878417" y="2405912"/>
                      </a:cubicBezTo>
                      <a:cubicBezTo>
                        <a:pt x="1871531" y="2382071"/>
                        <a:pt x="1858415" y="2367079"/>
                        <a:pt x="1835860" y="2356868"/>
                      </a:cubicBezTo>
                      <a:cubicBezTo>
                        <a:pt x="1710291" y="2312291"/>
                        <a:pt x="1576408" y="2294337"/>
                        <a:pt x="1446811" y="2264723"/>
                      </a:cubicBezTo>
                      <a:cubicBezTo>
                        <a:pt x="1455231" y="2242407"/>
                        <a:pt x="1446858" y="2216231"/>
                        <a:pt x="1444382" y="2193190"/>
                      </a:cubicBezTo>
                      <a:cubicBezTo>
                        <a:pt x="1439810" y="2162177"/>
                        <a:pt x="1425284" y="2132021"/>
                        <a:pt x="1391775" y="2125115"/>
                      </a:cubicBezTo>
                      <a:cubicBezTo>
                        <a:pt x="1357247" y="2119115"/>
                        <a:pt x="1322881" y="2130906"/>
                        <a:pt x="1288915" y="2135936"/>
                      </a:cubicBezTo>
                      <a:cubicBezTo>
                        <a:pt x="1249958" y="2143156"/>
                        <a:pt x="1210829" y="2149699"/>
                        <a:pt x="1171948" y="2157272"/>
                      </a:cubicBezTo>
                      <a:cubicBezTo>
                        <a:pt x="1171633" y="2155386"/>
                        <a:pt x="1171129" y="2153567"/>
                        <a:pt x="1170405" y="2151871"/>
                      </a:cubicBezTo>
                      <a:cubicBezTo>
                        <a:pt x="1160642" y="2113552"/>
                        <a:pt x="1144620" y="2047315"/>
                        <a:pt x="1133324" y="1999747"/>
                      </a:cubicBezTo>
                      <a:cubicBezTo>
                        <a:pt x="1130171" y="1990242"/>
                        <a:pt x="1130362" y="1977878"/>
                        <a:pt x="1123980" y="1970058"/>
                      </a:cubicBezTo>
                      <a:cubicBezTo>
                        <a:pt x="1108712" y="1848347"/>
                        <a:pt x="1112893" y="1726218"/>
                        <a:pt x="1112112" y="1603336"/>
                      </a:cubicBezTo>
                      <a:cubicBezTo>
                        <a:pt x="1262483" y="1595620"/>
                        <a:pt x="1412273" y="1576809"/>
                        <a:pt x="1559930" y="1547338"/>
                      </a:cubicBezTo>
                      <a:cubicBezTo>
                        <a:pt x="1723026" y="1527574"/>
                        <a:pt x="1757040" y="1451250"/>
                        <a:pt x="1758441" y="1295431"/>
                      </a:cubicBezTo>
                      <a:cubicBezTo>
                        <a:pt x="1762336" y="1246577"/>
                        <a:pt x="1737523" y="1213478"/>
                        <a:pt x="1703386" y="1181835"/>
                      </a:cubicBezTo>
                      <a:cubicBezTo>
                        <a:pt x="1638111" y="1094768"/>
                        <a:pt x="1262264" y="1059144"/>
                        <a:pt x="1146973" y="1053181"/>
                      </a:cubicBezTo>
                      <a:cubicBezTo>
                        <a:pt x="918745" y="773184"/>
                        <a:pt x="1026072" y="485872"/>
                        <a:pt x="950072" y="169242"/>
                      </a:cubicBezTo>
                      <a:cubicBezTo>
                        <a:pt x="932365" y="75383"/>
                        <a:pt x="900933" y="5746"/>
                        <a:pt x="793644" y="4060"/>
                      </a:cubicBezTo>
                      <a:cubicBezTo>
                        <a:pt x="542622" y="-12066"/>
                        <a:pt x="288180" y="19976"/>
                        <a:pt x="49103" y="97929"/>
                      </a:cubicBezTo>
                      <a:cubicBezTo>
                        <a:pt x="41635" y="99948"/>
                        <a:pt x="31996" y="103168"/>
                        <a:pt x="30110" y="110949"/>
                      </a:cubicBezTo>
                      <a:cubicBezTo>
                        <a:pt x="-12238" y="155155"/>
                        <a:pt x="-3637" y="224935"/>
                        <a:pt x="17689" y="277294"/>
                      </a:cubicBezTo>
                      <a:close/>
                      <a:moveTo>
                        <a:pt x="1106473" y="1052115"/>
                      </a:moveTo>
                      <a:cubicBezTo>
                        <a:pt x="829315" y="1047933"/>
                        <a:pt x="551518" y="1109045"/>
                        <a:pt x="301696" y="1229137"/>
                      </a:cubicBezTo>
                      <a:cubicBezTo>
                        <a:pt x="399404" y="917707"/>
                        <a:pt x="489177" y="295210"/>
                        <a:pt x="155916" y="101567"/>
                      </a:cubicBezTo>
                      <a:cubicBezTo>
                        <a:pt x="375325" y="44598"/>
                        <a:pt x="607630" y="16471"/>
                        <a:pt x="833334" y="43665"/>
                      </a:cubicBezTo>
                      <a:cubicBezTo>
                        <a:pt x="886722" y="57609"/>
                        <a:pt x="902562" y="111521"/>
                        <a:pt x="913297" y="159517"/>
                      </a:cubicBezTo>
                      <a:cubicBezTo>
                        <a:pt x="927927" y="224992"/>
                        <a:pt x="942176" y="291210"/>
                        <a:pt x="946958" y="358256"/>
                      </a:cubicBezTo>
                      <a:cubicBezTo>
                        <a:pt x="951025" y="595705"/>
                        <a:pt x="945310" y="859195"/>
                        <a:pt x="1106473" y="1052115"/>
                      </a:cubicBezTo>
                      <a:close/>
                      <a:moveTo>
                        <a:pt x="1635006" y="1264798"/>
                      </a:moveTo>
                      <a:cubicBezTo>
                        <a:pt x="1594515" y="1275085"/>
                        <a:pt x="1553700" y="1284096"/>
                        <a:pt x="1512667" y="1291973"/>
                      </a:cubicBezTo>
                      <a:cubicBezTo>
                        <a:pt x="1116360" y="1361715"/>
                        <a:pt x="701975" y="1354038"/>
                        <a:pt x="309793" y="1262827"/>
                      </a:cubicBezTo>
                      <a:cubicBezTo>
                        <a:pt x="713091" y="1063383"/>
                        <a:pt x="1187893" y="1037379"/>
                        <a:pt x="1617080" y="1164614"/>
                      </a:cubicBezTo>
                      <a:cubicBezTo>
                        <a:pt x="1641216" y="1171444"/>
                        <a:pt x="1659885" y="1187122"/>
                        <a:pt x="1678050" y="1204477"/>
                      </a:cubicBezTo>
                      <a:cubicBezTo>
                        <a:pt x="1701538" y="1239481"/>
                        <a:pt x="1666972" y="1260426"/>
                        <a:pt x="1635006" y="1264798"/>
                      </a:cubicBezTo>
                      <a:close/>
                      <a:moveTo>
                        <a:pt x="1409178" y="2256665"/>
                      </a:moveTo>
                      <a:cubicBezTo>
                        <a:pt x="1340855" y="2239815"/>
                        <a:pt x="1268217" y="2230795"/>
                        <a:pt x="1204190" y="2201715"/>
                      </a:cubicBezTo>
                      <a:cubicBezTo>
                        <a:pt x="1201656" y="2196820"/>
                        <a:pt x="1198180" y="2191819"/>
                        <a:pt x="1194503" y="2187333"/>
                      </a:cubicBezTo>
                      <a:cubicBezTo>
                        <a:pt x="1250320" y="2178437"/>
                        <a:pt x="1305689" y="2164787"/>
                        <a:pt x="1361715" y="2157605"/>
                      </a:cubicBezTo>
                      <a:cubicBezTo>
                        <a:pt x="1385460" y="2154719"/>
                        <a:pt x="1402796" y="2159996"/>
                        <a:pt x="1408435" y="2185399"/>
                      </a:cubicBezTo>
                      <a:cubicBezTo>
                        <a:pt x="1412664" y="2206916"/>
                        <a:pt x="1416674" y="2229338"/>
                        <a:pt x="1415959" y="2251265"/>
                      </a:cubicBezTo>
                      <a:cubicBezTo>
                        <a:pt x="1415731" y="2258170"/>
                        <a:pt x="1409301" y="2256694"/>
                        <a:pt x="1409178" y="2256665"/>
                      </a:cubicBezTo>
                      <a:close/>
                      <a:moveTo>
                        <a:pt x="1146678" y="2390777"/>
                      </a:moveTo>
                      <a:cubicBezTo>
                        <a:pt x="1138458" y="2357459"/>
                        <a:pt x="1131447" y="2323807"/>
                        <a:pt x="1124609" y="2290165"/>
                      </a:cubicBezTo>
                      <a:cubicBezTo>
                        <a:pt x="1154565" y="2281792"/>
                        <a:pt x="1184988" y="2265714"/>
                        <a:pt x="1202437" y="2239025"/>
                      </a:cubicBezTo>
                      <a:cubicBezTo>
                        <a:pt x="1403539" y="2303538"/>
                        <a:pt x="1617156" y="2322216"/>
                        <a:pt x="1818524" y="2386053"/>
                      </a:cubicBezTo>
                      <a:cubicBezTo>
                        <a:pt x="1843499" y="2396169"/>
                        <a:pt x="1844651" y="2407351"/>
                        <a:pt x="1850013" y="2431830"/>
                      </a:cubicBezTo>
                      <a:cubicBezTo>
                        <a:pt x="1856710" y="2459395"/>
                        <a:pt x="1859558" y="2487894"/>
                        <a:pt x="1859967" y="2516126"/>
                      </a:cubicBezTo>
                      <a:cubicBezTo>
                        <a:pt x="1832288" y="2523575"/>
                        <a:pt x="1804141" y="2511459"/>
                        <a:pt x="1779786" y="2498924"/>
                      </a:cubicBezTo>
                      <a:cubicBezTo>
                        <a:pt x="1575903" y="2438860"/>
                        <a:pt x="1354799" y="2439154"/>
                        <a:pt x="1146678" y="2390777"/>
                      </a:cubicBezTo>
                      <a:close/>
                      <a:moveTo>
                        <a:pt x="871949" y="2209021"/>
                      </a:moveTo>
                      <a:cubicBezTo>
                        <a:pt x="805598" y="2246940"/>
                        <a:pt x="730883" y="2270219"/>
                        <a:pt x="659436" y="2297661"/>
                      </a:cubicBezTo>
                      <a:cubicBezTo>
                        <a:pt x="599667" y="2292822"/>
                        <a:pt x="539316" y="2292613"/>
                        <a:pt x="479633" y="2287336"/>
                      </a:cubicBezTo>
                      <a:cubicBezTo>
                        <a:pt x="503140" y="2194772"/>
                        <a:pt x="505645" y="2193943"/>
                        <a:pt x="601448" y="2203125"/>
                      </a:cubicBezTo>
                      <a:cubicBezTo>
                        <a:pt x="691450" y="2210374"/>
                        <a:pt x="782004" y="2205220"/>
                        <a:pt x="871949" y="2209021"/>
                      </a:cubicBezTo>
                      <a:close/>
                      <a:moveTo>
                        <a:pt x="576588" y="2327550"/>
                      </a:moveTo>
                      <a:cubicBezTo>
                        <a:pt x="566625" y="2331170"/>
                        <a:pt x="556671" y="2334828"/>
                        <a:pt x="546727" y="2338513"/>
                      </a:cubicBezTo>
                      <a:cubicBezTo>
                        <a:pt x="543669" y="2333751"/>
                        <a:pt x="540097" y="2329436"/>
                        <a:pt x="536116" y="2325626"/>
                      </a:cubicBezTo>
                      <a:cubicBezTo>
                        <a:pt x="549594" y="2326350"/>
                        <a:pt x="563091" y="2326979"/>
                        <a:pt x="576588" y="2327550"/>
                      </a:cubicBezTo>
                      <a:close/>
                      <a:moveTo>
                        <a:pt x="1091395" y="2296585"/>
                      </a:moveTo>
                      <a:cubicBezTo>
                        <a:pt x="1103092" y="2354258"/>
                        <a:pt x="1115074" y="2412008"/>
                        <a:pt x="1132962" y="2468139"/>
                      </a:cubicBezTo>
                      <a:cubicBezTo>
                        <a:pt x="1163709" y="2553645"/>
                        <a:pt x="1205314" y="2640085"/>
                        <a:pt x="1187017" y="2733429"/>
                      </a:cubicBezTo>
                      <a:cubicBezTo>
                        <a:pt x="1168824" y="2733734"/>
                        <a:pt x="1150145" y="2734258"/>
                        <a:pt x="1132095" y="2732515"/>
                      </a:cubicBezTo>
                      <a:cubicBezTo>
                        <a:pt x="1127133" y="2711674"/>
                        <a:pt x="1115722" y="2693615"/>
                        <a:pt x="1106426" y="2674546"/>
                      </a:cubicBezTo>
                      <a:cubicBezTo>
                        <a:pt x="1089042" y="2629436"/>
                        <a:pt x="1085575" y="2580030"/>
                        <a:pt x="1074517" y="2533100"/>
                      </a:cubicBezTo>
                      <a:cubicBezTo>
                        <a:pt x="1068573" y="2502982"/>
                        <a:pt x="1064544" y="2470873"/>
                        <a:pt x="1050419" y="2443203"/>
                      </a:cubicBezTo>
                      <a:cubicBezTo>
                        <a:pt x="1037026" y="2416962"/>
                        <a:pt x="1011719" y="2398359"/>
                        <a:pt x="992449" y="2376747"/>
                      </a:cubicBezTo>
                      <a:cubicBezTo>
                        <a:pt x="983515" y="2366869"/>
                        <a:pt x="972247" y="2371937"/>
                        <a:pt x="965827" y="2380176"/>
                      </a:cubicBezTo>
                      <a:cubicBezTo>
                        <a:pt x="951568" y="2398721"/>
                        <a:pt x="926594" y="2406265"/>
                        <a:pt x="904952" y="2411789"/>
                      </a:cubicBezTo>
                      <a:cubicBezTo>
                        <a:pt x="810474" y="2433868"/>
                        <a:pt x="715700" y="2454842"/>
                        <a:pt x="621593" y="2478550"/>
                      </a:cubicBezTo>
                      <a:cubicBezTo>
                        <a:pt x="559833" y="2493505"/>
                        <a:pt x="496863" y="2506211"/>
                        <a:pt x="441933" y="2539729"/>
                      </a:cubicBezTo>
                      <a:cubicBezTo>
                        <a:pt x="401813" y="2559503"/>
                        <a:pt x="338244" y="2607728"/>
                        <a:pt x="293486" y="2593974"/>
                      </a:cubicBezTo>
                      <a:cubicBezTo>
                        <a:pt x="294048" y="2565780"/>
                        <a:pt x="298267" y="2479855"/>
                        <a:pt x="326023" y="2468225"/>
                      </a:cubicBezTo>
                      <a:cubicBezTo>
                        <a:pt x="503407" y="2378690"/>
                        <a:pt x="697965" y="2330570"/>
                        <a:pt x="877216" y="2245759"/>
                      </a:cubicBezTo>
                      <a:cubicBezTo>
                        <a:pt x="918868" y="2301976"/>
                        <a:pt x="1027539" y="2301490"/>
                        <a:pt x="1091395" y="2296585"/>
                      </a:cubicBezTo>
                      <a:close/>
                      <a:moveTo>
                        <a:pt x="966398" y="2007282"/>
                      </a:moveTo>
                      <a:cubicBezTo>
                        <a:pt x="1002288" y="2024960"/>
                        <a:pt x="1066125" y="2026389"/>
                        <a:pt x="1099872" y="2005672"/>
                      </a:cubicBezTo>
                      <a:cubicBezTo>
                        <a:pt x="1112655" y="2058440"/>
                        <a:pt x="1124475" y="2110913"/>
                        <a:pt x="1138467" y="2163396"/>
                      </a:cubicBezTo>
                      <a:cubicBezTo>
                        <a:pt x="1138810" y="2188238"/>
                        <a:pt x="1165871" y="2198172"/>
                        <a:pt x="1174872" y="2218766"/>
                      </a:cubicBezTo>
                      <a:cubicBezTo>
                        <a:pt x="1134439" y="2284126"/>
                        <a:pt x="957168" y="2277182"/>
                        <a:pt x="906401" y="2228785"/>
                      </a:cubicBezTo>
                      <a:cubicBezTo>
                        <a:pt x="903638" y="2225090"/>
                        <a:pt x="904296" y="2225880"/>
                        <a:pt x="907686" y="2221842"/>
                      </a:cubicBezTo>
                      <a:cubicBezTo>
                        <a:pt x="952711" y="2161453"/>
                        <a:pt x="950549" y="2078376"/>
                        <a:pt x="966398" y="2007282"/>
                      </a:cubicBezTo>
                      <a:close/>
                      <a:moveTo>
                        <a:pt x="1080346" y="1865588"/>
                      </a:moveTo>
                      <a:cubicBezTo>
                        <a:pt x="1084918" y="1900630"/>
                        <a:pt x="1086357" y="1935891"/>
                        <a:pt x="1090157" y="1971010"/>
                      </a:cubicBezTo>
                      <a:cubicBezTo>
                        <a:pt x="1065735" y="1992289"/>
                        <a:pt x="1030597" y="1987231"/>
                        <a:pt x="1000926" y="1983050"/>
                      </a:cubicBezTo>
                      <a:cubicBezTo>
                        <a:pt x="991135" y="1981707"/>
                        <a:pt x="982248" y="1981907"/>
                        <a:pt x="979981" y="1970486"/>
                      </a:cubicBezTo>
                      <a:cubicBezTo>
                        <a:pt x="980724" y="1935997"/>
                        <a:pt x="991059" y="1902421"/>
                        <a:pt x="993888" y="1867979"/>
                      </a:cubicBezTo>
                      <a:cubicBezTo>
                        <a:pt x="1026568" y="1874256"/>
                        <a:pt x="1046256" y="1870922"/>
                        <a:pt x="1080346" y="1865588"/>
                      </a:cubicBezTo>
                      <a:close/>
                      <a:moveTo>
                        <a:pt x="993506" y="1830869"/>
                      </a:moveTo>
                      <a:cubicBezTo>
                        <a:pt x="992897" y="1756288"/>
                        <a:pt x="993030" y="1681708"/>
                        <a:pt x="993906" y="1607127"/>
                      </a:cubicBezTo>
                      <a:cubicBezTo>
                        <a:pt x="1022015" y="1606765"/>
                        <a:pt x="1050113" y="1606022"/>
                        <a:pt x="1078203" y="1604888"/>
                      </a:cubicBezTo>
                      <a:cubicBezTo>
                        <a:pt x="1078451" y="1680136"/>
                        <a:pt x="1078784" y="1755383"/>
                        <a:pt x="1078717" y="1830631"/>
                      </a:cubicBezTo>
                      <a:cubicBezTo>
                        <a:pt x="1054647" y="1835631"/>
                        <a:pt x="1015024" y="1843328"/>
                        <a:pt x="993506" y="1830869"/>
                      </a:cubicBezTo>
                      <a:close/>
                      <a:moveTo>
                        <a:pt x="253128" y="1381879"/>
                      </a:moveTo>
                      <a:cubicBezTo>
                        <a:pt x="265378" y="1351819"/>
                        <a:pt x="272607" y="1320158"/>
                        <a:pt x="282341" y="1289268"/>
                      </a:cubicBezTo>
                      <a:cubicBezTo>
                        <a:pt x="724177" y="1398463"/>
                        <a:pt x="1198989" y="1400872"/>
                        <a:pt x="1642397" y="1297907"/>
                      </a:cubicBezTo>
                      <a:cubicBezTo>
                        <a:pt x="1672858" y="1290716"/>
                        <a:pt x="1703433" y="1279343"/>
                        <a:pt x="1715978" y="1248034"/>
                      </a:cubicBezTo>
                      <a:cubicBezTo>
                        <a:pt x="1732599" y="1282658"/>
                        <a:pt x="1722988" y="1324644"/>
                        <a:pt x="1719940" y="1361334"/>
                      </a:cubicBezTo>
                      <a:cubicBezTo>
                        <a:pt x="1711711" y="1466843"/>
                        <a:pt x="1666857" y="1496865"/>
                        <a:pt x="1566978" y="1511391"/>
                      </a:cubicBezTo>
                      <a:cubicBezTo>
                        <a:pt x="1208857" y="1585267"/>
                        <a:pt x="837239" y="1593201"/>
                        <a:pt x="476166" y="1535680"/>
                      </a:cubicBezTo>
                      <a:cubicBezTo>
                        <a:pt x="360208" y="1521202"/>
                        <a:pt x="298191" y="1496389"/>
                        <a:pt x="253128" y="1381879"/>
                      </a:cubicBezTo>
                      <a:close/>
                      <a:moveTo>
                        <a:pt x="60552" y="129856"/>
                      </a:moveTo>
                      <a:cubicBezTo>
                        <a:pt x="159860" y="98091"/>
                        <a:pt x="238660" y="197722"/>
                        <a:pt x="276579" y="277294"/>
                      </a:cubicBezTo>
                      <a:cubicBezTo>
                        <a:pt x="425321" y="596848"/>
                        <a:pt x="342492" y="1009271"/>
                        <a:pt x="234907" y="1329997"/>
                      </a:cubicBezTo>
                      <a:cubicBezTo>
                        <a:pt x="226973" y="1354905"/>
                        <a:pt x="220934" y="1385299"/>
                        <a:pt x="197235" y="1400158"/>
                      </a:cubicBezTo>
                      <a:cubicBezTo>
                        <a:pt x="189330" y="1404320"/>
                        <a:pt x="190273" y="1402168"/>
                        <a:pt x="188911" y="1394272"/>
                      </a:cubicBezTo>
                      <a:cubicBezTo>
                        <a:pt x="135685" y="1043628"/>
                        <a:pt x="240669" y="667333"/>
                        <a:pt x="82316" y="335406"/>
                      </a:cubicBezTo>
                      <a:cubicBezTo>
                        <a:pt x="63343" y="295658"/>
                        <a:pt x="39445" y="255824"/>
                        <a:pt x="34625" y="211171"/>
                      </a:cubicBezTo>
                      <a:cubicBezTo>
                        <a:pt x="31929" y="183073"/>
                        <a:pt x="34806" y="146735"/>
                        <a:pt x="60552" y="129856"/>
                      </a:cubicBezTo>
                      <a:close/>
                    </a:path>
                  </a:pathLst>
                </a:custGeom>
                <a:solidFill>
                  <a:srgbClr val="000000"/>
                </a:solidFill>
                <a:ln w="9525" cap="flat">
                  <a:noFill/>
                  <a:prstDash val="solid"/>
                  <a:miter/>
                </a:ln>
              </p:spPr>
              <p:txBody>
                <a:bodyPr rtlCol="0" anchor="ctr"/>
                <a:lstStyle/>
                <a:p>
                  <a:endParaRPr lang="en-GB"/>
                </a:p>
              </p:txBody>
            </p:sp>
          </p:grpSp>
          <p:grpSp>
            <p:nvGrpSpPr>
              <p:cNvPr id="1091" name="Graphic 12" descr="Home office with plants">
                <a:extLst>
                  <a:ext uri="{FF2B5EF4-FFF2-40B4-BE49-F238E27FC236}">
                    <a16:creationId xmlns:a16="http://schemas.microsoft.com/office/drawing/2014/main" id="{07CBC44F-7D13-7DA1-4D91-595A9C1BFD86}"/>
                  </a:ext>
                </a:extLst>
              </p:cNvPr>
              <p:cNvGrpSpPr/>
              <p:nvPr/>
            </p:nvGrpSpPr>
            <p:grpSpPr>
              <a:xfrm>
                <a:off x="7001253" y="3007786"/>
                <a:ext cx="438338" cy="660485"/>
                <a:chOff x="7001253" y="3007786"/>
                <a:chExt cx="438338" cy="660485"/>
              </a:xfrm>
            </p:grpSpPr>
            <p:sp>
              <p:nvSpPr>
                <p:cNvPr id="1092" name="Freeform: Shape 1091">
                  <a:extLst>
                    <a:ext uri="{FF2B5EF4-FFF2-40B4-BE49-F238E27FC236}">
                      <a16:creationId xmlns:a16="http://schemas.microsoft.com/office/drawing/2014/main" id="{5B870570-EDCD-D6A8-3B09-5F919D89D0CF}"/>
                    </a:ext>
                  </a:extLst>
                </p:cNvPr>
                <p:cNvSpPr/>
                <p:nvPr/>
              </p:nvSpPr>
              <p:spPr>
                <a:xfrm>
                  <a:off x="7063400" y="3047665"/>
                  <a:ext cx="312447" cy="245460"/>
                </a:xfrm>
                <a:custGeom>
                  <a:avLst/>
                  <a:gdLst>
                    <a:gd name="connsiteX0" fmla="*/ 309502 w 312447"/>
                    <a:gd name="connsiteY0" fmla="*/ 25595 h 245460"/>
                    <a:gd name="connsiteX1" fmla="*/ 302168 w 312447"/>
                    <a:gd name="connsiteY1" fmla="*/ 22899 h 245460"/>
                    <a:gd name="connsiteX2" fmla="*/ 296500 w 312447"/>
                    <a:gd name="connsiteY2" fmla="*/ 27043 h 245460"/>
                    <a:gd name="connsiteX3" fmla="*/ 198059 w 312447"/>
                    <a:gd name="connsiteY3" fmla="*/ 129599 h 245460"/>
                    <a:gd name="connsiteX4" fmla="*/ 194002 w 312447"/>
                    <a:gd name="connsiteY4" fmla="*/ 136314 h 245460"/>
                    <a:gd name="connsiteX5" fmla="*/ 183515 w 312447"/>
                    <a:gd name="connsiteY5" fmla="*/ 120454 h 245460"/>
                    <a:gd name="connsiteX6" fmla="*/ 178066 w 312447"/>
                    <a:gd name="connsiteY6" fmla="*/ 118892 h 245460"/>
                    <a:gd name="connsiteX7" fmla="*/ 129413 w 312447"/>
                    <a:gd name="connsiteY7" fmla="*/ 152763 h 245460"/>
                    <a:gd name="connsiteX8" fmla="*/ 119021 w 312447"/>
                    <a:gd name="connsiteY8" fmla="*/ 141419 h 245460"/>
                    <a:gd name="connsiteX9" fmla="*/ 72634 w 312447"/>
                    <a:gd name="connsiteY9" fmla="*/ 86955 h 245460"/>
                    <a:gd name="connsiteX10" fmla="*/ 74253 w 312447"/>
                    <a:gd name="connsiteY10" fmla="*/ 75001 h 245460"/>
                    <a:gd name="connsiteX11" fmla="*/ 86731 w 312447"/>
                    <a:gd name="connsiteY11" fmla="*/ 33205 h 245460"/>
                    <a:gd name="connsiteX12" fmla="*/ 85140 w 312447"/>
                    <a:gd name="connsiteY12" fmla="*/ 26671 h 245460"/>
                    <a:gd name="connsiteX13" fmla="*/ 46621 w 312447"/>
                    <a:gd name="connsiteY13" fmla="*/ 592 h 245460"/>
                    <a:gd name="connsiteX14" fmla="*/ 39706 w 312447"/>
                    <a:gd name="connsiteY14" fmla="*/ 4478 h 245460"/>
                    <a:gd name="connsiteX15" fmla="*/ 38868 w 312447"/>
                    <a:gd name="connsiteY15" fmla="*/ 14527 h 245460"/>
                    <a:gd name="connsiteX16" fmla="*/ 43173 w 312447"/>
                    <a:gd name="connsiteY16" fmla="*/ 62323 h 245460"/>
                    <a:gd name="connsiteX17" fmla="*/ 42583 w 312447"/>
                    <a:gd name="connsiteY17" fmla="*/ 65848 h 245460"/>
                    <a:gd name="connsiteX18" fmla="*/ 20084 w 312447"/>
                    <a:gd name="connsiteY18" fmla="*/ 51836 h 245460"/>
                    <a:gd name="connsiteX19" fmla="*/ 11217 w 312447"/>
                    <a:gd name="connsiteY19" fmla="*/ 48398 h 245460"/>
                    <a:gd name="connsiteX20" fmla="*/ 4721 w 312447"/>
                    <a:gd name="connsiteY20" fmla="*/ 50074 h 245460"/>
                    <a:gd name="connsiteX21" fmla="*/ 111 w 312447"/>
                    <a:gd name="connsiteY21" fmla="*/ 91651 h 245460"/>
                    <a:gd name="connsiteX22" fmla="*/ 4530 w 312447"/>
                    <a:gd name="connsiteY22" fmla="*/ 137085 h 245460"/>
                    <a:gd name="connsiteX23" fmla="*/ 6931 w 312447"/>
                    <a:gd name="connsiteY23" fmla="*/ 140724 h 245460"/>
                    <a:gd name="connsiteX24" fmla="*/ 79778 w 312447"/>
                    <a:gd name="connsiteY24" fmla="*/ 212590 h 245460"/>
                    <a:gd name="connsiteX25" fmla="*/ 94722 w 312447"/>
                    <a:gd name="connsiteY25" fmla="*/ 229620 h 245460"/>
                    <a:gd name="connsiteX26" fmla="*/ 94208 w 312447"/>
                    <a:gd name="connsiteY26" fmla="*/ 235888 h 245460"/>
                    <a:gd name="connsiteX27" fmla="*/ 96704 w 312447"/>
                    <a:gd name="connsiteY27" fmla="*/ 244489 h 245460"/>
                    <a:gd name="connsiteX28" fmla="*/ 212280 w 312447"/>
                    <a:gd name="connsiteY28" fmla="*/ 243108 h 245460"/>
                    <a:gd name="connsiteX29" fmla="*/ 216690 w 312447"/>
                    <a:gd name="connsiteY29" fmla="*/ 238574 h 245460"/>
                    <a:gd name="connsiteX30" fmla="*/ 214166 w 312447"/>
                    <a:gd name="connsiteY30" fmla="*/ 189530 h 245460"/>
                    <a:gd name="connsiteX31" fmla="*/ 228178 w 312447"/>
                    <a:gd name="connsiteY31" fmla="*/ 173747 h 245460"/>
                    <a:gd name="connsiteX32" fmla="*/ 301825 w 312447"/>
                    <a:gd name="connsiteY32" fmla="*/ 116997 h 245460"/>
                    <a:gd name="connsiteX33" fmla="*/ 304873 w 312447"/>
                    <a:gd name="connsiteY33" fmla="*/ 113425 h 245460"/>
                    <a:gd name="connsiteX34" fmla="*/ 309502 w 312447"/>
                    <a:gd name="connsiteY34" fmla="*/ 25595 h 24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12447" h="245460">
                      <a:moveTo>
                        <a:pt x="309502" y="25595"/>
                      </a:moveTo>
                      <a:cubicBezTo>
                        <a:pt x="308864" y="22404"/>
                        <a:pt x="304730" y="20861"/>
                        <a:pt x="302168" y="22899"/>
                      </a:cubicBezTo>
                      <a:cubicBezTo>
                        <a:pt x="300301" y="24299"/>
                        <a:pt x="298348" y="25643"/>
                        <a:pt x="296500" y="27043"/>
                      </a:cubicBezTo>
                      <a:cubicBezTo>
                        <a:pt x="257981" y="55084"/>
                        <a:pt x="228054" y="80345"/>
                        <a:pt x="198059" y="129599"/>
                      </a:cubicBezTo>
                      <a:cubicBezTo>
                        <a:pt x="197945" y="129789"/>
                        <a:pt x="196250" y="132589"/>
                        <a:pt x="194002" y="136314"/>
                      </a:cubicBezTo>
                      <a:cubicBezTo>
                        <a:pt x="190811" y="130837"/>
                        <a:pt x="187315" y="125541"/>
                        <a:pt x="183515" y="120454"/>
                      </a:cubicBezTo>
                      <a:cubicBezTo>
                        <a:pt x="182257" y="118768"/>
                        <a:pt x="180029" y="118121"/>
                        <a:pt x="178066" y="118892"/>
                      </a:cubicBezTo>
                      <a:cubicBezTo>
                        <a:pt x="159359" y="126255"/>
                        <a:pt x="142796" y="138047"/>
                        <a:pt x="129413" y="152763"/>
                      </a:cubicBezTo>
                      <a:cubicBezTo>
                        <a:pt x="124574" y="147543"/>
                        <a:pt x="119431" y="142248"/>
                        <a:pt x="119021" y="141419"/>
                      </a:cubicBezTo>
                      <a:cubicBezTo>
                        <a:pt x="108020" y="119197"/>
                        <a:pt x="91503" y="101881"/>
                        <a:pt x="72634" y="86955"/>
                      </a:cubicBezTo>
                      <a:cubicBezTo>
                        <a:pt x="73653" y="81345"/>
                        <a:pt x="74320" y="76363"/>
                        <a:pt x="74253" y="75001"/>
                      </a:cubicBezTo>
                      <a:cubicBezTo>
                        <a:pt x="74025" y="61057"/>
                        <a:pt x="78454" y="46216"/>
                        <a:pt x="86731" y="33205"/>
                      </a:cubicBezTo>
                      <a:cubicBezTo>
                        <a:pt x="88160" y="31062"/>
                        <a:pt x="87398" y="27919"/>
                        <a:pt x="85140" y="26671"/>
                      </a:cubicBezTo>
                      <a:cubicBezTo>
                        <a:pt x="71910" y="18966"/>
                        <a:pt x="60309" y="8155"/>
                        <a:pt x="46621" y="592"/>
                      </a:cubicBezTo>
                      <a:cubicBezTo>
                        <a:pt x="43735" y="-1123"/>
                        <a:pt x="39744" y="1106"/>
                        <a:pt x="39706" y="4478"/>
                      </a:cubicBezTo>
                      <a:cubicBezTo>
                        <a:pt x="39573" y="7774"/>
                        <a:pt x="39211" y="11212"/>
                        <a:pt x="38868" y="14527"/>
                      </a:cubicBezTo>
                      <a:cubicBezTo>
                        <a:pt x="36772" y="30548"/>
                        <a:pt x="38249" y="46598"/>
                        <a:pt x="43173" y="62323"/>
                      </a:cubicBezTo>
                      <a:cubicBezTo>
                        <a:pt x="43212" y="62647"/>
                        <a:pt x="42973" y="63971"/>
                        <a:pt x="42583" y="65848"/>
                      </a:cubicBezTo>
                      <a:cubicBezTo>
                        <a:pt x="35134" y="61066"/>
                        <a:pt x="27581" y="56437"/>
                        <a:pt x="20084" y="51836"/>
                      </a:cubicBezTo>
                      <a:cubicBezTo>
                        <a:pt x="17303" y="50131"/>
                        <a:pt x="13960" y="50093"/>
                        <a:pt x="11217" y="48398"/>
                      </a:cubicBezTo>
                      <a:cubicBezTo>
                        <a:pt x="8483" y="46607"/>
                        <a:pt x="5083" y="46817"/>
                        <a:pt x="4721" y="50074"/>
                      </a:cubicBezTo>
                      <a:cubicBezTo>
                        <a:pt x="1892" y="64457"/>
                        <a:pt x="-556" y="76878"/>
                        <a:pt x="111" y="91651"/>
                      </a:cubicBezTo>
                      <a:cubicBezTo>
                        <a:pt x="454" y="107110"/>
                        <a:pt x="3054" y="121883"/>
                        <a:pt x="4530" y="137085"/>
                      </a:cubicBezTo>
                      <a:cubicBezTo>
                        <a:pt x="4683" y="138619"/>
                        <a:pt x="5578" y="139981"/>
                        <a:pt x="6931" y="140724"/>
                      </a:cubicBezTo>
                      <a:cubicBezTo>
                        <a:pt x="36715" y="157078"/>
                        <a:pt x="62585" y="182596"/>
                        <a:pt x="79778" y="212590"/>
                      </a:cubicBezTo>
                      <a:cubicBezTo>
                        <a:pt x="80930" y="214761"/>
                        <a:pt x="88493" y="223515"/>
                        <a:pt x="94722" y="229620"/>
                      </a:cubicBezTo>
                      <a:cubicBezTo>
                        <a:pt x="94504" y="231706"/>
                        <a:pt x="94322" y="233793"/>
                        <a:pt x="94208" y="235888"/>
                      </a:cubicBezTo>
                      <a:cubicBezTo>
                        <a:pt x="90884" y="238755"/>
                        <a:pt x="92056" y="244089"/>
                        <a:pt x="96704" y="244489"/>
                      </a:cubicBezTo>
                      <a:cubicBezTo>
                        <a:pt x="134414" y="246489"/>
                        <a:pt x="177342" y="245089"/>
                        <a:pt x="212280" y="243108"/>
                      </a:cubicBezTo>
                      <a:cubicBezTo>
                        <a:pt x="214709" y="242975"/>
                        <a:pt x="216624" y="241003"/>
                        <a:pt x="216690" y="238574"/>
                      </a:cubicBezTo>
                      <a:cubicBezTo>
                        <a:pt x="218300" y="222220"/>
                        <a:pt x="217386" y="205656"/>
                        <a:pt x="214166" y="189530"/>
                      </a:cubicBezTo>
                      <a:cubicBezTo>
                        <a:pt x="220958" y="182558"/>
                        <a:pt x="227339" y="175366"/>
                        <a:pt x="228178" y="173747"/>
                      </a:cubicBezTo>
                      <a:cubicBezTo>
                        <a:pt x="242036" y="148934"/>
                        <a:pt x="268192" y="128789"/>
                        <a:pt x="301825" y="116997"/>
                      </a:cubicBezTo>
                      <a:cubicBezTo>
                        <a:pt x="303406" y="116444"/>
                        <a:pt x="304578" y="115082"/>
                        <a:pt x="304873" y="113425"/>
                      </a:cubicBezTo>
                      <a:cubicBezTo>
                        <a:pt x="310055" y="84631"/>
                        <a:pt x="316217" y="55037"/>
                        <a:pt x="309502" y="25595"/>
                      </a:cubicBezTo>
                      <a:close/>
                    </a:path>
                  </a:pathLst>
                </a:custGeom>
                <a:solidFill>
                  <a:srgbClr val="FFFFFF"/>
                </a:solidFill>
                <a:ln w="9525" cap="flat">
                  <a:noFill/>
                  <a:prstDash val="solid"/>
                  <a:miter/>
                </a:ln>
              </p:spPr>
              <p:txBody>
                <a:bodyPr rtlCol="0" anchor="ctr"/>
                <a:lstStyle/>
                <a:p>
                  <a:endParaRPr lang="en-GB"/>
                </a:p>
              </p:txBody>
            </p:sp>
            <p:grpSp>
              <p:nvGrpSpPr>
                <p:cNvPr id="1093" name="Graphic 12" descr="Home office with plants">
                  <a:extLst>
                    <a:ext uri="{FF2B5EF4-FFF2-40B4-BE49-F238E27FC236}">
                      <a16:creationId xmlns:a16="http://schemas.microsoft.com/office/drawing/2014/main" id="{21F9DE2C-1881-E3D9-8B7F-4FA9E3B74C10}"/>
                    </a:ext>
                  </a:extLst>
                </p:cNvPr>
                <p:cNvGrpSpPr/>
                <p:nvPr/>
              </p:nvGrpSpPr>
              <p:grpSpPr>
                <a:xfrm>
                  <a:off x="7026417" y="3020954"/>
                  <a:ext cx="389351" cy="269729"/>
                  <a:chOff x="7026417" y="3020954"/>
                  <a:chExt cx="389351" cy="269729"/>
                </a:xfrm>
                <a:solidFill>
                  <a:srgbClr val="FFFFFF"/>
                </a:solidFill>
              </p:grpSpPr>
              <p:sp>
                <p:nvSpPr>
                  <p:cNvPr id="1094" name="Freeform: Shape 1093">
                    <a:extLst>
                      <a:ext uri="{FF2B5EF4-FFF2-40B4-BE49-F238E27FC236}">
                        <a16:creationId xmlns:a16="http://schemas.microsoft.com/office/drawing/2014/main" id="{14567D7E-327B-C24F-372E-3C4D5608BBD4}"/>
                      </a:ext>
                    </a:extLst>
                  </p:cNvPr>
                  <p:cNvSpPr/>
                  <p:nvPr/>
                </p:nvSpPr>
                <p:spPr>
                  <a:xfrm>
                    <a:off x="7286570" y="3169270"/>
                    <a:ext cx="129199" cy="121413"/>
                  </a:xfrm>
                  <a:custGeom>
                    <a:avLst/>
                    <a:gdLst>
                      <a:gd name="connsiteX0" fmla="*/ 128195 w 129199"/>
                      <a:gd name="connsiteY0" fmla="*/ 1773 h 121413"/>
                      <a:gd name="connsiteX1" fmla="*/ 124223 w 129199"/>
                      <a:gd name="connsiteY1" fmla="*/ 11 h 121413"/>
                      <a:gd name="connsiteX2" fmla="*/ 115841 w 129199"/>
                      <a:gd name="connsiteY2" fmla="*/ 563 h 121413"/>
                      <a:gd name="connsiteX3" fmla="*/ 1207 w 129199"/>
                      <a:gd name="connsiteY3" fmla="*/ 63781 h 121413"/>
                      <a:gd name="connsiteX4" fmla="*/ 83 w 129199"/>
                      <a:gd name="connsiteY4" fmla="*/ 67781 h 121413"/>
                      <a:gd name="connsiteX5" fmla="*/ 2065 w 129199"/>
                      <a:gd name="connsiteY5" fmla="*/ 116035 h 121413"/>
                      <a:gd name="connsiteX6" fmla="*/ 6799 w 129199"/>
                      <a:gd name="connsiteY6" fmla="*/ 121407 h 121413"/>
                      <a:gd name="connsiteX7" fmla="*/ 20381 w 129199"/>
                      <a:gd name="connsiteY7" fmla="*/ 121064 h 121413"/>
                      <a:gd name="connsiteX8" fmla="*/ 70426 w 129199"/>
                      <a:gd name="connsiteY8" fmla="*/ 119178 h 121413"/>
                      <a:gd name="connsiteX9" fmla="*/ 74597 w 129199"/>
                      <a:gd name="connsiteY9" fmla="*/ 113206 h 121413"/>
                      <a:gd name="connsiteX10" fmla="*/ 90342 w 129199"/>
                      <a:gd name="connsiteY10" fmla="*/ 83907 h 121413"/>
                      <a:gd name="connsiteX11" fmla="*/ 128995 w 129199"/>
                      <a:gd name="connsiteY11" fmla="*/ 6040 h 121413"/>
                      <a:gd name="connsiteX12" fmla="*/ 128195 w 129199"/>
                      <a:gd name="connsiteY12" fmla="*/ 1773 h 12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199" h="121413">
                        <a:moveTo>
                          <a:pt x="128195" y="1773"/>
                        </a:moveTo>
                        <a:cubicBezTo>
                          <a:pt x="127242" y="563"/>
                          <a:pt x="125766" y="-94"/>
                          <a:pt x="124223" y="11"/>
                        </a:cubicBezTo>
                        <a:cubicBezTo>
                          <a:pt x="121432" y="201"/>
                          <a:pt x="118631" y="335"/>
                          <a:pt x="115841" y="563"/>
                        </a:cubicBezTo>
                        <a:cubicBezTo>
                          <a:pt x="64587" y="4831"/>
                          <a:pt x="25210" y="37301"/>
                          <a:pt x="1207" y="63781"/>
                        </a:cubicBezTo>
                        <a:cubicBezTo>
                          <a:pt x="226" y="64867"/>
                          <a:pt x="-193" y="66343"/>
                          <a:pt x="83" y="67781"/>
                        </a:cubicBezTo>
                        <a:cubicBezTo>
                          <a:pt x="3646" y="86460"/>
                          <a:pt x="4274" y="101795"/>
                          <a:pt x="2065" y="116035"/>
                        </a:cubicBezTo>
                        <a:cubicBezTo>
                          <a:pt x="1569" y="118807"/>
                          <a:pt x="3979" y="121559"/>
                          <a:pt x="6799" y="121407"/>
                        </a:cubicBezTo>
                        <a:cubicBezTo>
                          <a:pt x="11323" y="121283"/>
                          <a:pt x="15857" y="121179"/>
                          <a:pt x="20381" y="121064"/>
                        </a:cubicBezTo>
                        <a:cubicBezTo>
                          <a:pt x="36783" y="120674"/>
                          <a:pt x="53748" y="120264"/>
                          <a:pt x="70426" y="119178"/>
                        </a:cubicBezTo>
                        <a:cubicBezTo>
                          <a:pt x="73321" y="119054"/>
                          <a:pt x="75483" y="115968"/>
                          <a:pt x="74597" y="113206"/>
                        </a:cubicBezTo>
                        <a:cubicBezTo>
                          <a:pt x="72864" y="105662"/>
                          <a:pt x="85228" y="91651"/>
                          <a:pt x="90342" y="83907"/>
                        </a:cubicBezTo>
                        <a:cubicBezTo>
                          <a:pt x="107830" y="58437"/>
                          <a:pt x="120832" y="32244"/>
                          <a:pt x="128995" y="6040"/>
                        </a:cubicBezTo>
                        <a:cubicBezTo>
                          <a:pt x="129442" y="4573"/>
                          <a:pt x="129147" y="2973"/>
                          <a:pt x="128195" y="1773"/>
                        </a:cubicBezTo>
                        <a:close/>
                      </a:path>
                    </a:pathLst>
                  </a:custGeom>
                  <a:solidFill>
                    <a:srgbClr val="FFFFFF"/>
                  </a:solidFill>
                  <a:ln w="9525" cap="flat">
                    <a:noFill/>
                    <a:prstDash val="solid"/>
                    <a:miter/>
                  </a:ln>
                </p:spPr>
                <p:txBody>
                  <a:bodyPr rtlCol="0" anchor="ctr"/>
                  <a:lstStyle/>
                  <a:p>
                    <a:endParaRPr lang="en-GB"/>
                  </a:p>
                </p:txBody>
              </p:sp>
              <p:sp>
                <p:nvSpPr>
                  <p:cNvPr id="1095" name="Freeform: Shape 1094">
                    <a:extLst>
                      <a:ext uri="{FF2B5EF4-FFF2-40B4-BE49-F238E27FC236}">
                        <a16:creationId xmlns:a16="http://schemas.microsoft.com/office/drawing/2014/main" id="{E3591DD8-E98C-A93F-F866-E9D057529895}"/>
                      </a:ext>
                    </a:extLst>
                  </p:cNvPr>
                  <p:cNvSpPr/>
                  <p:nvPr/>
                </p:nvSpPr>
                <p:spPr>
                  <a:xfrm>
                    <a:off x="7136189" y="3020954"/>
                    <a:ext cx="198905" cy="165572"/>
                  </a:xfrm>
                  <a:custGeom>
                    <a:avLst/>
                    <a:gdLst>
                      <a:gd name="connsiteX0" fmla="*/ 182354 w 198905"/>
                      <a:gd name="connsiteY0" fmla="*/ 18206 h 165572"/>
                      <a:gd name="connsiteX1" fmla="*/ 175639 w 198905"/>
                      <a:gd name="connsiteY1" fmla="*/ 18644 h 165572"/>
                      <a:gd name="connsiteX2" fmla="*/ 169457 w 198905"/>
                      <a:gd name="connsiteY2" fmla="*/ 24578 h 165572"/>
                      <a:gd name="connsiteX3" fmla="*/ 160523 w 198905"/>
                      <a:gd name="connsiteY3" fmla="*/ 31931 h 165572"/>
                      <a:gd name="connsiteX4" fmla="*/ 138348 w 198905"/>
                      <a:gd name="connsiteY4" fmla="*/ 52239 h 165572"/>
                      <a:gd name="connsiteX5" fmla="*/ 103868 w 198905"/>
                      <a:gd name="connsiteY5" fmla="*/ 366 h 165572"/>
                      <a:gd name="connsiteX6" fmla="*/ 7 w 198905"/>
                      <a:gd name="connsiteY6" fmla="*/ 107274 h 165572"/>
                      <a:gd name="connsiteX7" fmla="*/ 1912 w 198905"/>
                      <a:gd name="connsiteY7" fmla="*/ 111294 h 165572"/>
                      <a:gd name="connsiteX8" fmla="*/ 47299 w 198905"/>
                      <a:gd name="connsiteY8" fmla="*/ 163186 h 165572"/>
                      <a:gd name="connsiteX9" fmla="*/ 50738 w 198905"/>
                      <a:gd name="connsiteY9" fmla="*/ 165529 h 165572"/>
                      <a:gd name="connsiteX10" fmla="*/ 54681 w 198905"/>
                      <a:gd name="connsiteY10" fmla="*/ 164186 h 165572"/>
                      <a:gd name="connsiteX11" fmla="*/ 105344 w 198905"/>
                      <a:gd name="connsiteY11" fmla="*/ 136945 h 165572"/>
                      <a:gd name="connsiteX12" fmla="*/ 109040 w 198905"/>
                      <a:gd name="connsiteY12" fmla="*/ 139755 h 165572"/>
                      <a:gd name="connsiteX13" fmla="*/ 110573 w 198905"/>
                      <a:gd name="connsiteY13" fmla="*/ 142422 h 165572"/>
                      <a:gd name="connsiteX14" fmla="*/ 119755 w 198905"/>
                      <a:gd name="connsiteY14" fmla="*/ 151394 h 165572"/>
                      <a:gd name="connsiteX15" fmla="*/ 127557 w 198905"/>
                      <a:gd name="connsiteY15" fmla="*/ 149927 h 165572"/>
                      <a:gd name="connsiteX16" fmla="*/ 157227 w 198905"/>
                      <a:gd name="connsiteY16" fmla="*/ 99311 h 165572"/>
                      <a:gd name="connsiteX17" fmla="*/ 157903 w 198905"/>
                      <a:gd name="connsiteY17" fmla="*/ 94463 h 165572"/>
                      <a:gd name="connsiteX18" fmla="*/ 157627 w 198905"/>
                      <a:gd name="connsiteY18" fmla="*/ 93815 h 165572"/>
                      <a:gd name="connsiteX19" fmla="*/ 169171 w 198905"/>
                      <a:gd name="connsiteY19" fmla="*/ 86271 h 165572"/>
                      <a:gd name="connsiteX20" fmla="*/ 196575 w 198905"/>
                      <a:gd name="connsiteY20" fmla="*/ 62716 h 165572"/>
                      <a:gd name="connsiteX21" fmla="*/ 198356 w 198905"/>
                      <a:gd name="connsiteY21" fmla="*/ 59754 h 165572"/>
                      <a:gd name="connsiteX22" fmla="*/ 182354 w 198905"/>
                      <a:gd name="connsiteY22" fmla="*/ 18206 h 16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8905" h="165572">
                        <a:moveTo>
                          <a:pt x="182354" y="18206"/>
                        </a:moveTo>
                        <a:cubicBezTo>
                          <a:pt x="180496" y="16425"/>
                          <a:pt x="177248" y="16634"/>
                          <a:pt x="175639" y="18644"/>
                        </a:cubicBezTo>
                        <a:cubicBezTo>
                          <a:pt x="174067" y="20521"/>
                          <a:pt x="172029" y="22473"/>
                          <a:pt x="169457" y="24578"/>
                        </a:cubicBezTo>
                        <a:cubicBezTo>
                          <a:pt x="166447" y="27007"/>
                          <a:pt x="163437" y="29512"/>
                          <a:pt x="160523" y="31931"/>
                        </a:cubicBezTo>
                        <a:cubicBezTo>
                          <a:pt x="149597" y="41123"/>
                          <a:pt x="142034" y="45886"/>
                          <a:pt x="138348" y="52239"/>
                        </a:cubicBezTo>
                        <a:cubicBezTo>
                          <a:pt x="125089" y="25226"/>
                          <a:pt x="109230" y="-3587"/>
                          <a:pt x="103868" y="366"/>
                        </a:cubicBezTo>
                        <a:cubicBezTo>
                          <a:pt x="63605" y="15158"/>
                          <a:pt x="3617" y="60278"/>
                          <a:pt x="7" y="107274"/>
                        </a:cubicBezTo>
                        <a:cubicBezTo>
                          <a:pt x="-79" y="108846"/>
                          <a:pt x="636" y="110360"/>
                          <a:pt x="1912" y="111294"/>
                        </a:cubicBezTo>
                        <a:cubicBezTo>
                          <a:pt x="20305" y="124772"/>
                          <a:pt x="35573" y="142231"/>
                          <a:pt x="47299" y="163186"/>
                        </a:cubicBezTo>
                        <a:cubicBezTo>
                          <a:pt x="48013" y="164462"/>
                          <a:pt x="49289" y="165329"/>
                          <a:pt x="50738" y="165529"/>
                        </a:cubicBezTo>
                        <a:cubicBezTo>
                          <a:pt x="52176" y="165729"/>
                          <a:pt x="53652" y="165234"/>
                          <a:pt x="54681" y="164186"/>
                        </a:cubicBezTo>
                        <a:cubicBezTo>
                          <a:pt x="70301" y="148384"/>
                          <a:pt x="87847" y="138964"/>
                          <a:pt x="105344" y="136945"/>
                        </a:cubicBezTo>
                        <a:cubicBezTo>
                          <a:pt x="106687" y="136811"/>
                          <a:pt x="108783" y="138411"/>
                          <a:pt x="109040" y="139755"/>
                        </a:cubicBezTo>
                        <a:cubicBezTo>
                          <a:pt x="109230" y="140793"/>
                          <a:pt x="109773" y="141726"/>
                          <a:pt x="110573" y="142422"/>
                        </a:cubicBezTo>
                        <a:cubicBezTo>
                          <a:pt x="113735" y="145145"/>
                          <a:pt x="116822" y="148165"/>
                          <a:pt x="119755" y="151394"/>
                        </a:cubicBezTo>
                        <a:cubicBezTo>
                          <a:pt x="121937" y="153947"/>
                          <a:pt x="126451" y="153108"/>
                          <a:pt x="127557" y="149927"/>
                        </a:cubicBezTo>
                        <a:cubicBezTo>
                          <a:pt x="134434" y="131972"/>
                          <a:pt x="144692" y="114466"/>
                          <a:pt x="157227" y="99311"/>
                        </a:cubicBezTo>
                        <a:cubicBezTo>
                          <a:pt x="158351" y="97949"/>
                          <a:pt x="158608" y="96082"/>
                          <a:pt x="157903" y="94463"/>
                        </a:cubicBezTo>
                        <a:cubicBezTo>
                          <a:pt x="157818" y="94263"/>
                          <a:pt x="157722" y="94044"/>
                          <a:pt x="157627" y="93815"/>
                        </a:cubicBezTo>
                        <a:cubicBezTo>
                          <a:pt x="162923" y="90815"/>
                          <a:pt x="168095" y="87405"/>
                          <a:pt x="169171" y="86271"/>
                        </a:cubicBezTo>
                        <a:cubicBezTo>
                          <a:pt x="177096" y="78423"/>
                          <a:pt x="186059" y="70717"/>
                          <a:pt x="196575" y="62716"/>
                        </a:cubicBezTo>
                        <a:cubicBezTo>
                          <a:pt x="197527" y="61992"/>
                          <a:pt x="198165" y="60926"/>
                          <a:pt x="198356" y="59754"/>
                        </a:cubicBezTo>
                        <a:cubicBezTo>
                          <a:pt x="200785" y="44628"/>
                          <a:pt x="195108" y="29884"/>
                          <a:pt x="182354" y="18206"/>
                        </a:cubicBezTo>
                        <a:close/>
                      </a:path>
                    </a:pathLst>
                  </a:custGeom>
                  <a:solidFill>
                    <a:srgbClr val="FFFFFF"/>
                  </a:solidFill>
                  <a:ln w="9525" cap="flat">
                    <a:noFill/>
                    <a:prstDash val="solid"/>
                    <a:miter/>
                  </a:ln>
                </p:spPr>
                <p:txBody>
                  <a:bodyPr rtlCol="0" anchor="ctr"/>
                  <a:lstStyle/>
                  <a:p>
                    <a:endParaRPr lang="en-GB"/>
                  </a:p>
                </p:txBody>
              </p:sp>
              <p:sp>
                <p:nvSpPr>
                  <p:cNvPr id="1096" name="Freeform: Shape 1095">
                    <a:extLst>
                      <a:ext uri="{FF2B5EF4-FFF2-40B4-BE49-F238E27FC236}">
                        <a16:creationId xmlns:a16="http://schemas.microsoft.com/office/drawing/2014/main" id="{E89E28F0-1D27-B3E7-B0C2-A0EA86B9B1F5}"/>
                      </a:ext>
                    </a:extLst>
                  </p:cNvPr>
                  <p:cNvSpPr/>
                  <p:nvPr/>
                </p:nvSpPr>
                <p:spPr>
                  <a:xfrm>
                    <a:off x="7026417" y="3175918"/>
                    <a:ext cx="122419" cy="114055"/>
                  </a:xfrm>
                  <a:custGeom>
                    <a:avLst/>
                    <a:gdLst>
                      <a:gd name="connsiteX0" fmla="*/ 46085 w 122419"/>
                      <a:gd name="connsiteY0" fmla="*/ 19690 h 114055"/>
                      <a:gd name="connsiteX1" fmla="*/ 42342 w 122419"/>
                      <a:gd name="connsiteY1" fmla="*/ 17414 h 114055"/>
                      <a:gd name="connsiteX2" fmla="*/ 6261 w 122419"/>
                      <a:gd name="connsiteY2" fmla="*/ 297 h 114055"/>
                      <a:gd name="connsiteX3" fmla="*/ 346 w 122419"/>
                      <a:gd name="connsiteY3" fmla="*/ 6384 h 114055"/>
                      <a:gd name="connsiteX4" fmla="*/ 39713 w 122419"/>
                      <a:gd name="connsiteY4" fmla="*/ 79993 h 114055"/>
                      <a:gd name="connsiteX5" fmla="*/ 65354 w 122419"/>
                      <a:gd name="connsiteY5" fmla="*/ 110968 h 114055"/>
                      <a:gd name="connsiteX6" fmla="*/ 117541 w 122419"/>
                      <a:gd name="connsiteY6" fmla="*/ 114045 h 114055"/>
                      <a:gd name="connsiteX7" fmla="*/ 122056 w 122419"/>
                      <a:gd name="connsiteY7" fmla="*/ 107615 h 114055"/>
                      <a:gd name="connsiteX8" fmla="*/ 46085 w 122419"/>
                      <a:gd name="connsiteY8" fmla="*/ 19690 h 11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419" h="114055">
                        <a:moveTo>
                          <a:pt x="46085" y="19690"/>
                        </a:moveTo>
                        <a:cubicBezTo>
                          <a:pt x="45504" y="19281"/>
                          <a:pt x="42990" y="17795"/>
                          <a:pt x="42342" y="17414"/>
                        </a:cubicBezTo>
                        <a:cubicBezTo>
                          <a:pt x="29921" y="10146"/>
                          <a:pt x="18120" y="4545"/>
                          <a:pt x="6261" y="297"/>
                        </a:cubicBezTo>
                        <a:cubicBezTo>
                          <a:pt x="2661" y="-1122"/>
                          <a:pt x="-1187" y="2812"/>
                          <a:pt x="346" y="6384"/>
                        </a:cubicBezTo>
                        <a:cubicBezTo>
                          <a:pt x="11119" y="33873"/>
                          <a:pt x="24359" y="58638"/>
                          <a:pt x="39713" y="79993"/>
                        </a:cubicBezTo>
                        <a:cubicBezTo>
                          <a:pt x="41570" y="82955"/>
                          <a:pt x="62602" y="110825"/>
                          <a:pt x="65354" y="110968"/>
                        </a:cubicBezTo>
                        <a:cubicBezTo>
                          <a:pt x="82471" y="112244"/>
                          <a:pt x="100025" y="113283"/>
                          <a:pt x="117541" y="114045"/>
                        </a:cubicBezTo>
                        <a:cubicBezTo>
                          <a:pt x="120819" y="114283"/>
                          <a:pt x="123400" y="110635"/>
                          <a:pt x="122056" y="107615"/>
                        </a:cubicBezTo>
                        <a:cubicBezTo>
                          <a:pt x="107493" y="72173"/>
                          <a:pt x="80508" y="40950"/>
                          <a:pt x="46085" y="19690"/>
                        </a:cubicBezTo>
                        <a:close/>
                      </a:path>
                    </a:pathLst>
                  </a:custGeom>
                  <a:solidFill>
                    <a:srgbClr val="FFFFFF"/>
                  </a:solidFill>
                  <a:ln w="9525" cap="flat">
                    <a:noFill/>
                    <a:prstDash val="solid"/>
                    <a:miter/>
                  </a:ln>
                </p:spPr>
                <p:txBody>
                  <a:bodyPr rtlCol="0" anchor="ctr"/>
                  <a:lstStyle/>
                  <a:p>
                    <a:endParaRPr lang="en-GB"/>
                  </a:p>
                </p:txBody>
              </p:sp>
            </p:grpSp>
            <p:sp>
              <p:nvSpPr>
                <p:cNvPr id="1097" name="Freeform: Shape 1096">
                  <a:extLst>
                    <a:ext uri="{FF2B5EF4-FFF2-40B4-BE49-F238E27FC236}">
                      <a16:creationId xmlns:a16="http://schemas.microsoft.com/office/drawing/2014/main" id="{15AE59DA-0ED6-3D67-CE8F-3B6FC7B7ABEF}"/>
                    </a:ext>
                  </a:extLst>
                </p:cNvPr>
                <p:cNvSpPr/>
                <p:nvPr/>
              </p:nvSpPr>
              <p:spPr>
                <a:xfrm>
                  <a:off x="7052617" y="3528930"/>
                  <a:ext cx="330989" cy="127372"/>
                </a:xfrm>
                <a:custGeom>
                  <a:avLst/>
                  <a:gdLst>
                    <a:gd name="connsiteX0" fmla="*/ 324762 w 330989"/>
                    <a:gd name="connsiteY0" fmla="*/ 17903 h 127372"/>
                    <a:gd name="connsiteX1" fmla="*/ 304464 w 330989"/>
                    <a:gd name="connsiteY1" fmla="*/ 29314 h 127372"/>
                    <a:gd name="connsiteX2" fmla="*/ 267641 w 330989"/>
                    <a:gd name="connsiteY2" fmla="*/ 1206 h 127372"/>
                    <a:gd name="connsiteX3" fmla="*/ 260735 w 330989"/>
                    <a:gd name="connsiteY3" fmla="*/ 1892 h 127372"/>
                    <a:gd name="connsiteX4" fmla="*/ 245038 w 330989"/>
                    <a:gd name="connsiteY4" fmla="*/ 23457 h 127372"/>
                    <a:gd name="connsiteX5" fmla="*/ 203642 w 330989"/>
                    <a:gd name="connsiteY5" fmla="*/ 25838 h 127372"/>
                    <a:gd name="connsiteX6" fmla="*/ 179134 w 330989"/>
                    <a:gd name="connsiteY6" fmla="*/ 7826 h 127372"/>
                    <a:gd name="connsiteX7" fmla="*/ 173543 w 330989"/>
                    <a:gd name="connsiteY7" fmla="*/ 7826 h 127372"/>
                    <a:gd name="connsiteX8" fmla="*/ 120842 w 330989"/>
                    <a:gd name="connsiteY8" fmla="*/ 40230 h 127372"/>
                    <a:gd name="connsiteX9" fmla="*/ 68387 w 330989"/>
                    <a:gd name="connsiteY9" fmla="*/ 2625 h 127372"/>
                    <a:gd name="connsiteX10" fmla="*/ 62186 w 330989"/>
                    <a:gd name="connsiteY10" fmla="*/ 1282 h 127372"/>
                    <a:gd name="connsiteX11" fmla="*/ 51195 w 330989"/>
                    <a:gd name="connsiteY11" fmla="*/ 12817 h 127372"/>
                    <a:gd name="connsiteX12" fmla="*/ 8551 w 330989"/>
                    <a:gd name="connsiteY12" fmla="*/ 12150 h 127372"/>
                    <a:gd name="connsiteX13" fmla="*/ 93 w 330989"/>
                    <a:gd name="connsiteY13" fmla="*/ 15522 h 127372"/>
                    <a:gd name="connsiteX14" fmla="*/ 15580 w 330989"/>
                    <a:gd name="connsiteY14" fmla="*/ 74091 h 127372"/>
                    <a:gd name="connsiteX15" fmla="*/ 102830 w 330989"/>
                    <a:gd name="connsiteY15" fmla="*/ 121164 h 127372"/>
                    <a:gd name="connsiteX16" fmla="*/ 324895 w 330989"/>
                    <a:gd name="connsiteY16" fmla="*/ 56537 h 127372"/>
                    <a:gd name="connsiteX17" fmla="*/ 330972 w 330989"/>
                    <a:gd name="connsiteY17" fmla="*/ 22837 h 127372"/>
                    <a:gd name="connsiteX18" fmla="*/ 324762 w 330989"/>
                    <a:gd name="connsiteY18" fmla="*/ 17903 h 1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0989" h="127372">
                      <a:moveTo>
                        <a:pt x="324762" y="17903"/>
                      </a:moveTo>
                      <a:cubicBezTo>
                        <a:pt x="319057" y="14684"/>
                        <a:pt x="314256" y="29086"/>
                        <a:pt x="304464" y="29314"/>
                      </a:cubicBezTo>
                      <a:cubicBezTo>
                        <a:pt x="299845" y="29572"/>
                        <a:pt x="274032" y="7054"/>
                        <a:pt x="267641" y="1206"/>
                      </a:cubicBezTo>
                      <a:cubicBezTo>
                        <a:pt x="265688" y="-651"/>
                        <a:pt x="262278" y="-318"/>
                        <a:pt x="260735" y="1892"/>
                      </a:cubicBezTo>
                      <a:cubicBezTo>
                        <a:pt x="255496" y="9074"/>
                        <a:pt x="250238" y="16246"/>
                        <a:pt x="245038" y="23457"/>
                      </a:cubicBezTo>
                      <a:cubicBezTo>
                        <a:pt x="231227" y="43307"/>
                        <a:pt x="223731" y="41783"/>
                        <a:pt x="203642" y="25838"/>
                      </a:cubicBezTo>
                      <a:cubicBezTo>
                        <a:pt x="194317" y="19075"/>
                        <a:pt x="186402" y="13303"/>
                        <a:pt x="179134" y="7826"/>
                      </a:cubicBezTo>
                      <a:cubicBezTo>
                        <a:pt x="177477" y="6578"/>
                        <a:pt x="175200" y="6578"/>
                        <a:pt x="173543" y="7826"/>
                      </a:cubicBezTo>
                      <a:cubicBezTo>
                        <a:pt x="156627" y="21951"/>
                        <a:pt x="145797" y="43250"/>
                        <a:pt x="120842" y="40230"/>
                      </a:cubicBezTo>
                      <a:cubicBezTo>
                        <a:pt x="99943" y="38030"/>
                        <a:pt x="80036" y="19361"/>
                        <a:pt x="68387" y="2625"/>
                      </a:cubicBezTo>
                      <a:cubicBezTo>
                        <a:pt x="66997" y="625"/>
                        <a:pt x="64291" y="34"/>
                        <a:pt x="62186" y="1282"/>
                      </a:cubicBezTo>
                      <a:cubicBezTo>
                        <a:pt x="57348" y="4207"/>
                        <a:pt x="54500" y="8721"/>
                        <a:pt x="51195" y="12817"/>
                      </a:cubicBezTo>
                      <a:cubicBezTo>
                        <a:pt x="38602" y="31362"/>
                        <a:pt x="20581" y="29848"/>
                        <a:pt x="8551" y="12150"/>
                      </a:cubicBezTo>
                      <a:cubicBezTo>
                        <a:pt x="6018" y="8055"/>
                        <a:pt x="-878" y="10750"/>
                        <a:pt x="93" y="15522"/>
                      </a:cubicBezTo>
                      <a:cubicBezTo>
                        <a:pt x="4379" y="36658"/>
                        <a:pt x="4274" y="56623"/>
                        <a:pt x="15580" y="74091"/>
                      </a:cubicBezTo>
                      <a:cubicBezTo>
                        <a:pt x="29268" y="94456"/>
                        <a:pt x="59824" y="112915"/>
                        <a:pt x="102830" y="121164"/>
                      </a:cubicBezTo>
                      <a:cubicBezTo>
                        <a:pt x="170124" y="135718"/>
                        <a:pt x="309065" y="128660"/>
                        <a:pt x="324895" y="56537"/>
                      </a:cubicBezTo>
                      <a:cubicBezTo>
                        <a:pt x="326829" y="46878"/>
                        <a:pt x="329410" y="32343"/>
                        <a:pt x="330972" y="22837"/>
                      </a:cubicBezTo>
                      <a:cubicBezTo>
                        <a:pt x="331306" y="20790"/>
                        <a:pt x="326667" y="18780"/>
                        <a:pt x="324762" y="17903"/>
                      </a:cubicBezTo>
                      <a:close/>
                    </a:path>
                  </a:pathLst>
                </a:custGeom>
                <a:solidFill>
                  <a:srgbClr val="FFFFFF"/>
                </a:solidFill>
                <a:ln w="9525" cap="flat">
                  <a:noFill/>
                  <a:prstDash val="solid"/>
                  <a:miter/>
                </a:ln>
              </p:spPr>
              <p:txBody>
                <a:bodyPr rtlCol="0" anchor="ctr"/>
                <a:lstStyle/>
                <a:p>
                  <a:endParaRPr lang="en-GB"/>
                </a:p>
              </p:txBody>
            </p:sp>
            <p:sp>
              <p:nvSpPr>
                <p:cNvPr id="1098" name="Freeform: Shape 1097">
                  <a:extLst>
                    <a:ext uri="{FF2B5EF4-FFF2-40B4-BE49-F238E27FC236}">
                      <a16:creationId xmlns:a16="http://schemas.microsoft.com/office/drawing/2014/main" id="{194EF3AE-267F-BC2B-E37D-4E513B9FBBD4}"/>
                    </a:ext>
                  </a:extLst>
                </p:cNvPr>
                <p:cNvSpPr/>
                <p:nvPr/>
              </p:nvSpPr>
              <p:spPr>
                <a:xfrm>
                  <a:off x="7042004" y="3469567"/>
                  <a:ext cx="350434" cy="93848"/>
                </a:xfrm>
                <a:custGeom>
                  <a:avLst/>
                  <a:gdLst>
                    <a:gd name="connsiteX0" fmla="*/ 348509 w 350434"/>
                    <a:gd name="connsiteY0" fmla="*/ 0 h 93848"/>
                    <a:gd name="connsiteX1" fmla="*/ 6105 w 350434"/>
                    <a:gd name="connsiteY1" fmla="*/ 2276 h 93848"/>
                    <a:gd name="connsiteX2" fmla="*/ 75 w 350434"/>
                    <a:gd name="connsiteY2" fmla="*/ 7429 h 93848"/>
                    <a:gd name="connsiteX3" fmla="*/ 5619 w 350434"/>
                    <a:gd name="connsiteY3" fmla="*/ 43053 h 93848"/>
                    <a:gd name="connsiteX4" fmla="*/ 8105 w 350434"/>
                    <a:gd name="connsiteY4" fmla="*/ 46492 h 93848"/>
                    <a:gd name="connsiteX5" fmla="*/ 44415 w 350434"/>
                    <a:gd name="connsiteY5" fmla="*/ 77972 h 93848"/>
                    <a:gd name="connsiteX6" fmla="*/ 68932 w 350434"/>
                    <a:gd name="connsiteY6" fmla="*/ 54731 h 93848"/>
                    <a:gd name="connsiteX7" fmla="*/ 82705 w 350434"/>
                    <a:gd name="connsiteY7" fmla="*/ 55816 h 93848"/>
                    <a:gd name="connsiteX8" fmla="*/ 134788 w 350434"/>
                    <a:gd name="connsiteY8" fmla="*/ 93812 h 93848"/>
                    <a:gd name="connsiteX9" fmla="*/ 181432 w 350434"/>
                    <a:gd name="connsiteY9" fmla="*/ 61789 h 93848"/>
                    <a:gd name="connsiteX10" fmla="*/ 188442 w 350434"/>
                    <a:gd name="connsiteY10" fmla="*/ 58836 h 93848"/>
                    <a:gd name="connsiteX11" fmla="*/ 235724 w 350434"/>
                    <a:gd name="connsiteY11" fmla="*/ 90878 h 93848"/>
                    <a:gd name="connsiteX12" fmla="*/ 270871 w 350434"/>
                    <a:gd name="connsiteY12" fmla="*/ 50959 h 93848"/>
                    <a:gd name="connsiteX13" fmla="*/ 276463 w 350434"/>
                    <a:gd name="connsiteY13" fmla="*/ 50111 h 93848"/>
                    <a:gd name="connsiteX14" fmla="*/ 309181 w 350434"/>
                    <a:gd name="connsiteY14" fmla="*/ 79696 h 93848"/>
                    <a:gd name="connsiteX15" fmla="*/ 320897 w 350434"/>
                    <a:gd name="connsiteY15" fmla="*/ 77553 h 93848"/>
                    <a:gd name="connsiteX16" fmla="*/ 342223 w 350434"/>
                    <a:gd name="connsiteY16" fmla="*/ 52778 h 93848"/>
                    <a:gd name="connsiteX17" fmla="*/ 350377 w 350434"/>
                    <a:gd name="connsiteY17" fmla="*/ 4486 h 93848"/>
                    <a:gd name="connsiteX18" fmla="*/ 348509 w 350434"/>
                    <a:gd name="connsiteY18" fmla="*/ 0 h 9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434" h="93848">
                      <a:moveTo>
                        <a:pt x="348509" y="0"/>
                      </a:moveTo>
                      <a:cubicBezTo>
                        <a:pt x="234886" y="32556"/>
                        <a:pt x="106279" y="35947"/>
                        <a:pt x="6105" y="2276"/>
                      </a:cubicBezTo>
                      <a:cubicBezTo>
                        <a:pt x="2971" y="1162"/>
                        <a:pt x="-563" y="4115"/>
                        <a:pt x="75" y="7429"/>
                      </a:cubicBezTo>
                      <a:cubicBezTo>
                        <a:pt x="1914" y="19307"/>
                        <a:pt x="3771" y="31175"/>
                        <a:pt x="5619" y="43053"/>
                      </a:cubicBezTo>
                      <a:cubicBezTo>
                        <a:pt x="5848" y="44529"/>
                        <a:pt x="6772" y="45806"/>
                        <a:pt x="8105" y="46492"/>
                      </a:cubicBezTo>
                      <a:cubicBezTo>
                        <a:pt x="20068" y="53178"/>
                        <a:pt x="26879" y="83325"/>
                        <a:pt x="44415" y="77972"/>
                      </a:cubicBezTo>
                      <a:cubicBezTo>
                        <a:pt x="55359" y="73609"/>
                        <a:pt x="59111" y="59988"/>
                        <a:pt x="68932" y="54731"/>
                      </a:cubicBezTo>
                      <a:cubicBezTo>
                        <a:pt x="72313" y="52807"/>
                        <a:pt x="79552" y="50549"/>
                        <a:pt x="82705" y="55816"/>
                      </a:cubicBezTo>
                      <a:cubicBezTo>
                        <a:pt x="99450" y="80696"/>
                        <a:pt x="117643" y="93869"/>
                        <a:pt x="134788" y="93812"/>
                      </a:cubicBezTo>
                      <a:cubicBezTo>
                        <a:pt x="155380" y="94850"/>
                        <a:pt x="166563" y="73514"/>
                        <a:pt x="181432" y="61789"/>
                      </a:cubicBezTo>
                      <a:cubicBezTo>
                        <a:pt x="184737" y="59293"/>
                        <a:pt x="187442" y="58169"/>
                        <a:pt x="188442" y="58836"/>
                      </a:cubicBezTo>
                      <a:cubicBezTo>
                        <a:pt x="199920" y="66685"/>
                        <a:pt x="230828" y="90421"/>
                        <a:pt x="235724" y="90878"/>
                      </a:cubicBezTo>
                      <a:cubicBezTo>
                        <a:pt x="244249" y="91545"/>
                        <a:pt x="270871" y="50959"/>
                        <a:pt x="270871" y="50959"/>
                      </a:cubicBezTo>
                      <a:cubicBezTo>
                        <a:pt x="272386" y="48901"/>
                        <a:pt x="274519" y="48301"/>
                        <a:pt x="276463" y="50111"/>
                      </a:cubicBezTo>
                      <a:cubicBezTo>
                        <a:pt x="281406" y="54473"/>
                        <a:pt x="303046" y="74419"/>
                        <a:pt x="309181" y="79696"/>
                      </a:cubicBezTo>
                      <a:cubicBezTo>
                        <a:pt x="314991" y="84049"/>
                        <a:pt x="317905" y="80953"/>
                        <a:pt x="320897" y="77553"/>
                      </a:cubicBezTo>
                      <a:cubicBezTo>
                        <a:pt x="328193" y="69942"/>
                        <a:pt x="335365" y="61608"/>
                        <a:pt x="342223" y="52778"/>
                      </a:cubicBezTo>
                      <a:cubicBezTo>
                        <a:pt x="346157" y="38233"/>
                        <a:pt x="347062" y="22527"/>
                        <a:pt x="350377" y="4486"/>
                      </a:cubicBezTo>
                      <a:cubicBezTo>
                        <a:pt x="350653" y="2762"/>
                        <a:pt x="349929" y="1029"/>
                        <a:pt x="348509" y="0"/>
                      </a:cubicBezTo>
                      <a:close/>
                    </a:path>
                  </a:pathLst>
                </a:custGeom>
                <a:solidFill>
                  <a:srgbClr val="FFFFFF"/>
                </a:solidFill>
                <a:ln w="9525" cap="flat">
                  <a:noFill/>
                  <a:prstDash val="solid"/>
                  <a:miter/>
                </a:ln>
              </p:spPr>
              <p:txBody>
                <a:bodyPr rtlCol="0" anchor="ctr"/>
                <a:lstStyle/>
                <a:p>
                  <a:endParaRPr lang="en-GB"/>
                </a:p>
              </p:txBody>
            </p:sp>
            <p:sp>
              <p:nvSpPr>
                <p:cNvPr id="1099" name="Freeform: Shape 1098">
                  <a:extLst>
                    <a:ext uri="{FF2B5EF4-FFF2-40B4-BE49-F238E27FC236}">
                      <a16:creationId xmlns:a16="http://schemas.microsoft.com/office/drawing/2014/main" id="{BC196486-AFEB-7E1F-21BC-2910DF8BD3C9}"/>
                    </a:ext>
                  </a:extLst>
                </p:cNvPr>
                <p:cNvSpPr/>
                <p:nvPr/>
              </p:nvSpPr>
              <p:spPr>
                <a:xfrm>
                  <a:off x="7010870" y="3260118"/>
                  <a:ext cx="410276" cy="232575"/>
                </a:xfrm>
                <a:custGeom>
                  <a:avLst/>
                  <a:gdLst>
                    <a:gd name="connsiteX0" fmla="*/ 408847 w 410276"/>
                    <a:gd name="connsiteY0" fmla="*/ 30083 h 232575"/>
                    <a:gd name="connsiteX1" fmla="*/ 398998 w 410276"/>
                    <a:gd name="connsiteY1" fmla="*/ 10652 h 232575"/>
                    <a:gd name="connsiteX2" fmla="*/ 377357 w 410276"/>
                    <a:gd name="connsiteY2" fmla="*/ 2670 h 232575"/>
                    <a:gd name="connsiteX3" fmla="*/ 373948 w 410276"/>
                    <a:gd name="connsiteY3" fmla="*/ 1470 h 232575"/>
                    <a:gd name="connsiteX4" fmla="*/ 368728 w 410276"/>
                    <a:gd name="connsiteY4" fmla="*/ 2994 h 232575"/>
                    <a:gd name="connsiteX5" fmla="*/ 353555 w 410276"/>
                    <a:gd name="connsiteY5" fmla="*/ 16615 h 232575"/>
                    <a:gd name="connsiteX6" fmla="*/ 345649 w 410276"/>
                    <a:gd name="connsiteY6" fmla="*/ 32046 h 232575"/>
                    <a:gd name="connsiteX7" fmla="*/ 298691 w 410276"/>
                    <a:gd name="connsiteY7" fmla="*/ 35360 h 232575"/>
                    <a:gd name="connsiteX8" fmla="*/ 70214 w 410276"/>
                    <a:gd name="connsiteY8" fmla="*/ 35141 h 232575"/>
                    <a:gd name="connsiteX9" fmla="*/ 44688 w 410276"/>
                    <a:gd name="connsiteY9" fmla="*/ 1470 h 232575"/>
                    <a:gd name="connsiteX10" fmla="*/ 40030 w 410276"/>
                    <a:gd name="connsiteY10" fmla="*/ 565 h 232575"/>
                    <a:gd name="connsiteX11" fmla="*/ 1806 w 410276"/>
                    <a:gd name="connsiteY11" fmla="*/ 21720 h 232575"/>
                    <a:gd name="connsiteX12" fmla="*/ 129 w 410276"/>
                    <a:gd name="connsiteY12" fmla="*/ 26502 h 232575"/>
                    <a:gd name="connsiteX13" fmla="*/ 29304 w 410276"/>
                    <a:gd name="connsiteY13" fmla="*/ 204696 h 232575"/>
                    <a:gd name="connsiteX14" fmla="*/ 33238 w 410276"/>
                    <a:gd name="connsiteY14" fmla="*/ 208601 h 232575"/>
                    <a:gd name="connsiteX15" fmla="*/ 66128 w 410276"/>
                    <a:gd name="connsiteY15" fmla="*/ 217659 h 232575"/>
                    <a:gd name="connsiteX16" fmla="*/ 194839 w 410276"/>
                    <a:gd name="connsiteY16" fmla="*/ 232575 h 232575"/>
                    <a:gd name="connsiteX17" fmla="*/ 315816 w 410276"/>
                    <a:gd name="connsiteY17" fmla="*/ 222631 h 232575"/>
                    <a:gd name="connsiteX18" fmla="*/ 381444 w 410276"/>
                    <a:gd name="connsiteY18" fmla="*/ 202219 h 232575"/>
                    <a:gd name="connsiteX19" fmla="*/ 383844 w 410276"/>
                    <a:gd name="connsiteY19" fmla="*/ 198819 h 232575"/>
                    <a:gd name="connsiteX20" fmla="*/ 390273 w 410276"/>
                    <a:gd name="connsiteY20" fmla="*/ 155509 h 232575"/>
                    <a:gd name="connsiteX21" fmla="*/ 410180 w 410276"/>
                    <a:gd name="connsiteY21" fmla="*/ 34379 h 232575"/>
                    <a:gd name="connsiteX22" fmla="*/ 408847 w 410276"/>
                    <a:gd name="connsiteY22" fmla="*/ 30083 h 23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276" h="232575">
                      <a:moveTo>
                        <a:pt x="408847" y="30083"/>
                      </a:moveTo>
                      <a:cubicBezTo>
                        <a:pt x="407694" y="28979"/>
                        <a:pt x="400903" y="11424"/>
                        <a:pt x="398998" y="10652"/>
                      </a:cubicBezTo>
                      <a:cubicBezTo>
                        <a:pt x="391826" y="7738"/>
                        <a:pt x="384463" y="5156"/>
                        <a:pt x="377357" y="2670"/>
                      </a:cubicBezTo>
                      <a:lnTo>
                        <a:pt x="373948" y="1470"/>
                      </a:lnTo>
                      <a:cubicBezTo>
                        <a:pt x="372062" y="804"/>
                        <a:pt x="370528" y="2118"/>
                        <a:pt x="368728" y="2994"/>
                      </a:cubicBezTo>
                      <a:cubicBezTo>
                        <a:pt x="358907" y="7738"/>
                        <a:pt x="356698" y="10500"/>
                        <a:pt x="353555" y="16615"/>
                      </a:cubicBezTo>
                      <a:cubicBezTo>
                        <a:pt x="352993" y="17710"/>
                        <a:pt x="349297" y="22578"/>
                        <a:pt x="345649" y="32046"/>
                      </a:cubicBezTo>
                      <a:cubicBezTo>
                        <a:pt x="330485" y="32941"/>
                        <a:pt x="313654" y="35094"/>
                        <a:pt x="298691" y="35360"/>
                      </a:cubicBezTo>
                      <a:cubicBezTo>
                        <a:pt x="286908" y="35570"/>
                        <a:pt x="96227" y="37922"/>
                        <a:pt x="70214" y="35141"/>
                      </a:cubicBezTo>
                      <a:cubicBezTo>
                        <a:pt x="63994" y="26388"/>
                        <a:pt x="48230" y="6414"/>
                        <a:pt x="44688" y="1470"/>
                      </a:cubicBezTo>
                      <a:cubicBezTo>
                        <a:pt x="43411" y="-311"/>
                        <a:pt x="42049" y="-292"/>
                        <a:pt x="40030" y="565"/>
                      </a:cubicBezTo>
                      <a:cubicBezTo>
                        <a:pt x="38020" y="1432"/>
                        <a:pt x="3263" y="20597"/>
                        <a:pt x="1806" y="21720"/>
                      </a:cubicBezTo>
                      <a:cubicBezTo>
                        <a:pt x="358" y="22844"/>
                        <a:pt x="-299" y="24721"/>
                        <a:pt x="129" y="26502"/>
                      </a:cubicBezTo>
                      <a:cubicBezTo>
                        <a:pt x="7130" y="55401"/>
                        <a:pt x="29304" y="204696"/>
                        <a:pt x="29304" y="204696"/>
                      </a:cubicBezTo>
                      <a:cubicBezTo>
                        <a:pt x="29619" y="206715"/>
                        <a:pt x="31209" y="208306"/>
                        <a:pt x="33238" y="208601"/>
                      </a:cubicBezTo>
                      <a:cubicBezTo>
                        <a:pt x="41077" y="209744"/>
                        <a:pt x="62928" y="216964"/>
                        <a:pt x="66128" y="217659"/>
                      </a:cubicBezTo>
                      <a:cubicBezTo>
                        <a:pt x="108305" y="226784"/>
                        <a:pt x="152425" y="232575"/>
                        <a:pt x="194839" y="232575"/>
                      </a:cubicBezTo>
                      <a:cubicBezTo>
                        <a:pt x="235082" y="232575"/>
                        <a:pt x="277526" y="230861"/>
                        <a:pt x="315816" y="222631"/>
                      </a:cubicBezTo>
                      <a:cubicBezTo>
                        <a:pt x="332552" y="218840"/>
                        <a:pt x="380158" y="202914"/>
                        <a:pt x="381444" y="202219"/>
                      </a:cubicBezTo>
                      <a:cubicBezTo>
                        <a:pt x="382739" y="201524"/>
                        <a:pt x="383625" y="200267"/>
                        <a:pt x="383844" y="198819"/>
                      </a:cubicBezTo>
                      <a:cubicBezTo>
                        <a:pt x="386054" y="184398"/>
                        <a:pt x="388197" y="169710"/>
                        <a:pt x="390273" y="155509"/>
                      </a:cubicBezTo>
                      <a:cubicBezTo>
                        <a:pt x="396103" y="115637"/>
                        <a:pt x="402132" y="74413"/>
                        <a:pt x="410180" y="34379"/>
                      </a:cubicBezTo>
                      <a:cubicBezTo>
                        <a:pt x="410504" y="32807"/>
                        <a:pt x="410000" y="31188"/>
                        <a:pt x="408847" y="30083"/>
                      </a:cubicBezTo>
                      <a:close/>
                    </a:path>
                  </a:pathLst>
                </a:custGeom>
                <a:solidFill>
                  <a:srgbClr val="FFFFFF"/>
                </a:solidFill>
                <a:ln w="9525" cap="flat">
                  <a:noFill/>
                  <a:prstDash val="solid"/>
                  <a:miter/>
                </a:ln>
              </p:spPr>
              <p:txBody>
                <a:bodyPr rtlCol="0" anchor="ctr"/>
                <a:lstStyle/>
                <a:p>
                  <a:endParaRPr lang="en-GB"/>
                </a:p>
              </p:txBody>
            </p:sp>
            <p:grpSp>
              <p:nvGrpSpPr>
                <p:cNvPr id="1100" name="Graphic 12" descr="Home office with plants">
                  <a:extLst>
                    <a:ext uri="{FF2B5EF4-FFF2-40B4-BE49-F238E27FC236}">
                      <a16:creationId xmlns:a16="http://schemas.microsoft.com/office/drawing/2014/main" id="{5ED15B8D-849D-3ABD-555B-6086B5827BF6}"/>
                    </a:ext>
                  </a:extLst>
                </p:cNvPr>
                <p:cNvGrpSpPr/>
                <p:nvPr/>
              </p:nvGrpSpPr>
              <p:grpSpPr>
                <a:xfrm>
                  <a:off x="7001253" y="3007786"/>
                  <a:ext cx="438338" cy="660485"/>
                  <a:chOff x="7001253" y="3007786"/>
                  <a:chExt cx="438338" cy="660485"/>
                </a:xfrm>
                <a:solidFill>
                  <a:srgbClr val="000000"/>
                </a:solidFill>
              </p:grpSpPr>
              <p:sp>
                <p:nvSpPr>
                  <p:cNvPr id="1101" name="Freeform: Shape 1100">
                    <a:extLst>
                      <a:ext uri="{FF2B5EF4-FFF2-40B4-BE49-F238E27FC236}">
                        <a16:creationId xmlns:a16="http://schemas.microsoft.com/office/drawing/2014/main" id="{FEEC7F7B-1062-C729-F559-2FF80D7BC279}"/>
                      </a:ext>
                    </a:extLst>
                  </p:cNvPr>
                  <p:cNvSpPr/>
                  <p:nvPr/>
                </p:nvSpPr>
                <p:spPr>
                  <a:xfrm>
                    <a:off x="7001253" y="3007786"/>
                    <a:ext cx="438338" cy="660485"/>
                  </a:xfrm>
                  <a:custGeom>
                    <a:avLst/>
                    <a:gdLst>
                      <a:gd name="connsiteX0" fmla="*/ 435819 w 438338"/>
                      <a:gd name="connsiteY0" fmla="*/ 265337 h 660485"/>
                      <a:gd name="connsiteX1" fmla="*/ 430533 w 438338"/>
                      <a:gd name="connsiteY1" fmla="*/ 257135 h 660485"/>
                      <a:gd name="connsiteX2" fmla="*/ 396195 w 438338"/>
                      <a:gd name="connsiteY2" fmla="*/ 245791 h 660485"/>
                      <a:gd name="connsiteX3" fmla="*/ 410473 w 438338"/>
                      <a:gd name="connsiteY3" fmla="*/ 220426 h 660485"/>
                      <a:gd name="connsiteX4" fmla="*/ 430342 w 438338"/>
                      <a:gd name="connsiteY4" fmla="*/ 157914 h 660485"/>
                      <a:gd name="connsiteX5" fmla="*/ 421341 w 438338"/>
                      <a:gd name="connsiteY5" fmla="*/ 143083 h 660485"/>
                      <a:gd name="connsiteX6" fmla="*/ 386289 w 438338"/>
                      <a:gd name="connsiteY6" fmla="*/ 142645 h 660485"/>
                      <a:gd name="connsiteX7" fmla="*/ 388632 w 438338"/>
                      <a:gd name="connsiteY7" fmla="*/ 115032 h 660485"/>
                      <a:gd name="connsiteX8" fmla="*/ 378821 w 438338"/>
                      <a:gd name="connsiteY8" fmla="*/ 55282 h 660485"/>
                      <a:gd name="connsiteX9" fmla="*/ 375935 w 438338"/>
                      <a:gd name="connsiteY9" fmla="*/ 51119 h 660485"/>
                      <a:gd name="connsiteX10" fmla="*/ 371849 w 438338"/>
                      <a:gd name="connsiteY10" fmla="*/ 48271 h 660485"/>
                      <a:gd name="connsiteX11" fmla="*/ 344436 w 438338"/>
                      <a:gd name="connsiteY11" fmla="*/ 56568 h 660485"/>
                      <a:gd name="connsiteX12" fmla="*/ 339950 w 438338"/>
                      <a:gd name="connsiteY12" fmla="*/ 45500 h 660485"/>
                      <a:gd name="connsiteX13" fmla="*/ 314337 w 438338"/>
                      <a:gd name="connsiteY13" fmla="*/ 18496 h 660485"/>
                      <a:gd name="connsiteX14" fmla="*/ 307251 w 438338"/>
                      <a:gd name="connsiteY14" fmla="*/ 17887 h 660485"/>
                      <a:gd name="connsiteX15" fmla="*/ 307127 w 438338"/>
                      <a:gd name="connsiteY15" fmla="*/ 17896 h 660485"/>
                      <a:gd name="connsiteX16" fmla="*/ 287219 w 438338"/>
                      <a:gd name="connsiteY16" fmla="*/ 30012 h 660485"/>
                      <a:gd name="connsiteX17" fmla="*/ 275942 w 438338"/>
                      <a:gd name="connsiteY17" fmla="*/ 39908 h 660485"/>
                      <a:gd name="connsiteX18" fmla="*/ 253644 w 438338"/>
                      <a:gd name="connsiteY18" fmla="*/ 4933 h 660485"/>
                      <a:gd name="connsiteX19" fmla="*/ 238461 w 438338"/>
                      <a:gd name="connsiteY19" fmla="*/ 1313 h 660485"/>
                      <a:gd name="connsiteX20" fmla="*/ 163728 w 438338"/>
                      <a:gd name="connsiteY20" fmla="*/ 44747 h 660485"/>
                      <a:gd name="connsiteX21" fmla="*/ 153460 w 438338"/>
                      <a:gd name="connsiteY21" fmla="*/ 56425 h 660485"/>
                      <a:gd name="connsiteX22" fmla="*/ 144659 w 438338"/>
                      <a:gd name="connsiteY22" fmla="*/ 48538 h 660485"/>
                      <a:gd name="connsiteX23" fmla="*/ 110483 w 438338"/>
                      <a:gd name="connsiteY23" fmla="*/ 29212 h 660485"/>
                      <a:gd name="connsiteX24" fmla="*/ 96272 w 438338"/>
                      <a:gd name="connsiteY24" fmla="*/ 39003 h 660485"/>
                      <a:gd name="connsiteX25" fmla="*/ 92214 w 438338"/>
                      <a:gd name="connsiteY25" fmla="*/ 91315 h 660485"/>
                      <a:gd name="connsiteX26" fmla="*/ 73650 w 438338"/>
                      <a:gd name="connsiteY26" fmla="*/ 83314 h 660485"/>
                      <a:gd name="connsiteX27" fmla="*/ 65249 w 438338"/>
                      <a:gd name="connsiteY27" fmla="*/ 79037 h 660485"/>
                      <a:gd name="connsiteX28" fmla="*/ 55943 w 438338"/>
                      <a:gd name="connsiteY28" fmla="*/ 84371 h 660485"/>
                      <a:gd name="connsiteX29" fmla="*/ 49180 w 438338"/>
                      <a:gd name="connsiteY29" fmla="*/ 139530 h 660485"/>
                      <a:gd name="connsiteX30" fmla="*/ 53962 w 438338"/>
                      <a:gd name="connsiteY30" fmla="*/ 164753 h 660485"/>
                      <a:gd name="connsiteX31" fmla="*/ 22396 w 438338"/>
                      <a:gd name="connsiteY31" fmla="*/ 159743 h 660485"/>
                      <a:gd name="connsiteX32" fmla="*/ 13976 w 438338"/>
                      <a:gd name="connsiteY32" fmla="*/ 166010 h 660485"/>
                      <a:gd name="connsiteX33" fmla="*/ 22567 w 438338"/>
                      <a:gd name="connsiteY33" fmla="*/ 200281 h 660485"/>
                      <a:gd name="connsiteX34" fmla="*/ 35673 w 438338"/>
                      <a:gd name="connsiteY34" fmla="*/ 234523 h 660485"/>
                      <a:gd name="connsiteX35" fmla="*/ 43961 w 438338"/>
                      <a:gd name="connsiteY35" fmla="*/ 249230 h 660485"/>
                      <a:gd name="connsiteX36" fmla="*/ 43332 w 438338"/>
                      <a:gd name="connsiteY36" fmla="*/ 248839 h 660485"/>
                      <a:gd name="connsiteX37" fmla="*/ 35712 w 438338"/>
                      <a:gd name="connsiteY37" fmla="*/ 249344 h 660485"/>
                      <a:gd name="connsiteX38" fmla="*/ 18376 w 438338"/>
                      <a:gd name="connsiteY38" fmla="*/ 253402 h 660485"/>
                      <a:gd name="connsiteX39" fmla="*/ 4356 w 438338"/>
                      <a:gd name="connsiteY39" fmla="*/ 266194 h 660485"/>
                      <a:gd name="connsiteX40" fmla="*/ 145 w 438338"/>
                      <a:gd name="connsiteY40" fmla="*/ 276281 h 660485"/>
                      <a:gd name="connsiteX41" fmla="*/ 184 w 438338"/>
                      <a:gd name="connsiteY41" fmla="*/ 280576 h 660485"/>
                      <a:gd name="connsiteX42" fmla="*/ 631 w 438338"/>
                      <a:gd name="connsiteY42" fmla="*/ 288949 h 660485"/>
                      <a:gd name="connsiteX43" fmla="*/ 2374 w 438338"/>
                      <a:gd name="connsiteY43" fmla="*/ 307913 h 660485"/>
                      <a:gd name="connsiteX44" fmla="*/ 9661 w 438338"/>
                      <a:gd name="connsiteY44" fmla="*/ 357462 h 660485"/>
                      <a:gd name="connsiteX45" fmla="*/ 26882 w 438338"/>
                      <a:gd name="connsiteY45" fmla="*/ 469391 h 660485"/>
                      <a:gd name="connsiteX46" fmla="*/ 41350 w 438338"/>
                      <a:gd name="connsiteY46" fmla="*/ 559831 h 660485"/>
                      <a:gd name="connsiteX47" fmla="*/ 47561 w 438338"/>
                      <a:gd name="connsiteY47" fmla="*/ 587853 h 660485"/>
                      <a:gd name="connsiteX48" fmla="*/ 84575 w 438338"/>
                      <a:gd name="connsiteY48" fmla="*/ 630135 h 660485"/>
                      <a:gd name="connsiteX49" fmla="*/ 209667 w 438338"/>
                      <a:gd name="connsiteY49" fmla="*/ 660481 h 660485"/>
                      <a:gd name="connsiteX50" fmla="*/ 324758 w 438338"/>
                      <a:gd name="connsiteY50" fmla="*/ 643146 h 660485"/>
                      <a:gd name="connsiteX51" fmla="*/ 392271 w 438338"/>
                      <a:gd name="connsiteY51" fmla="*/ 571622 h 660485"/>
                      <a:gd name="connsiteX52" fmla="*/ 404939 w 438338"/>
                      <a:gd name="connsiteY52" fmla="*/ 494279 h 660485"/>
                      <a:gd name="connsiteX53" fmla="*/ 422350 w 438338"/>
                      <a:gd name="connsiteY53" fmla="*/ 381589 h 660485"/>
                      <a:gd name="connsiteX54" fmla="*/ 435295 w 438338"/>
                      <a:gd name="connsiteY54" fmla="*/ 287654 h 660485"/>
                      <a:gd name="connsiteX55" fmla="*/ 435790 w 438338"/>
                      <a:gd name="connsiteY55" fmla="*/ 281548 h 660485"/>
                      <a:gd name="connsiteX56" fmla="*/ 435819 w 438338"/>
                      <a:gd name="connsiteY56" fmla="*/ 265337 h 660485"/>
                      <a:gd name="connsiteX57" fmla="*/ 384193 w 438338"/>
                      <a:gd name="connsiteY57" fmla="*/ 262898 h 660485"/>
                      <a:gd name="connsiteX58" fmla="*/ 395481 w 438338"/>
                      <a:gd name="connsiteY58" fmla="*/ 267632 h 660485"/>
                      <a:gd name="connsiteX59" fmla="*/ 395443 w 438338"/>
                      <a:gd name="connsiteY59" fmla="*/ 267994 h 660485"/>
                      <a:gd name="connsiteX60" fmla="*/ 377745 w 438338"/>
                      <a:gd name="connsiteY60" fmla="*/ 270299 h 660485"/>
                      <a:gd name="connsiteX61" fmla="*/ 384193 w 438338"/>
                      <a:gd name="connsiteY61" fmla="*/ 262898 h 660485"/>
                      <a:gd name="connsiteX62" fmla="*/ 386108 w 438338"/>
                      <a:gd name="connsiteY62" fmla="*/ 211682 h 660485"/>
                      <a:gd name="connsiteX63" fmla="*/ 367201 w 438338"/>
                      <a:gd name="connsiteY63" fmla="*/ 242658 h 660485"/>
                      <a:gd name="connsiteX64" fmla="*/ 352723 w 438338"/>
                      <a:gd name="connsiteY64" fmla="*/ 272195 h 660485"/>
                      <a:gd name="connsiteX65" fmla="*/ 296335 w 438338"/>
                      <a:gd name="connsiteY65" fmla="*/ 274176 h 660485"/>
                      <a:gd name="connsiteX66" fmla="*/ 296535 w 438338"/>
                      <a:gd name="connsiteY66" fmla="*/ 252173 h 660485"/>
                      <a:gd name="connsiteX67" fmla="*/ 293544 w 438338"/>
                      <a:gd name="connsiteY67" fmla="*/ 227617 h 660485"/>
                      <a:gd name="connsiteX68" fmla="*/ 350189 w 438338"/>
                      <a:gd name="connsiteY68" fmla="*/ 184803 h 660485"/>
                      <a:gd name="connsiteX69" fmla="*/ 384632 w 438338"/>
                      <a:gd name="connsiteY69" fmla="*/ 172706 h 660485"/>
                      <a:gd name="connsiteX70" fmla="*/ 403834 w 438338"/>
                      <a:gd name="connsiteY70" fmla="*/ 170039 h 660485"/>
                      <a:gd name="connsiteX71" fmla="*/ 401158 w 438338"/>
                      <a:gd name="connsiteY71" fmla="*/ 178688 h 660485"/>
                      <a:gd name="connsiteX72" fmla="*/ 386108 w 438338"/>
                      <a:gd name="connsiteY72" fmla="*/ 211682 h 660485"/>
                      <a:gd name="connsiteX73" fmla="*/ 74669 w 438338"/>
                      <a:gd name="connsiteY73" fmla="*/ 174687 h 660485"/>
                      <a:gd name="connsiteX74" fmla="*/ 73345 w 438338"/>
                      <a:gd name="connsiteY74" fmla="*/ 158104 h 660485"/>
                      <a:gd name="connsiteX75" fmla="*/ 71345 w 438338"/>
                      <a:gd name="connsiteY75" fmla="*/ 126052 h 660485"/>
                      <a:gd name="connsiteX76" fmla="*/ 75155 w 438338"/>
                      <a:gd name="connsiteY76" fmla="*/ 96020 h 660485"/>
                      <a:gd name="connsiteX77" fmla="*/ 75298 w 438338"/>
                      <a:gd name="connsiteY77" fmla="*/ 94992 h 660485"/>
                      <a:gd name="connsiteX78" fmla="*/ 134038 w 438338"/>
                      <a:gd name="connsiteY78" fmla="*/ 135873 h 660485"/>
                      <a:gd name="connsiteX79" fmla="*/ 160184 w 438338"/>
                      <a:gd name="connsiteY79" fmla="*/ 161285 h 660485"/>
                      <a:gd name="connsiteX80" fmla="*/ 170376 w 438338"/>
                      <a:gd name="connsiteY80" fmla="*/ 175497 h 660485"/>
                      <a:gd name="connsiteX81" fmla="*/ 174234 w 438338"/>
                      <a:gd name="connsiteY81" fmla="*/ 182507 h 660485"/>
                      <a:gd name="connsiteX82" fmla="*/ 168262 w 438338"/>
                      <a:gd name="connsiteY82" fmla="*/ 190384 h 660485"/>
                      <a:gd name="connsiteX83" fmla="*/ 147688 w 438338"/>
                      <a:gd name="connsiteY83" fmla="*/ 232142 h 660485"/>
                      <a:gd name="connsiteX84" fmla="*/ 144973 w 438338"/>
                      <a:gd name="connsiteY84" fmla="*/ 241419 h 660485"/>
                      <a:gd name="connsiteX85" fmla="*/ 104454 w 438338"/>
                      <a:gd name="connsiteY85" fmla="*/ 195033 h 660485"/>
                      <a:gd name="connsiteX86" fmla="*/ 74669 w 438338"/>
                      <a:gd name="connsiteY86" fmla="*/ 174687 h 660485"/>
                      <a:gd name="connsiteX87" fmla="*/ 173405 w 438338"/>
                      <a:gd name="connsiteY87" fmla="*/ 236981 h 660485"/>
                      <a:gd name="connsiteX88" fmla="*/ 192913 w 438338"/>
                      <a:gd name="connsiteY88" fmla="*/ 204138 h 660485"/>
                      <a:gd name="connsiteX89" fmla="*/ 220449 w 438338"/>
                      <a:gd name="connsiteY89" fmla="*/ 178764 h 660485"/>
                      <a:gd name="connsiteX90" fmla="*/ 241518 w 438338"/>
                      <a:gd name="connsiteY90" fmla="*/ 167705 h 660485"/>
                      <a:gd name="connsiteX91" fmla="*/ 251882 w 438338"/>
                      <a:gd name="connsiteY91" fmla="*/ 184812 h 660485"/>
                      <a:gd name="connsiteX92" fmla="*/ 265064 w 438338"/>
                      <a:gd name="connsiteY92" fmla="*/ 219188 h 660485"/>
                      <a:gd name="connsiteX93" fmla="*/ 270970 w 438338"/>
                      <a:gd name="connsiteY93" fmla="*/ 253640 h 660485"/>
                      <a:gd name="connsiteX94" fmla="*/ 270150 w 438338"/>
                      <a:gd name="connsiteY94" fmla="*/ 274995 h 660485"/>
                      <a:gd name="connsiteX95" fmla="*/ 196370 w 438338"/>
                      <a:gd name="connsiteY95" fmla="*/ 276995 h 660485"/>
                      <a:gd name="connsiteX96" fmla="*/ 163528 w 438338"/>
                      <a:gd name="connsiteY96" fmla="*/ 276043 h 660485"/>
                      <a:gd name="connsiteX97" fmla="*/ 173405 w 438338"/>
                      <a:gd name="connsiteY97" fmla="*/ 236981 h 660485"/>
                      <a:gd name="connsiteX98" fmla="*/ 364401 w 438338"/>
                      <a:gd name="connsiteY98" fmla="*/ 73998 h 660485"/>
                      <a:gd name="connsiteX99" fmla="*/ 363972 w 438338"/>
                      <a:gd name="connsiteY99" fmla="*/ 119385 h 660485"/>
                      <a:gd name="connsiteX100" fmla="*/ 358314 w 438338"/>
                      <a:gd name="connsiteY100" fmla="*/ 150436 h 660485"/>
                      <a:gd name="connsiteX101" fmla="*/ 336054 w 438338"/>
                      <a:gd name="connsiteY101" fmla="*/ 160600 h 660485"/>
                      <a:gd name="connsiteX102" fmla="*/ 300869 w 438338"/>
                      <a:gd name="connsiteY102" fmla="*/ 186308 h 660485"/>
                      <a:gd name="connsiteX103" fmla="*/ 286953 w 438338"/>
                      <a:gd name="connsiteY103" fmla="*/ 204053 h 660485"/>
                      <a:gd name="connsiteX104" fmla="*/ 273208 w 438338"/>
                      <a:gd name="connsiteY104" fmla="*/ 176992 h 660485"/>
                      <a:gd name="connsiteX105" fmla="*/ 274408 w 438338"/>
                      <a:gd name="connsiteY105" fmla="*/ 174211 h 660485"/>
                      <a:gd name="connsiteX106" fmla="*/ 317175 w 438338"/>
                      <a:gd name="connsiteY106" fmla="*/ 110594 h 660485"/>
                      <a:gd name="connsiteX107" fmla="*/ 348265 w 438338"/>
                      <a:gd name="connsiteY107" fmla="*/ 85095 h 660485"/>
                      <a:gd name="connsiteX108" fmla="*/ 364401 w 438338"/>
                      <a:gd name="connsiteY108" fmla="*/ 73998 h 660485"/>
                      <a:gd name="connsiteX109" fmla="*/ 324405 w 438338"/>
                      <a:gd name="connsiteY109" fmla="*/ 71017 h 660485"/>
                      <a:gd name="connsiteX110" fmla="*/ 300945 w 438338"/>
                      <a:gd name="connsiteY110" fmla="*/ 90696 h 660485"/>
                      <a:gd name="connsiteX111" fmla="*/ 298364 w 438338"/>
                      <a:gd name="connsiteY111" fmla="*/ 84828 h 660485"/>
                      <a:gd name="connsiteX112" fmla="*/ 287753 w 438338"/>
                      <a:gd name="connsiteY112" fmla="*/ 62016 h 660485"/>
                      <a:gd name="connsiteX113" fmla="*/ 305126 w 438338"/>
                      <a:gd name="connsiteY113" fmla="*/ 47890 h 660485"/>
                      <a:gd name="connsiteX114" fmla="*/ 313651 w 438338"/>
                      <a:gd name="connsiteY114" fmla="*/ 40118 h 660485"/>
                      <a:gd name="connsiteX115" fmla="*/ 322319 w 438338"/>
                      <a:gd name="connsiteY115" fmla="*/ 52958 h 660485"/>
                      <a:gd name="connsiteX116" fmla="*/ 324405 w 438338"/>
                      <a:gd name="connsiteY116" fmla="*/ 71017 h 660485"/>
                      <a:gd name="connsiteX117" fmla="*/ 183111 w 438338"/>
                      <a:gd name="connsiteY117" fmla="*/ 57577 h 660485"/>
                      <a:gd name="connsiteX118" fmla="*/ 238747 w 438338"/>
                      <a:gd name="connsiteY118" fmla="*/ 22992 h 660485"/>
                      <a:gd name="connsiteX119" fmla="*/ 263817 w 438338"/>
                      <a:gd name="connsiteY119" fmla="*/ 65559 h 660485"/>
                      <a:gd name="connsiteX120" fmla="*/ 275999 w 438338"/>
                      <a:gd name="connsiteY120" fmla="*/ 91001 h 660485"/>
                      <a:gd name="connsiteX121" fmla="*/ 283838 w 438338"/>
                      <a:gd name="connsiteY121" fmla="*/ 109174 h 660485"/>
                      <a:gd name="connsiteX122" fmla="*/ 256073 w 438338"/>
                      <a:gd name="connsiteY122" fmla="*/ 156275 h 660485"/>
                      <a:gd name="connsiteX123" fmla="*/ 251006 w 438338"/>
                      <a:gd name="connsiteY123" fmla="*/ 151732 h 660485"/>
                      <a:gd name="connsiteX124" fmla="*/ 246062 w 438338"/>
                      <a:gd name="connsiteY124" fmla="*/ 145302 h 660485"/>
                      <a:gd name="connsiteX125" fmla="*/ 222697 w 438338"/>
                      <a:gd name="connsiteY125" fmla="*/ 145769 h 660485"/>
                      <a:gd name="connsiteX126" fmla="*/ 202580 w 438338"/>
                      <a:gd name="connsiteY126" fmla="*/ 156275 h 660485"/>
                      <a:gd name="connsiteX127" fmla="*/ 186597 w 438338"/>
                      <a:gd name="connsiteY127" fmla="*/ 169172 h 660485"/>
                      <a:gd name="connsiteX128" fmla="*/ 173653 w 438338"/>
                      <a:gd name="connsiteY128" fmla="*/ 150884 h 660485"/>
                      <a:gd name="connsiteX129" fmla="*/ 146640 w 438338"/>
                      <a:gd name="connsiteY129" fmla="*/ 123262 h 660485"/>
                      <a:gd name="connsiteX130" fmla="*/ 141411 w 438338"/>
                      <a:gd name="connsiteY130" fmla="*/ 119280 h 660485"/>
                      <a:gd name="connsiteX131" fmla="*/ 183111 w 438338"/>
                      <a:gd name="connsiteY131" fmla="*/ 57577 h 660485"/>
                      <a:gd name="connsiteX132" fmla="*/ 112931 w 438338"/>
                      <a:gd name="connsiteY132" fmla="*/ 100764 h 660485"/>
                      <a:gd name="connsiteX133" fmla="*/ 108445 w 438338"/>
                      <a:gd name="connsiteY133" fmla="*/ 65997 h 660485"/>
                      <a:gd name="connsiteX134" fmla="*/ 109388 w 438338"/>
                      <a:gd name="connsiteY134" fmla="*/ 50605 h 660485"/>
                      <a:gd name="connsiteX135" fmla="*/ 132172 w 438338"/>
                      <a:gd name="connsiteY135" fmla="*/ 66874 h 660485"/>
                      <a:gd name="connsiteX136" fmla="*/ 142068 w 438338"/>
                      <a:gd name="connsiteY136" fmla="*/ 73237 h 660485"/>
                      <a:gd name="connsiteX137" fmla="*/ 131057 w 438338"/>
                      <a:gd name="connsiteY137" fmla="*/ 112156 h 660485"/>
                      <a:gd name="connsiteX138" fmla="*/ 113122 w 438338"/>
                      <a:gd name="connsiteY138" fmla="*/ 101573 h 660485"/>
                      <a:gd name="connsiteX139" fmla="*/ 112931 w 438338"/>
                      <a:gd name="connsiteY139" fmla="*/ 100764 h 660485"/>
                      <a:gd name="connsiteX140" fmla="*/ 35855 w 438338"/>
                      <a:gd name="connsiteY140" fmla="*/ 179659 h 660485"/>
                      <a:gd name="connsiteX141" fmla="*/ 53495 w 438338"/>
                      <a:gd name="connsiteY141" fmla="*/ 188041 h 660485"/>
                      <a:gd name="connsiteX142" fmla="*/ 88509 w 438338"/>
                      <a:gd name="connsiteY142" fmla="*/ 210996 h 660485"/>
                      <a:gd name="connsiteX143" fmla="*/ 138144 w 438338"/>
                      <a:gd name="connsiteY143" fmla="*/ 274986 h 660485"/>
                      <a:gd name="connsiteX144" fmla="*/ 109807 w 438338"/>
                      <a:gd name="connsiteY144" fmla="*/ 273423 h 660485"/>
                      <a:gd name="connsiteX145" fmla="*/ 93253 w 438338"/>
                      <a:gd name="connsiteY145" fmla="*/ 272280 h 660485"/>
                      <a:gd name="connsiteX146" fmla="*/ 75459 w 438338"/>
                      <a:gd name="connsiteY146" fmla="*/ 249354 h 660485"/>
                      <a:gd name="connsiteX147" fmla="*/ 56733 w 438338"/>
                      <a:gd name="connsiteY147" fmla="*/ 220474 h 660485"/>
                      <a:gd name="connsiteX148" fmla="*/ 40694 w 438338"/>
                      <a:gd name="connsiteY148" fmla="*/ 191003 h 660485"/>
                      <a:gd name="connsiteX149" fmla="*/ 35855 w 438338"/>
                      <a:gd name="connsiteY149" fmla="*/ 179659 h 660485"/>
                      <a:gd name="connsiteX150" fmla="*/ 55457 w 438338"/>
                      <a:gd name="connsiteY150" fmla="*/ 265127 h 660485"/>
                      <a:gd name="connsiteX151" fmla="*/ 58934 w 438338"/>
                      <a:gd name="connsiteY151" fmla="*/ 269594 h 660485"/>
                      <a:gd name="connsiteX152" fmla="*/ 52104 w 438338"/>
                      <a:gd name="connsiteY152" fmla="*/ 268947 h 660485"/>
                      <a:gd name="connsiteX153" fmla="*/ 51838 w 438338"/>
                      <a:gd name="connsiteY153" fmla="*/ 267918 h 660485"/>
                      <a:gd name="connsiteX154" fmla="*/ 55038 w 438338"/>
                      <a:gd name="connsiteY154" fmla="*/ 264584 h 660485"/>
                      <a:gd name="connsiteX155" fmla="*/ 55457 w 438338"/>
                      <a:gd name="connsiteY155" fmla="*/ 265127 h 660485"/>
                      <a:gd name="connsiteX156" fmla="*/ 376593 w 438338"/>
                      <a:gd name="connsiteY156" fmla="*/ 510691 h 660485"/>
                      <a:gd name="connsiteX157" fmla="*/ 374983 w 438338"/>
                      <a:gd name="connsiteY157" fmla="*/ 512710 h 660485"/>
                      <a:gd name="connsiteX158" fmla="*/ 360419 w 438338"/>
                      <a:gd name="connsiteY158" fmla="*/ 529446 h 660485"/>
                      <a:gd name="connsiteX159" fmla="*/ 356199 w 438338"/>
                      <a:gd name="connsiteY159" fmla="*/ 534008 h 660485"/>
                      <a:gd name="connsiteX160" fmla="*/ 355847 w 438338"/>
                      <a:gd name="connsiteY160" fmla="*/ 534523 h 660485"/>
                      <a:gd name="connsiteX161" fmla="*/ 345722 w 438338"/>
                      <a:gd name="connsiteY161" fmla="*/ 525493 h 660485"/>
                      <a:gd name="connsiteX162" fmla="*/ 323758 w 438338"/>
                      <a:gd name="connsiteY162" fmla="*/ 505624 h 660485"/>
                      <a:gd name="connsiteX163" fmla="*/ 306641 w 438338"/>
                      <a:gd name="connsiteY163" fmla="*/ 507834 h 660485"/>
                      <a:gd name="connsiteX164" fmla="*/ 290096 w 438338"/>
                      <a:gd name="connsiteY164" fmla="*/ 530732 h 660485"/>
                      <a:gd name="connsiteX165" fmla="*/ 277704 w 438338"/>
                      <a:gd name="connsiteY165" fmla="*/ 543457 h 660485"/>
                      <a:gd name="connsiteX166" fmla="*/ 267436 w 438338"/>
                      <a:gd name="connsiteY166" fmla="*/ 536266 h 660485"/>
                      <a:gd name="connsiteX167" fmla="*/ 258749 w 438338"/>
                      <a:gd name="connsiteY167" fmla="*/ 529941 h 660485"/>
                      <a:gd name="connsiteX168" fmla="*/ 235308 w 438338"/>
                      <a:gd name="connsiteY168" fmla="*/ 513539 h 660485"/>
                      <a:gd name="connsiteX169" fmla="*/ 224678 w 438338"/>
                      <a:gd name="connsiteY169" fmla="*/ 513539 h 660485"/>
                      <a:gd name="connsiteX170" fmla="*/ 203190 w 438338"/>
                      <a:gd name="connsiteY170" fmla="*/ 532875 h 660485"/>
                      <a:gd name="connsiteX171" fmla="*/ 178578 w 438338"/>
                      <a:gd name="connsiteY171" fmla="*/ 546991 h 660485"/>
                      <a:gd name="connsiteX172" fmla="*/ 149555 w 438338"/>
                      <a:gd name="connsiteY172" fmla="*/ 533351 h 660485"/>
                      <a:gd name="connsiteX173" fmla="*/ 138268 w 438338"/>
                      <a:gd name="connsiteY173" fmla="*/ 520302 h 660485"/>
                      <a:gd name="connsiteX174" fmla="*/ 127952 w 438338"/>
                      <a:gd name="connsiteY174" fmla="*/ 507567 h 660485"/>
                      <a:gd name="connsiteX175" fmla="*/ 89738 w 438338"/>
                      <a:gd name="connsiteY175" fmla="*/ 528484 h 660485"/>
                      <a:gd name="connsiteX176" fmla="*/ 72288 w 438338"/>
                      <a:gd name="connsiteY176" fmla="*/ 519873 h 660485"/>
                      <a:gd name="connsiteX177" fmla="*/ 57905 w 438338"/>
                      <a:gd name="connsiteY177" fmla="*/ 502890 h 660485"/>
                      <a:gd name="connsiteX178" fmla="*/ 54390 w 438338"/>
                      <a:gd name="connsiteY178" fmla="*/ 480392 h 660485"/>
                      <a:gd name="connsiteX179" fmla="*/ 53171 w 438338"/>
                      <a:gd name="connsiteY179" fmla="*/ 472544 h 660485"/>
                      <a:gd name="connsiteX180" fmla="*/ 106797 w 438338"/>
                      <a:gd name="connsiteY180" fmla="*/ 485421 h 660485"/>
                      <a:gd name="connsiteX181" fmla="*/ 178387 w 438338"/>
                      <a:gd name="connsiteY181" fmla="*/ 494156 h 660485"/>
                      <a:gd name="connsiteX182" fmla="*/ 323224 w 438338"/>
                      <a:gd name="connsiteY182" fmla="*/ 485259 h 660485"/>
                      <a:gd name="connsiteX183" fmla="*/ 358981 w 438338"/>
                      <a:gd name="connsiteY183" fmla="*/ 477982 h 660485"/>
                      <a:gd name="connsiteX184" fmla="*/ 382679 w 438338"/>
                      <a:gd name="connsiteY184" fmla="*/ 471924 h 660485"/>
                      <a:gd name="connsiteX185" fmla="*/ 376593 w 438338"/>
                      <a:gd name="connsiteY185" fmla="*/ 510691 h 660485"/>
                      <a:gd name="connsiteX186" fmla="*/ 366725 w 438338"/>
                      <a:gd name="connsiteY186" fmla="*/ 569241 h 660485"/>
                      <a:gd name="connsiteX187" fmla="*/ 341988 w 438338"/>
                      <a:gd name="connsiteY187" fmla="*/ 605532 h 660485"/>
                      <a:gd name="connsiteX188" fmla="*/ 226060 w 438338"/>
                      <a:gd name="connsiteY188" fmla="*/ 634869 h 660485"/>
                      <a:gd name="connsiteX189" fmla="*/ 117789 w 438338"/>
                      <a:gd name="connsiteY189" fmla="*/ 618447 h 660485"/>
                      <a:gd name="connsiteX190" fmla="*/ 76050 w 438338"/>
                      <a:gd name="connsiteY190" fmla="*/ 587834 h 660485"/>
                      <a:gd name="connsiteX191" fmla="*/ 67297 w 438338"/>
                      <a:gd name="connsiteY191" fmla="*/ 559983 h 660485"/>
                      <a:gd name="connsiteX192" fmla="*/ 64887 w 438338"/>
                      <a:gd name="connsiteY192" fmla="*/ 545981 h 660485"/>
                      <a:gd name="connsiteX193" fmla="*/ 86747 w 438338"/>
                      <a:gd name="connsiteY193" fmla="*/ 554106 h 660485"/>
                      <a:gd name="connsiteX194" fmla="*/ 108731 w 438338"/>
                      <a:gd name="connsiteY194" fmla="*/ 541704 h 660485"/>
                      <a:gd name="connsiteX195" fmla="*/ 118227 w 438338"/>
                      <a:gd name="connsiteY195" fmla="*/ 529789 h 660485"/>
                      <a:gd name="connsiteX196" fmla="*/ 175729 w 438338"/>
                      <a:gd name="connsiteY196" fmla="*/ 567936 h 660485"/>
                      <a:gd name="connsiteX197" fmla="*/ 208552 w 438338"/>
                      <a:gd name="connsiteY197" fmla="*/ 556754 h 660485"/>
                      <a:gd name="connsiteX198" fmla="*/ 229784 w 438338"/>
                      <a:gd name="connsiteY198" fmla="*/ 535561 h 660485"/>
                      <a:gd name="connsiteX199" fmla="*/ 253472 w 438338"/>
                      <a:gd name="connsiteY199" fmla="*/ 553077 h 660485"/>
                      <a:gd name="connsiteX200" fmla="*/ 281095 w 438338"/>
                      <a:gd name="connsiteY200" fmla="*/ 565688 h 660485"/>
                      <a:gd name="connsiteX201" fmla="*/ 302545 w 438338"/>
                      <a:gd name="connsiteY201" fmla="*/ 550248 h 660485"/>
                      <a:gd name="connsiteX202" fmla="*/ 317633 w 438338"/>
                      <a:gd name="connsiteY202" fmla="*/ 529598 h 660485"/>
                      <a:gd name="connsiteX203" fmla="*/ 336607 w 438338"/>
                      <a:gd name="connsiteY203" fmla="*/ 546924 h 660485"/>
                      <a:gd name="connsiteX204" fmla="*/ 365591 w 438338"/>
                      <a:gd name="connsiteY204" fmla="*/ 554668 h 660485"/>
                      <a:gd name="connsiteX205" fmla="*/ 369897 w 438338"/>
                      <a:gd name="connsiteY205" fmla="*/ 551639 h 660485"/>
                      <a:gd name="connsiteX206" fmla="*/ 366725 w 438338"/>
                      <a:gd name="connsiteY206" fmla="*/ 569241 h 660485"/>
                      <a:gd name="connsiteX207" fmla="*/ 386737 w 438338"/>
                      <a:gd name="connsiteY207" fmla="*/ 445645 h 660485"/>
                      <a:gd name="connsiteX208" fmla="*/ 385565 w 438338"/>
                      <a:gd name="connsiteY208" fmla="*/ 445407 h 660485"/>
                      <a:gd name="connsiteX209" fmla="*/ 350494 w 438338"/>
                      <a:gd name="connsiteY209" fmla="*/ 453722 h 660485"/>
                      <a:gd name="connsiteX210" fmla="*/ 204428 w 438338"/>
                      <a:gd name="connsiteY210" fmla="*/ 473505 h 660485"/>
                      <a:gd name="connsiteX211" fmla="*/ 122389 w 438338"/>
                      <a:gd name="connsiteY211" fmla="*/ 467876 h 660485"/>
                      <a:gd name="connsiteX212" fmla="*/ 81327 w 438338"/>
                      <a:gd name="connsiteY212" fmla="*/ 460628 h 660485"/>
                      <a:gd name="connsiteX213" fmla="*/ 50362 w 438338"/>
                      <a:gd name="connsiteY213" fmla="*/ 454360 h 660485"/>
                      <a:gd name="connsiteX214" fmla="*/ 48523 w 438338"/>
                      <a:gd name="connsiteY214" fmla="*/ 442501 h 660485"/>
                      <a:gd name="connsiteX215" fmla="*/ 57543 w 438338"/>
                      <a:gd name="connsiteY215" fmla="*/ 425433 h 660485"/>
                      <a:gd name="connsiteX216" fmla="*/ 43475 w 438338"/>
                      <a:gd name="connsiteY216" fmla="*/ 409831 h 660485"/>
                      <a:gd name="connsiteX217" fmla="*/ 35664 w 438338"/>
                      <a:gd name="connsiteY217" fmla="*/ 358891 h 660485"/>
                      <a:gd name="connsiteX218" fmla="*/ 27416 w 438338"/>
                      <a:gd name="connsiteY218" fmla="*/ 306170 h 660485"/>
                      <a:gd name="connsiteX219" fmla="*/ 21681 w 438338"/>
                      <a:gd name="connsiteY219" fmla="*/ 283205 h 660485"/>
                      <a:gd name="connsiteX220" fmla="*/ 94072 w 438338"/>
                      <a:gd name="connsiteY220" fmla="*/ 297912 h 660485"/>
                      <a:gd name="connsiteX221" fmla="*/ 179720 w 438338"/>
                      <a:gd name="connsiteY221" fmla="*/ 302179 h 660485"/>
                      <a:gd name="connsiteX222" fmla="*/ 273475 w 438338"/>
                      <a:gd name="connsiteY222" fmla="*/ 300903 h 660485"/>
                      <a:gd name="connsiteX223" fmla="*/ 349085 w 438338"/>
                      <a:gd name="connsiteY223" fmla="*/ 298465 h 660485"/>
                      <a:gd name="connsiteX224" fmla="*/ 411663 w 438338"/>
                      <a:gd name="connsiteY224" fmla="*/ 291054 h 660485"/>
                      <a:gd name="connsiteX225" fmla="*/ 386737 w 438338"/>
                      <a:gd name="connsiteY225" fmla="*/ 445645 h 66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438338" h="660485">
                        <a:moveTo>
                          <a:pt x="435819" y="265337"/>
                        </a:moveTo>
                        <a:cubicBezTo>
                          <a:pt x="435610" y="262165"/>
                          <a:pt x="434000" y="259098"/>
                          <a:pt x="430533" y="257135"/>
                        </a:cubicBezTo>
                        <a:cubicBezTo>
                          <a:pt x="420208" y="251297"/>
                          <a:pt x="408234" y="247725"/>
                          <a:pt x="396195" y="245791"/>
                        </a:cubicBezTo>
                        <a:cubicBezTo>
                          <a:pt x="401424" y="237619"/>
                          <a:pt x="406149" y="229103"/>
                          <a:pt x="410473" y="220426"/>
                        </a:cubicBezTo>
                        <a:cubicBezTo>
                          <a:pt x="416903" y="207520"/>
                          <a:pt x="434447" y="177087"/>
                          <a:pt x="430342" y="157914"/>
                        </a:cubicBezTo>
                        <a:cubicBezTo>
                          <a:pt x="431219" y="151742"/>
                          <a:pt x="428084" y="144741"/>
                          <a:pt x="421341" y="143083"/>
                        </a:cubicBezTo>
                        <a:cubicBezTo>
                          <a:pt x="410330" y="140378"/>
                          <a:pt x="398300" y="140607"/>
                          <a:pt x="386289" y="142645"/>
                        </a:cubicBezTo>
                        <a:cubicBezTo>
                          <a:pt x="388299" y="132101"/>
                          <a:pt x="388489" y="120757"/>
                          <a:pt x="388632" y="115032"/>
                        </a:cubicBezTo>
                        <a:cubicBezTo>
                          <a:pt x="389156" y="94982"/>
                          <a:pt x="385679" y="74132"/>
                          <a:pt x="378821" y="55282"/>
                        </a:cubicBezTo>
                        <a:cubicBezTo>
                          <a:pt x="378174" y="53491"/>
                          <a:pt x="377154" y="52119"/>
                          <a:pt x="375935" y="51119"/>
                        </a:cubicBezTo>
                        <a:cubicBezTo>
                          <a:pt x="374964" y="49691"/>
                          <a:pt x="373583" y="48586"/>
                          <a:pt x="371849" y="48271"/>
                        </a:cubicBezTo>
                        <a:cubicBezTo>
                          <a:pt x="362391" y="46547"/>
                          <a:pt x="352942" y="51043"/>
                          <a:pt x="344436" y="56568"/>
                        </a:cubicBezTo>
                        <a:cubicBezTo>
                          <a:pt x="343274" y="52596"/>
                          <a:pt x="341693" y="48805"/>
                          <a:pt x="339950" y="45500"/>
                        </a:cubicBezTo>
                        <a:cubicBezTo>
                          <a:pt x="334016" y="34232"/>
                          <a:pt x="324529" y="25830"/>
                          <a:pt x="314337" y="18496"/>
                        </a:cubicBezTo>
                        <a:cubicBezTo>
                          <a:pt x="311985" y="16801"/>
                          <a:pt x="309432" y="16839"/>
                          <a:pt x="307251" y="17887"/>
                        </a:cubicBezTo>
                        <a:cubicBezTo>
                          <a:pt x="307213" y="17896"/>
                          <a:pt x="307165" y="17887"/>
                          <a:pt x="307127" y="17896"/>
                        </a:cubicBezTo>
                        <a:cubicBezTo>
                          <a:pt x="298945" y="19001"/>
                          <a:pt x="293163" y="24792"/>
                          <a:pt x="287219" y="30012"/>
                        </a:cubicBezTo>
                        <a:cubicBezTo>
                          <a:pt x="283457" y="33308"/>
                          <a:pt x="279705" y="36603"/>
                          <a:pt x="275942" y="39908"/>
                        </a:cubicBezTo>
                        <a:cubicBezTo>
                          <a:pt x="269113" y="27878"/>
                          <a:pt x="261750" y="16143"/>
                          <a:pt x="253644" y="4933"/>
                        </a:cubicBezTo>
                        <a:cubicBezTo>
                          <a:pt x="249691" y="-544"/>
                          <a:pt x="243271" y="-992"/>
                          <a:pt x="238461" y="1313"/>
                        </a:cubicBezTo>
                        <a:cubicBezTo>
                          <a:pt x="209524" y="4914"/>
                          <a:pt x="183464" y="24202"/>
                          <a:pt x="163728" y="44747"/>
                        </a:cubicBezTo>
                        <a:cubicBezTo>
                          <a:pt x="160108" y="48519"/>
                          <a:pt x="156670" y="52405"/>
                          <a:pt x="153460" y="56425"/>
                        </a:cubicBezTo>
                        <a:cubicBezTo>
                          <a:pt x="150488" y="53139"/>
                          <a:pt x="146954" y="50329"/>
                          <a:pt x="144659" y="48538"/>
                        </a:cubicBezTo>
                        <a:cubicBezTo>
                          <a:pt x="134448" y="40556"/>
                          <a:pt x="122332" y="34365"/>
                          <a:pt x="110483" y="29212"/>
                        </a:cubicBezTo>
                        <a:cubicBezTo>
                          <a:pt x="102663" y="25811"/>
                          <a:pt x="95519" y="32650"/>
                          <a:pt x="96272" y="39003"/>
                        </a:cubicBezTo>
                        <a:cubicBezTo>
                          <a:pt x="86613" y="52977"/>
                          <a:pt x="88042" y="73875"/>
                          <a:pt x="92214" y="91315"/>
                        </a:cubicBezTo>
                        <a:cubicBezTo>
                          <a:pt x="86109" y="88553"/>
                          <a:pt x="79927" y="85905"/>
                          <a:pt x="73650" y="83314"/>
                        </a:cubicBezTo>
                        <a:cubicBezTo>
                          <a:pt x="72097" y="80694"/>
                          <a:pt x="69459" y="78932"/>
                          <a:pt x="65249" y="79037"/>
                        </a:cubicBezTo>
                        <a:cubicBezTo>
                          <a:pt x="61715" y="79123"/>
                          <a:pt x="57524" y="80961"/>
                          <a:pt x="55943" y="84371"/>
                        </a:cubicBezTo>
                        <a:cubicBezTo>
                          <a:pt x="48056" y="101364"/>
                          <a:pt x="47504" y="121118"/>
                          <a:pt x="49180" y="139530"/>
                        </a:cubicBezTo>
                        <a:cubicBezTo>
                          <a:pt x="49980" y="148389"/>
                          <a:pt x="51647" y="156675"/>
                          <a:pt x="53962" y="164753"/>
                        </a:cubicBezTo>
                        <a:cubicBezTo>
                          <a:pt x="43799" y="160447"/>
                          <a:pt x="31559" y="156580"/>
                          <a:pt x="22396" y="159743"/>
                        </a:cubicBezTo>
                        <a:cubicBezTo>
                          <a:pt x="18567" y="158580"/>
                          <a:pt x="14290" y="161667"/>
                          <a:pt x="13976" y="166010"/>
                        </a:cubicBezTo>
                        <a:cubicBezTo>
                          <a:pt x="13138" y="177411"/>
                          <a:pt x="18919" y="189632"/>
                          <a:pt x="22567" y="200281"/>
                        </a:cubicBezTo>
                        <a:cubicBezTo>
                          <a:pt x="26501" y="211768"/>
                          <a:pt x="30454" y="223531"/>
                          <a:pt x="35673" y="234523"/>
                        </a:cubicBezTo>
                        <a:cubicBezTo>
                          <a:pt x="38084" y="239591"/>
                          <a:pt x="40893" y="244487"/>
                          <a:pt x="43961" y="249230"/>
                        </a:cubicBezTo>
                        <a:cubicBezTo>
                          <a:pt x="43751" y="249096"/>
                          <a:pt x="43542" y="248973"/>
                          <a:pt x="43332" y="248839"/>
                        </a:cubicBezTo>
                        <a:cubicBezTo>
                          <a:pt x="41122" y="248401"/>
                          <a:pt x="38008" y="249096"/>
                          <a:pt x="35712" y="249344"/>
                        </a:cubicBezTo>
                        <a:cubicBezTo>
                          <a:pt x="29949" y="249963"/>
                          <a:pt x="23872" y="251583"/>
                          <a:pt x="18376" y="253402"/>
                        </a:cubicBezTo>
                        <a:cubicBezTo>
                          <a:pt x="12347" y="255393"/>
                          <a:pt x="5651" y="259907"/>
                          <a:pt x="4356" y="266194"/>
                        </a:cubicBezTo>
                        <a:cubicBezTo>
                          <a:pt x="1431" y="268318"/>
                          <a:pt x="-569" y="271833"/>
                          <a:pt x="145" y="276281"/>
                        </a:cubicBezTo>
                        <a:cubicBezTo>
                          <a:pt x="-112" y="274662"/>
                          <a:pt x="126" y="279557"/>
                          <a:pt x="184" y="280576"/>
                        </a:cubicBezTo>
                        <a:cubicBezTo>
                          <a:pt x="336" y="283368"/>
                          <a:pt x="488" y="286158"/>
                          <a:pt x="631" y="288949"/>
                        </a:cubicBezTo>
                        <a:cubicBezTo>
                          <a:pt x="965" y="295293"/>
                          <a:pt x="1727" y="301598"/>
                          <a:pt x="2374" y="307913"/>
                        </a:cubicBezTo>
                        <a:cubicBezTo>
                          <a:pt x="4089" y="324496"/>
                          <a:pt x="7146" y="340994"/>
                          <a:pt x="9661" y="357462"/>
                        </a:cubicBezTo>
                        <a:cubicBezTo>
                          <a:pt x="15376" y="394772"/>
                          <a:pt x="21081" y="432091"/>
                          <a:pt x="26882" y="469391"/>
                        </a:cubicBezTo>
                        <a:cubicBezTo>
                          <a:pt x="31568" y="499556"/>
                          <a:pt x="36207" y="529741"/>
                          <a:pt x="41350" y="559831"/>
                        </a:cubicBezTo>
                        <a:cubicBezTo>
                          <a:pt x="42951" y="569165"/>
                          <a:pt x="44161" y="578985"/>
                          <a:pt x="47561" y="587853"/>
                        </a:cubicBezTo>
                        <a:cubicBezTo>
                          <a:pt x="54523" y="605989"/>
                          <a:pt x="68354" y="619886"/>
                          <a:pt x="84575" y="630135"/>
                        </a:cubicBezTo>
                        <a:cubicBezTo>
                          <a:pt x="120856" y="653061"/>
                          <a:pt x="167452" y="660338"/>
                          <a:pt x="209667" y="660481"/>
                        </a:cubicBezTo>
                        <a:cubicBezTo>
                          <a:pt x="248681" y="660615"/>
                          <a:pt x="288144" y="657824"/>
                          <a:pt x="324758" y="643146"/>
                        </a:cubicBezTo>
                        <a:cubicBezTo>
                          <a:pt x="357981" y="629820"/>
                          <a:pt x="385422" y="608227"/>
                          <a:pt x="392271" y="571622"/>
                        </a:cubicBezTo>
                        <a:cubicBezTo>
                          <a:pt x="397071" y="545953"/>
                          <a:pt x="400891" y="520073"/>
                          <a:pt x="404939" y="494279"/>
                        </a:cubicBezTo>
                        <a:cubicBezTo>
                          <a:pt x="410835" y="456732"/>
                          <a:pt x="416588" y="419156"/>
                          <a:pt x="422350" y="381589"/>
                        </a:cubicBezTo>
                        <a:cubicBezTo>
                          <a:pt x="427113" y="350528"/>
                          <a:pt x="432895" y="318058"/>
                          <a:pt x="435295" y="287654"/>
                        </a:cubicBezTo>
                        <a:cubicBezTo>
                          <a:pt x="435457" y="285615"/>
                          <a:pt x="435619" y="283586"/>
                          <a:pt x="435790" y="281548"/>
                        </a:cubicBezTo>
                        <a:cubicBezTo>
                          <a:pt x="439372" y="276795"/>
                          <a:pt x="438991" y="269909"/>
                          <a:pt x="435819" y="265337"/>
                        </a:cubicBezTo>
                        <a:close/>
                        <a:moveTo>
                          <a:pt x="384193" y="262898"/>
                        </a:moveTo>
                        <a:cubicBezTo>
                          <a:pt x="387928" y="264479"/>
                          <a:pt x="391699" y="266070"/>
                          <a:pt x="395481" y="267632"/>
                        </a:cubicBezTo>
                        <a:cubicBezTo>
                          <a:pt x="395661" y="267708"/>
                          <a:pt x="395633" y="267966"/>
                          <a:pt x="395443" y="267994"/>
                        </a:cubicBezTo>
                        <a:cubicBezTo>
                          <a:pt x="389575" y="268966"/>
                          <a:pt x="383670" y="269709"/>
                          <a:pt x="377745" y="270299"/>
                        </a:cubicBezTo>
                        <a:cubicBezTo>
                          <a:pt x="380079" y="268042"/>
                          <a:pt x="382212" y="265499"/>
                          <a:pt x="384193" y="262898"/>
                        </a:cubicBezTo>
                        <a:close/>
                        <a:moveTo>
                          <a:pt x="386108" y="211682"/>
                        </a:moveTo>
                        <a:cubicBezTo>
                          <a:pt x="380507" y="222427"/>
                          <a:pt x="374249" y="232799"/>
                          <a:pt x="367201" y="242658"/>
                        </a:cubicBezTo>
                        <a:cubicBezTo>
                          <a:pt x="360752" y="251678"/>
                          <a:pt x="351742" y="260279"/>
                          <a:pt x="352723" y="272195"/>
                        </a:cubicBezTo>
                        <a:cubicBezTo>
                          <a:pt x="333940" y="273290"/>
                          <a:pt x="315137" y="273690"/>
                          <a:pt x="296335" y="274176"/>
                        </a:cubicBezTo>
                        <a:cubicBezTo>
                          <a:pt x="297363" y="266603"/>
                          <a:pt x="296859" y="258460"/>
                          <a:pt x="296535" y="252173"/>
                        </a:cubicBezTo>
                        <a:cubicBezTo>
                          <a:pt x="296126" y="243972"/>
                          <a:pt x="295135" y="235733"/>
                          <a:pt x="293544" y="227617"/>
                        </a:cubicBezTo>
                        <a:cubicBezTo>
                          <a:pt x="310213" y="211178"/>
                          <a:pt x="329186" y="195223"/>
                          <a:pt x="350189" y="184803"/>
                        </a:cubicBezTo>
                        <a:cubicBezTo>
                          <a:pt x="361115" y="179383"/>
                          <a:pt x="372726" y="175345"/>
                          <a:pt x="384632" y="172706"/>
                        </a:cubicBezTo>
                        <a:cubicBezTo>
                          <a:pt x="390994" y="171296"/>
                          <a:pt x="397414" y="170658"/>
                          <a:pt x="403834" y="170039"/>
                        </a:cubicBezTo>
                        <a:cubicBezTo>
                          <a:pt x="403005" y="173144"/>
                          <a:pt x="402177" y="176116"/>
                          <a:pt x="401158" y="178688"/>
                        </a:cubicBezTo>
                        <a:cubicBezTo>
                          <a:pt x="396738" y="189927"/>
                          <a:pt x="391690" y="200967"/>
                          <a:pt x="386108" y="211682"/>
                        </a:cubicBezTo>
                        <a:close/>
                        <a:moveTo>
                          <a:pt x="74669" y="174687"/>
                        </a:moveTo>
                        <a:cubicBezTo>
                          <a:pt x="74307" y="169163"/>
                          <a:pt x="73916" y="163648"/>
                          <a:pt x="73345" y="158104"/>
                        </a:cubicBezTo>
                        <a:cubicBezTo>
                          <a:pt x="72259" y="147474"/>
                          <a:pt x="71164" y="136758"/>
                          <a:pt x="71345" y="126052"/>
                        </a:cubicBezTo>
                        <a:cubicBezTo>
                          <a:pt x="71516" y="115784"/>
                          <a:pt x="73460" y="106088"/>
                          <a:pt x="75155" y="96020"/>
                        </a:cubicBezTo>
                        <a:cubicBezTo>
                          <a:pt x="75212" y="95687"/>
                          <a:pt x="75259" y="95334"/>
                          <a:pt x="75298" y="94992"/>
                        </a:cubicBezTo>
                        <a:cubicBezTo>
                          <a:pt x="95348" y="107822"/>
                          <a:pt x="115903" y="120662"/>
                          <a:pt x="134038" y="135873"/>
                        </a:cubicBezTo>
                        <a:cubicBezTo>
                          <a:pt x="143363" y="143693"/>
                          <a:pt x="152402" y="151913"/>
                          <a:pt x="160184" y="161285"/>
                        </a:cubicBezTo>
                        <a:cubicBezTo>
                          <a:pt x="163919" y="165781"/>
                          <a:pt x="167309" y="170534"/>
                          <a:pt x="170376" y="175497"/>
                        </a:cubicBezTo>
                        <a:cubicBezTo>
                          <a:pt x="171758" y="177735"/>
                          <a:pt x="172948" y="180164"/>
                          <a:pt x="174234" y="182507"/>
                        </a:cubicBezTo>
                        <a:cubicBezTo>
                          <a:pt x="172167" y="185060"/>
                          <a:pt x="170167" y="187670"/>
                          <a:pt x="168262" y="190384"/>
                        </a:cubicBezTo>
                        <a:cubicBezTo>
                          <a:pt x="159337" y="203119"/>
                          <a:pt x="152526" y="217378"/>
                          <a:pt x="147688" y="232142"/>
                        </a:cubicBezTo>
                        <a:cubicBezTo>
                          <a:pt x="146716" y="235114"/>
                          <a:pt x="145773" y="238228"/>
                          <a:pt x="144973" y="241419"/>
                        </a:cubicBezTo>
                        <a:cubicBezTo>
                          <a:pt x="134010" y="224008"/>
                          <a:pt x="120455" y="208311"/>
                          <a:pt x="104454" y="195033"/>
                        </a:cubicBezTo>
                        <a:cubicBezTo>
                          <a:pt x="95129" y="187298"/>
                          <a:pt x="85232" y="180479"/>
                          <a:pt x="74669" y="174687"/>
                        </a:cubicBezTo>
                        <a:close/>
                        <a:moveTo>
                          <a:pt x="173405" y="236981"/>
                        </a:moveTo>
                        <a:cubicBezTo>
                          <a:pt x="178378" y="225341"/>
                          <a:pt x="184911" y="213968"/>
                          <a:pt x="192913" y="204138"/>
                        </a:cubicBezTo>
                        <a:cubicBezTo>
                          <a:pt x="200799" y="194442"/>
                          <a:pt x="209819" y="185422"/>
                          <a:pt x="220449" y="178764"/>
                        </a:cubicBezTo>
                        <a:cubicBezTo>
                          <a:pt x="226583" y="174925"/>
                          <a:pt x="234927" y="171992"/>
                          <a:pt x="241518" y="167705"/>
                        </a:cubicBezTo>
                        <a:cubicBezTo>
                          <a:pt x="245253" y="173258"/>
                          <a:pt x="248891" y="178878"/>
                          <a:pt x="251882" y="184812"/>
                        </a:cubicBezTo>
                        <a:cubicBezTo>
                          <a:pt x="257359" y="195680"/>
                          <a:pt x="261578" y="207548"/>
                          <a:pt x="265064" y="219188"/>
                        </a:cubicBezTo>
                        <a:cubicBezTo>
                          <a:pt x="268427" y="230427"/>
                          <a:pt x="270493" y="241915"/>
                          <a:pt x="270970" y="253640"/>
                        </a:cubicBezTo>
                        <a:cubicBezTo>
                          <a:pt x="271227" y="260127"/>
                          <a:pt x="270046" y="267766"/>
                          <a:pt x="270150" y="274995"/>
                        </a:cubicBezTo>
                        <a:cubicBezTo>
                          <a:pt x="245547" y="275995"/>
                          <a:pt x="221069" y="277529"/>
                          <a:pt x="196370" y="276995"/>
                        </a:cubicBezTo>
                        <a:cubicBezTo>
                          <a:pt x="185426" y="276757"/>
                          <a:pt x="174481" y="276424"/>
                          <a:pt x="163528" y="276043"/>
                        </a:cubicBezTo>
                        <a:cubicBezTo>
                          <a:pt x="166424" y="262898"/>
                          <a:pt x="168043" y="249554"/>
                          <a:pt x="173405" y="236981"/>
                        </a:cubicBezTo>
                        <a:close/>
                        <a:moveTo>
                          <a:pt x="364401" y="73998"/>
                        </a:moveTo>
                        <a:cubicBezTo>
                          <a:pt x="366667" y="88943"/>
                          <a:pt x="365743" y="104488"/>
                          <a:pt x="363972" y="119385"/>
                        </a:cubicBezTo>
                        <a:cubicBezTo>
                          <a:pt x="363267" y="125271"/>
                          <a:pt x="358676" y="139283"/>
                          <a:pt x="358314" y="150436"/>
                        </a:cubicBezTo>
                        <a:cubicBezTo>
                          <a:pt x="350380" y="153446"/>
                          <a:pt x="342836" y="156942"/>
                          <a:pt x="336054" y="160600"/>
                        </a:cubicBezTo>
                        <a:cubicBezTo>
                          <a:pt x="323281" y="167486"/>
                          <a:pt x="311213" y="176135"/>
                          <a:pt x="300869" y="186308"/>
                        </a:cubicBezTo>
                        <a:cubicBezTo>
                          <a:pt x="295230" y="191861"/>
                          <a:pt x="290763" y="197728"/>
                          <a:pt x="286953" y="204053"/>
                        </a:cubicBezTo>
                        <a:cubicBezTo>
                          <a:pt x="283466" y="194756"/>
                          <a:pt x="278838" y="185555"/>
                          <a:pt x="273208" y="176992"/>
                        </a:cubicBezTo>
                        <a:cubicBezTo>
                          <a:pt x="273694" y="176164"/>
                          <a:pt x="274104" y="175249"/>
                          <a:pt x="274408" y="174211"/>
                        </a:cubicBezTo>
                        <a:cubicBezTo>
                          <a:pt x="282181" y="148179"/>
                          <a:pt x="297888" y="129148"/>
                          <a:pt x="317175" y="110594"/>
                        </a:cubicBezTo>
                        <a:cubicBezTo>
                          <a:pt x="326863" y="101278"/>
                          <a:pt x="337311" y="92858"/>
                          <a:pt x="348265" y="85095"/>
                        </a:cubicBezTo>
                        <a:cubicBezTo>
                          <a:pt x="353075" y="81704"/>
                          <a:pt x="359067" y="78142"/>
                          <a:pt x="364401" y="73998"/>
                        </a:cubicBezTo>
                        <a:close/>
                        <a:moveTo>
                          <a:pt x="324405" y="71017"/>
                        </a:moveTo>
                        <a:cubicBezTo>
                          <a:pt x="316271" y="77199"/>
                          <a:pt x="308384" y="83704"/>
                          <a:pt x="300945" y="90696"/>
                        </a:cubicBezTo>
                        <a:cubicBezTo>
                          <a:pt x="300107" y="88753"/>
                          <a:pt x="299211" y="86800"/>
                          <a:pt x="298364" y="84828"/>
                        </a:cubicBezTo>
                        <a:cubicBezTo>
                          <a:pt x="295059" y="77123"/>
                          <a:pt x="291506" y="69522"/>
                          <a:pt x="287753" y="62016"/>
                        </a:cubicBezTo>
                        <a:cubicBezTo>
                          <a:pt x="293544" y="57311"/>
                          <a:pt x="299335" y="52605"/>
                          <a:pt x="305126" y="47890"/>
                        </a:cubicBezTo>
                        <a:cubicBezTo>
                          <a:pt x="308260" y="45347"/>
                          <a:pt x="311185" y="42909"/>
                          <a:pt x="313651" y="40118"/>
                        </a:cubicBezTo>
                        <a:cubicBezTo>
                          <a:pt x="317185" y="43947"/>
                          <a:pt x="320271" y="48138"/>
                          <a:pt x="322319" y="52958"/>
                        </a:cubicBezTo>
                        <a:cubicBezTo>
                          <a:pt x="324919" y="59044"/>
                          <a:pt x="324348" y="64997"/>
                          <a:pt x="324405" y="71017"/>
                        </a:cubicBezTo>
                        <a:close/>
                        <a:moveTo>
                          <a:pt x="183111" y="57577"/>
                        </a:moveTo>
                        <a:cubicBezTo>
                          <a:pt x="199999" y="42537"/>
                          <a:pt x="218830" y="32565"/>
                          <a:pt x="238747" y="22992"/>
                        </a:cubicBezTo>
                        <a:cubicBezTo>
                          <a:pt x="247986" y="36632"/>
                          <a:pt x="256254" y="50929"/>
                          <a:pt x="263817" y="65559"/>
                        </a:cubicBezTo>
                        <a:cubicBezTo>
                          <a:pt x="268131" y="73913"/>
                          <a:pt x="272227" y="82390"/>
                          <a:pt x="275999" y="91001"/>
                        </a:cubicBezTo>
                        <a:cubicBezTo>
                          <a:pt x="278380" y="96458"/>
                          <a:pt x="280152" y="103888"/>
                          <a:pt x="283838" y="109174"/>
                        </a:cubicBezTo>
                        <a:cubicBezTo>
                          <a:pt x="272503" y="123367"/>
                          <a:pt x="263017" y="139635"/>
                          <a:pt x="256073" y="156275"/>
                        </a:cubicBezTo>
                        <a:cubicBezTo>
                          <a:pt x="254425" y="154704"/>
                          <a:pt x="252739" y="153180"/>
                          <a:pt x="251006" y="151732"/>
                        </a:cubicBezTo>
                        <a:cubicBezTo>
                          <a:pt x="250120" y="149160"/>
                          <a:pt x="248129" y="146903"/>
                          <a:pt x="246062" y="145302"/>
                        </a:cubicBezTo>
                        <a:cubicBezTo>
                          <a:pt x="239404" y="140168"/>
                          <a:pt x="230012" y="143607"/>
                          <a:pt x="222697" y="145769"/>
                        </a:cubicBezTo>
                        <a:cubicBezTo>
                          <a:pt x="215563" y="147874"/>
                          <a:pt x="208695" y="152094"/>
                          <a:pt x="202580" y="156275"/>
                        </a:cubicBezTo>
                        <a:cubicBezTo>
                          <a:pt x="196855" y="160190"/>
                          <a:pt x="191551" y="164505"/>
                          <a:pt x="186597" y="169172"/>
                        </a:cubicBezTo>
                        <a:cubicBezTo>
                          <a:pt x="182778" y="162362"/>
                          <a:pt x="177539" y="155913"/>
                          <a:pt x="173653" y="150884"/>
                        </a:cubicBezTo>
                        <a:cubicBezTo>
                          <a:pt x="165757" y="140673"/>
                          <a:pt x="156784" y="131263"/>
                          <a:pt x="146640" y="123262"/>
                        </a:cubicBezTo>
                        <a:cubicBezTo>
                          <a:pt x="144906" y="121900"/>
                          <a:pt x="143163" y="120576"/>
                          <a:pt x="141411" y="119280"/>
                        </a:cubicBezTo>
                        <a:cubicBezTo>
                          <a:pt x="144183" y="94754"/>
                          <a:pt x="165528" y="73237"/>
                          <a:pt x="183111" y="57577"/>
                        </a:cubicBezTo>
                        <a:close/>
                        <a:moveTo>
                          <a:pt x="112931" y="100764"/>
                        </a:moveTo>
                        <a:cubicBezTo>
                          <a:pt x="109521" y="89391"/>
                          <a:pt x="107883" y="77875"/>
                          <a:pt x="108445" y="65997"/>
                        </a:cubicBezTo>
                        <a:cubicBezTo>
                          <a:pt x="108692" y="60768"/>
                          <a:pt x="109226" y="55682"/>
                          <a:pt x="109388" y="50605"/>
                        </a:cubicBezTo>
                        <a:cubicBezTo>
                          <a:pt x="117179" y="55739"/>
                          <a:pt x="124494" y="61454"/>
                          <a:pt x="132172" y="66874"/>
                        </a:cubicBezTo>
                        <a:cubicBezTo>
                          <a:pt x="134515" y="68521"/>
                          <a:pt x="138163" y="71236"/>
                          <a:pt x="142068" y="73237"/>
                        </a:cubicBezTo>
                        <a:cubicBezTo>
                          <a:pt x="135410" y="85171"/>
                          <a:pt x="131257" y="98116"/>
                          <a:pt x="131057" y="112156"/>
                        </a:cubicBezTo>
                        <a:cubicBezTo>
                          <a:pt x="125209" y="108355"/>
                          <a:pt x="119227" y="104850"/>
                          <a:pt x="113122" y="101573"/>
                        </a:cubicBezTo>
                        <a:cubicBezTo>
                          <a:pt x="113074" y="101307"/>
                          <a:pt x="113007" y="101040"/>
                          <a:pt x="112931" y="100764"/>
                        </a:cubicBezTo>
                        <a:close/>
                        <a:moveTo>
                          <a:pt x="35855" y="179659"/>
                        </a:moveTo>
                        <a:cubicBezTo>
                          <a:pt x="41808" y="182298"/>
                          <a:pt x="47694" y="185060"/>
                          <a:pt x="53495" y="188041"/>
                        </a:cubicBezTo>
                        <a:cubicBezTo>
                          <a:pt x="65877" y="194404"/>
                          <a:pt x="77755" y="202167"/>
                          <a:pt x="88509" y="210996"/>
                        </a:cubicBezTo>
                        <a:cubicBezTo>
                          <a:pt x="109540" y="228275"/>
                          <a:pt x="126923" y="250135"/>
                          <a:pt x="138144" y="274986"/>
                        </a:cubicBezTo>
                        <a:cubicBezTo>
                          <a:pt x="128685" y="274528"/>
                          <a:pt x="119236" y="274033"/>
                          <a:pt x="109807" y="273423"/>
                        </a:cubicBezTo>
                        <a:cubicBezTo>
                          <a:pt x="104292" y="273071"/>
                          <a:pt x="98767" y="272671"/>
                          <a:pt x="93253" y="272280"/>
                        </a:cubicBezTo>
                        <a:cubicBezTo>
                          <a:pt x="90995" y="262955"/>
                          <a:pt x="81432" y="256783"/>
                          <a:pt x="75459" y="249354"/>
                        </a:cubicBezTo>
                        <a:cubicBezTo>
                          <a:pt x="68230" y="240362"/>
                          <a:pt x="62649" y="230332"/>
                          <a:pt x="56733" y="220474"/>
                        </a:cubicBezTo>
                        <a:cubicBezTo>
                          <a:pt x="50942" y="210825"/>
                          <a:pt x="45513" y="201186"/>
                          <a:pt x="40694" y="191003"/>
                        </a:cubicBezTo>
                        <a:cubicBezTo>
                          <a:pt x="38979" y="187384"/>
                          <a:pt x="37465" y="183507"/>
                          <a:pt x="35855" y="179659"/>
                        </a:cubicBezTo>
                        <a:close/>
                        <a:moveTo>
                          <a:pt x="55457" y="265127"/>
                        </a:moveTo>
                        <a:cubicBezTo>
                          <a:pt x="56533" y="266489"/>
                          <a:pt x="57705" y="268013"/>
                          <a:pt x="58934" y="269594"/>
                        </a:cubicBezTo>
                        <a:cubicBezTo>
                          <a:pt x="56657" y="269385"/>
                          <a:pt x="54381" y="269166"/>
                          <a:pt x="52104" y="268947"/>
                        </a:cubicBezTo>
                        <a:cubicBezTo>
                          <a:pt x="51581" y="268899"/>
                          <a:pt x="51409" y="268223"/>
                          <a:pt x="51838" y="267918"/>
                        </a:cubicBezTo>
                        <a:cubicBezTo>
                          <a:pt x="53076" y="267042"/>
                          <a:pt x="54200" y="265889"/>
                          <a:pt x="55038" y="264584"/>
                        </a:cubicBezTo>
                        <a:cubicBezTo>
                          <a:pt x="55181" y="264765"/>
                          <a:pt x="55314" y="264946"/>
                          <a:pt x="55457" y="265127"/>
                        </a:cubicBezTo>
                        <a:close/>
                        <a:moveTo>
                          <a:pt x="376593" y="510691"/>
                        </a:moveTo>
                        <a:cubicBezTo>
                          <a:pt x="376059" y="511367"/>
                          <a:pt x="375526" y="512044"/>
                          <a:pt x="374983" y="512710"/>
                        </a:cubicBezTo>
                        <a:cubicBezTo>
                          <a:pt x="370354" y="518492"/>
                          <a:pt x="365400" y="523988"/>
                          <a:pt x="360419" y="529446"/>
                        </a:cubicBezTo>
                        <a:cubicBezTo>
                          <a:pt x="359019" y="530979"/>
                          <a:pt x="357590" y="532475"/>
                          <a:pt x="356199" y="534008"/>
                        </a:cubicBezTo>
                        <a:cubicBezTo>
                          <a:pt x="356028" y="534199"/>
                          <a:pt x="355914" y="534370"/>
                          <a:pt x="355847" y="534523"/>
                        </a:cubicBezTo>
                        <a:cubicBezTo>
                          <a:pt x="352161" y="532275"/>
                          <a:pt x="348922" y="528389"/>
                          <a:pt x="345722" y="525493"/>
                        </a:cubicBezTo>
                        <a:cubicBezTo>
                          <a:pt x="338397" y="518873"/>
                          <a:pt x="331072" y="512244"/>
                          <a:pt x="323758" y="505624"/>
                        </a:cubicBezTo>
                        <a:cubicBezTo>
                          <a:pt x="318175" y="500576"/>
                          <a:pt x="310861" y="501985"/>
                          <a:pt x="306641" y="507834"/>
                        </a:cubicBezTo>
                        <a:cubicBezTo>
                          <a:pt x="301126" y="515463"/>
                          <a:pt x="295620" y="523102"/>
                          <a:pt x="290096" y="530732"/>
                        </a:cubicBezTo>
                        <a:cubicBezTo>
                          <a:pt x="287219" y="534704"/>
                          <a:pt x="282657" y="544143"/>
                          <a:pt x="277704" y="543457"/>
                        </a:cubicBezTo>
                        <a:cubicBezTo>
                          <a:pt x="274618" y="543038"/>
                          <a:pt x="269855" y="538018"/>
                          <a:pt x="267436" y="536266"/>
                        </a:cubicBezTo>
                        <a:cubicBezTo>
                          <a:pt x="264540" y="534161"/>
                          <a:pt x="261645" y="532056"/>
                          <a:pt x="258749" y="529941"/>
                        </a:cubicBezTo>
                        <a:cubicBezTo>
                          <a:pt x="251024" y="524321"/>
                          <a:pt x="243233" y="518883"/>
                          <a:pt x="235308" y="513539"/>
                        </a:cubicBezTo>
                        <a:cubicBezTo>
                          <a:pt x="232374" y="511558"/>
                          <a:pt x="227622" y="511587"/>
                          <a:pt x="224678" y="513539"/>
                        </a:cubicBezTo>
                        <a:cubicBezTo>
                          <a:pt x="216458" y="518988"/>
                          <a:pt x="209924" y="525731"/>
                          <a:pt x="203190" y="532875"/>
                        </a:cubicBezTo>
                        <a:cubicBezTo>
                          <a:pt x="196332" y="540152"/>
                          <a:pt x="189217" y="547000"/>
                          <a:pt x="178578" y="546991"/>
                        </a:cubicBezTo>
                        <a:cubicBezTo>
                          <a:pt x="167452" y="546981"/>
                          <a:pt x="157356" y="540809"/>
                          <a:pt x="149555" y="533351"/>
                        </a:cubicBezTo>
                        <a:cubicBezTo>
                          <a:pt x="145392" y="529370"/>
                          <a:pt x="141725" y="524902"/>
                          <a:pt x="138268" y="520302"/>
                        </a:cubicBezTo>
                        <a:cubicBezTo>
                          <a:pt x="135220" y="516244"/>
                          <a:pt x="132409" y="510234"/>
                          <a:pt x="127952" y="507567"/>
                        </a:cubicBezTo>
                        <a:cubicBezTo>
                          <a:pt x="111703" y="497832"/>
                          <a:pt x="98967" y="519578"/>
                          <a:pt x="89738" y="528484"/>
                        </a:cubicBezTo>
                        <a:cubicBezTo>
                          <a:pt x="82327" y="535627"/>
                          <a:pt x="76393" y="526274"/>
                          <a:pt x="72288" y="519873"/>
                        </a:cubicBezTo>
                        <a:cubicBezTo>
                          <a:pt x="68211" y="513520"/>
                          <a:pt x="63925" y="507100"/>
                          <a:pt x="57905" y="502890"/>
                        </a:cubicBezTo>
                        <a:cubicBezTo>
                          <a:pt x="56733" y="495394"/>
                          <a:pt x="55562" y="487898"/>
                          <a:pt x="54390" y="480392"/>
                        </a:cubicBezTo>
                        <a:cubicBezTo>
                          <a:pt x="53980" y="477782"/>
                          <a:pt x="53581" y="475163"/>
                          <a:pt x="53171" y="472544"/>
                        </a:cubicBezTo>
                        <a:cubicBezTo>
                          <a:pt x="70173" y="479259"/>
                          <a:pt x="89547" y="482202"/>
                          <a:pt x="106797" y="485421"/>
                        </a:cubicBezTo>
                        <a:cubicBezTo>
                          <a:pt x="130419" y="489841"/>
                          <a:pt x="154403" y="492689"/>
                          <a:pt x="178387" y="494156"/>
                        </a:cubicBezTo>
                        <a:cubicBezTo>
                          <a:pt x="226955" y="497127"/>
                          <a:pt x="275294" y="493251"/>
                          <a:pt x="323224" y="485259"/>
                        </a:cubicBezTo>
                        <a:cubicBezTo>
                          <a:pt x="335206" y="483259"/>
                          <a:pt x="347217" y="481049"/>
                          <a:pt x="358981" y="477982"/>
                        </a:cubicBezTo>
                        <a:cubicBezTo>
                          <a:pt x="365353" y="476325"/>
                          <a:pt x="374859" y="474849"/>
                          <a:pt x="382679" y="471924"/>
                        </a:cubicBezTo>
                        <a:cubicBezTo>
                          <a:pt x="380679" y="484850"/>
                          <a:pt x="378650" y="497775"/>
                          <a:pt x="376593" y="510691"/>
                        </a:cubicBezTo>
                        <a:close/>
                        <a:moveTo>
                          <a:pt x="366725" y="569241"/>
                        </a:moveTo>
                        <a:cubicBezTo>
                          <a:pt x="363581" y="584738"/>
                          <a:pt x="354990" y="596559"/>
                          <a:pt x="341988" y="605532"/>
                        </a:cubicBezTo>
                        <a:cubicBezTo>
                          <a:pt x="309032" y="628277"/>
                          <a:pt x="265255" y="634707"/>
                          <a:pt x="226060" y="634869"/>
                        </a:cubicBezTo>
                        <a:cubicBezTo>
                          <a:pt x="189245" y="635021"/>
                          <a:pt x="152288" y="632583"/>
                          <a:pt x="117789" y="618447"/>
                        </a:cubicBezTo>
                        <a:cubicBezTo>
                          <a:pt x="102092" y="612018"/>
                          <a:pt x="85385" y="602512"/>
                          <a:pt x="76050" y="587834"/>
                        </a:cubicBezTo>
                        <a:cubicBezTo>
                          <a:pt x="70631" y="579309"/>
                          <a:pt x="69030" y="569727"/>
                          <a:pt x="67297" y="559983"/>
                        </a:cubicBezTo>
                        <a:cubicBezTo>
                          <a:pt x="66468" y="555325"/>
                          <a:pt x="65677" y="550648"/>
                          <a:pt x="64887" y="545981"/>
                        </a:cubicBezTo>
                        <a:cubicBezTo>
                          <a:pt x="70649" y="551287"/>
                          <a:pt x="77669" y="554630"/>
                          <a:pt x="86747" y="554106"/>
                        </a:cubicBezTo>
                        <a:cubicBezTo>
                          <a:pt x="95643" y="553582"/>
                          <a:pt x="103073" y="548277"/>
                          <a:pt x="108731" y="541704"/>
                        </a:cubicBezTo>
                        <a:cubicBezTo>
                          <a:pt x="111197" y="538837"/>
                          <a:pt x="114398" y="532656"/>
                          <a:pt x="118227" y="529789"/>
                        </a:cubicBezTo>
                        <a:cubicBezTo>
                          <a:pt x="133057" y="548410"/>
                          <a:pt x="150507" y="566422"/>
                          <a:pt x="175729" y="567936"/>
                        </a:cubicBezTo>
                        <a:cubicBezTo>
                          <a:pt x="187988" y="568670"/>
                          <a:pt x="199142" y="564431"/>
                          <a:pt x="208552" y="556754"/>
                        </a:cubicBezTo>
                        <a:cubicBezTo>
                          <a:pt x="216258" y="550468"/>
                          <a:pt x="222088" y="541847"/>
                          <a:pt x="229784" y="535561"/>
                        </a:cubicBezTo>
                        <a:cubicBezTo>
                          <a:pt x="237613" y="541495"/>
                          <a:pt x="245490" y="547334"/>
                          <a:pt x="253472" y="553077"/>
                        </a:cubicBezTo>
                        <a:cubicBezTo>
                          <a:pt x="261816" y="559069"/>
                          <a:pt x="270141" y="566565"/>
                          <a:pt x="281095" y="565688"/>
                        </a:cubicBezTo>
                        <a:cubicBezTo>
                          <a:pt x="290801" y="564907"/>
                          <a:pt x="297145" y="557554"/>
                          <a:pt x="302545" y="550248"/>
                        </a:cubicBezTo>
                        <a:cubicBezTo>
                          <a:pt x="307622" y="543400"/>
                          <a:pt x="312623" y="536494"/>
                          <a:pt x="317633" y="529598"/>
                        </a:cubicBezTo>
                        <a:cubicBezTo>
                          <a:pt x="323938" y="535389"/>
                          <a:pt x="330253" y="541181"/>
                          <a:pt x="336607" y="546924"/>
                        </a:cubicBezTo>
                        <a:cubicBezTo>
                          <a:pt x="344827" y="554354"/>
                          <a:pt x="354485" y="561116"/>
                          <a:pt x="365591" y="554668"/>
                        </a:cubicBezTo>
                        <a:cubicBezTo>
                          <a:pt x="367086" y="553801"/>
                          <a:pt x="368506" y="552753"/>
                          <a:pt x="369897" y="551639"/>
                        </a:cubicBezTo>
                        <a:cubicBezTo>
                          <a:pt x="368925" y="557516"/>
                          <a:pt x="367915" y="563393"/>
                          <a:pt x="366725" y="569241"/>
                        </a:cubicBezTo>
                        <a:close/>
                        <a:moveTo>
                          <a:pt x="386737" y="445645"/>
                        </a:moveTo>
                        <a:cubicBezTo>
                          <a:pt x="386346" y="445559"/>
                          <a:pt x="385975" y="445454"/>
                          <a:pt x="385565" y="445407"/>
                        </a:cubicBezTo>
                        <a:cubicBezTo>
                          <a:pt x="375125" y="443997"/>
                          <a:pt x="360572" y="451065"/>
                          <a:pt x="350494" y="453722"/>
                        </a:cubicBezTo>
                        <a:cubicBezTo>
                          <a:pt x="302412" y="466381"/>
                          <a:pt x="254235" y="473487"/>
                          <a:pt x="204428" y="473505"/>
                        </a:cubicBezTo>
                        <a:cubicBezTo>
                          <a:pt x="177006" y="473515"/>
                          <a:pt x="149555" y="471724"/>
                          <a:pt x="122389" y="467876"/>
                        </a:cubicBezTo>
                        <a:cubicBezTo>
                          <a:pt x="108625" y="465933"/>
                          <a:pt x="94929" y="463533"/>
                          <a:pt x="81327" y="460628"/>
                        </a:cubicBezTo>
                        <a:cubicBezTo>
                          <a:pt x="71107" y="458446"/>
                          <a:pt x="60800" y="455637"/>
                          <a:pt x="50362" y="454360"/>
                        </a:cubicBezTo>
                        <a:cubicBezTo>
                          <a:pt x="49752" y="450407"/>
                          <a:pt x="49133" y="446454"/>
                          <a:pt x="48523" y="442501"/>
                        </a:cubicBezTo>
                        <a:cubicBezTo>
                          <a:pt x="50162" y="441787"/>
                          <a:pt x="58838" y="436482"/>
                          <a:pt x="57543" y="425433"/>
                        </a:cubicBezTo>
                        <a:cubicBezTo>
                          <a:pt x="55838" y="410812"/>
                          <a:pt x="44046" y="409917"/>
                          <a:pt x="43475" y="409831"/>
                        </a:cubicBezTo>
                        <a:cubicBezTo>
                          <a:pt x="40865" y="392857"/>
                          <a:pt x="38265" y="375874"/>
                          <a:pt x="35664" y="358891"/>
                        </a:cubicBezTo>
                        <a:cubicBezTo>
                          <a:pt x="32978" y="341346"/>
                          <a:pt x="30845" y="323582"/>
                          <a:pt x="27416" y="306170"/>
                        </a:cubicBezTo>
                        <a:cubicBezTo>
                          <a:pt x="25901" y="298503"/>
                          <a:pt x="23615" y="290864"/>
                          <a:pt x="21681" y="283205"/>
                        </a:cubicBezTo>
                        <a:cubicBezTo>
                          <a:pt x="42846" y="294359"/>
                          <a:pt x="71059" y="296083"/>
                          <a:pt x="94072" y="297912"/>
                        </a:cubicBezTo>
                        <a:cubicBezTo>
                          <a:pt x="122570" y="300189"/>
                          <a:pt x="151164" y="301103"/>
                          <a:pt x="179720" y="302179"/>
                        </a:cubicBezTo>
                        <a:cubicBezTo>
                          <a:pt x="211134" y="303370"/>
                          <a:pt x="242109" y="301951"/>
                          <a:pt x="273475" y="300903"/>
                        </a:cubicBezTo>
                        <a:cubicBezTo>
                          <a:pt x="298678" y="300055"/>
                          <a:pt x="323900" y="299913"/>
                          <a:pt x="349085" y="298465"/>
                        </a:cubicBezTo>
                        <a:cubicBezTo>
                          <a:pt x="369849" y="297264"/>
                          <a:pt x="391204" y="295740"/>
                          <a:pt x="411663" y="291054"/>
                        </a:cubicBezTo>
                        <a:cubicBezTo>
                          <a:pt x="400862" y="342041"/>
                          <a:pt x="394509" y="394153"/>
                          <a:pt x="386737" y="445645"/>
                        </a:cubicBezTo>
                        <a:close/>
                      </a:path>
                    </a:pathLst>
                  </a:custGeom>
                  <a:solidFill>
                    <a:srgbClr val="000000"/>
                  </a:solidFill>
                  <a:ln w="9525" cap="flat">
                    <a:noFill/>
                    <a:prstDash val="solid"/>
                    <a:miter/>
                  </a:ln>
                </p:spPr>
                <p:txBody>
                  <a:bodyPr rtlCol="0" anchor="ctr"/>
                  <a:lstStyle/>
                  <a:p>
                    <a:endParaRPr lang="en-GB"/>
                  </a:p>
                </p:txBody>
              </p:sp>
              <p:sp>
                <p:nvSpPr>
                  <p:cNvPr id="1102" name="Freeform: Shape 1101">
                    <a:extLst>
                      <a:ext uri="{FF2B5EF4-FFF2-40B4-BE49-F238E27FC236}">
                        <a16:creationId xmlns:a16="http://schemas.microsoft.com/office/drawing/2014/main" id="{B0FD5401-F0A1-6741-9CBA-418D9164D675}"/>
                      </a:ext>
                    </a:extLst>
                  </p:cNvPr>
                  <p:cNvSpPr/>
                  <p:nvPr/>
                </p:nvSpPr>
                <p:spPr>
                  <a:xfrm>
                    <a:off x="7105852" y="3423479"/>
                    <a:ext cx="34419" cy="34849"/>
                  </a:xfrm>
                  <a:custGeom>
                    <a:avLst/>
                    <a:gdLst>
                      <a:gd name="connsiteX0" fmla="*/ 33735 w 34419"/>
                      <a:gd name="connsiteY0" fmla="*/ 12921 h 34849"/>
                      <a:gd name="connsiteX1" fmla="*/ 27573 w 34419"/>
                      <a:gd name="connsiteY1" fmla="*/ 3596 h 34849"/>
                      <a:gd name="connsiteX2" fmla="*/ 3341 w 34419"/>
                      <a:gd name="connsiteY2" fmla="*/ 7302 h 34849"/>
                      <a:gd name="connsiteX3" fmla="*/ 1551 w 34419"/>
                      <a:gd name="connsiteY3" fmla="*/ 24170 h 34849"/>
                      <a:gd name="connsiteX4" fmla="*/ 33735 w 34419"/>
                      <a:gd name="connsiteY4" fmla="*/ 12921 h 34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19" h="34849">
                        <a:moveTo>
                          <a:pt x="33735" y="12921"/>
                        </a:moveTo>
                        <a:cubicBezTo>
                          <a:pt x="33059" y="9130"/>
                          <a:pt x="29697" y="4959"/>
                          <a:pt x="27573" y="3596"/>
                        </a:cubicBezTo>
                        <a:cubicBezTo>
                          <a:pt x="20619" y="-2776"/>
                          <a:pt x="7828" y="-147"/>
                          <a:pt x="3341" y="7302"/>
                        </a:cubicBezTo>
                        <a:cubicBezTo>
                          <a:pt x="-374" y="11778"/>
                          <a:pt x="-1021" y="19294"/>
                          <a:pt x="1551" y="24170"/>
                        </a:cubicBezTo>
                        <a:cubicBezTo>
                          <a:pt x="9771" y="43858"/>
                          <a:pt x="39260" y="34105"/>
                          <a:pt x="33735" y="12921"/>
                        </a:cubicBezTo>
                        <a:close/>
                      </a:path>
                    </a:pathLst>
                  </a:custGeom>
                  <a:solidFill>
                    <a:srgbClr val="000000"/>
                  </a:solidFill>
                  <a:ln w="9525" cap="flat">
                    <a:noFill/>
                    <a:prstDash val="solid"/>
                    <a:miter/>
                  </a:ln>
                </p:spPr>
                <p:txBody>
                  <a:bodyPr rtlCol="0" anchor="ctr"/>
                  <a:lstStyle/>
                  <a:p>
                    <a:endParaRPr lang="en-GB"/>
                  </a:p>
                </p:txBody>
              </p:sp>
              <p:sp>
                <p:nvSpPr>
                  <p:cNvPr id="1103" name="Freeform: Shape 1102">
                    <a:extLst>
                      <a:ext uri="{FF2B5EF4-FFF2-40B4-BE49-F238E27FC236}">
                        <a16:creationId xmlns:a16="http://schemas.microsoft.com/office/drawing/2014/main" id="{BB0FC665-1C28-B1A2-AA2E-1D784AF9F4D4}"/>
                      </a:ext>
                    </a:extLst>
                  </p:cNvPr>
                  <p:cNvSpPr/>
                  <p:nvPr/>
                </p:nvSpPr>
                <p:spPr>
                  <a:xfrm>
                    <a:off x="7206306" y="3428104"/>
                    <a:ext cx="26863" cy="26521"/>
                  </a:xfrm>
                  <a:custGeom>
                    <a:avLst/>
                    <a:gdLst>
                      <a:gd name="connsiteX0" fmla="*/ 26178 w 26863"/>
                      <a:gd name="connsiteY0" fmla="*/ 9639 h 26521"/>
                      <a:gd name="connsiteX1" fmla="*/ 499 w 26863"/>
                      <a:gd name="connsiteY1" fmla="*/ 16716 h 26521"/>
                      <a:gd name="connsiteX2" fmla="*/ 26178 w 26863"/>
                      <a:gd name="connsiteY2" fmla="*/ 9639 h 26521"/>
                    </a:gdLst>
                    <a:ahLst/>
                    <a:cxnLst>
                      <a:cxn ang="0">
                        <a:pos x="connsiteX0" y="connsiteY0"/>
                      </a:cxn>
                      <a:cxn ang="0">
                        <a:pos x="connsiteX1" y="connsiteY1"/>
                      </a:cxn>
                      <a:cxn ang="0">
                        <a:pos x="connsiteX2" y="connsiteY2"/>
                      </a:cxn>
                    </a:cxnLst>
                    <a:rect l="l" t="t" r="r" b="b"/>
                    <a:pathLst>
                      <a:path w="26863" h="26521">
                        <a:moveTo>
                          <a:pt x="26178" y="9639"/>
                        </a:moveTo>
                        <a:cubicBezTo>
                          <a:pt x="21226" y="-7144"/>
                          <a:pt x="-3825" y="-229"/>
                          <a:pt x="499" y="16716"/>
                        </a:cubicBezTo>
                        <a:cubicBezTo>
                          <a:pt x="5500" y="33518"/>
                          <a:pt x="31370" y="27127"/>
                          <a:pt x="26178" y="9639"/>
                        </a:cubicBezTo>
                        <a:close/>
                      </a:path>
                    </a:pathLst>
                  </a:custGeom>
                  <a:solidFill>
                    <a:srgbClr val="000000"/>
                  </a:solidFill>
                  <a:ln w="9525" cap="flat">
                    <a:noFill/>
                    <a:prstDash val="solid"/>
                    <a:miter/>
                  </a:ln>
                </p:spPr>
                <p:txBody>
                  <a:bodyPr rtlCol="0" anchor="ctr"/>
                  <a:lstStyle/>
                  <a:p>
                    <a:endParaRPr lang="en-GB"/>
                  </a:p>
                </p:txBody>
              </p:sp>
              <p:sp>
                <p:nvSpPr>
                  <p:cNvPr id="1104" name="Freeform: Shape 1103">
                    <a:extLst>
                      <a:ext uri="{FF2B5EF4-FFF2-40B4-BE49-F238E27FC236}">
                        <a16:creationId xmlns:a16="http://schemas.microsoft.com/office/drawing/2014/main" id="{5220B66F-C28B-2992-1E4E-0B51BE1BE9CA}"/>
                      </a:ext>
                    </a:extLst>
                  </p:cNvPr>
                  <p:cNvSpPr/>
                  <p:nvPr/>
                </p:nvSpPr>
                <p:spPr>
                  <a:xfrm>
                    <a:off x="7290444" y="3416434"/>
                    <a:ext cx="36761" cy="36813"/>
                  </a:xfrm>
                  <a:custGeom>
                    <a:avLst/>
                    <a:gdLst>
                      <a:gd name="connsiteX0" fmla="*/ 31337 w 36761"/>
                      <a:gd name="connsiteY0" fmla="*/ 5451 h 36813"/>
                      <a:gd name="connsiteX1" fmla="*/ 5429 w 36761"/>
                      <a:gd name="connsiteY1" fmla="*/ 31359 h 36813"/>
                      <a:gd name="connsiteX2" fmla="*/ 31337 w 36761"/>
                      <a:gd name="connsiteY2" fmla="*/ 5451 h 36813"/>
                    </a:gdLst>
                    <a:ahLst/>
                    <a:cxnLst>
                      <a:cxn ang="0">
                        <a:pos x="connsiteX0" y="connsiteY0"/>
                      </a:cxn>
                      <a:cxn ang="0">
                        <a:pos x="connsiteX1" y="connsiteY1"/>
                      </a:cxn>
                      <a:cxn ang="0">
                        <a:pos x="connsiteX2" y="connsiteY2"/>
                      </a:cxn>
                    </a:cxnLst>
                    <a:rect l="l" t="t" r="r" b="b"/>
                    <a:pathLst>
                      <a:path w="36761" h="36813">
                        <a:moveTo>
                          <a:pt x="31337" y="5451"/>
                        </a:moveTo>
                        <a:cubicBezTo>
                          <a:pt x="13621" y="-11132"/>
                          <a:pt x="-11059" y="13785"/>
                          <a:pt x="5429" y="31359"/>
                        </a:cubicBezTo>
                        <a:cubicBezTo>
                          <a:pt x="23136" y="47951"/>
                          <a:pt x="47816" y="23024"/>
                          <a:pt x="31337" y="5451"/>
                        </a:cubicBezTo>
                        <a:close/>
                      </a:path>
                    </a:pathLst>
                  </a:custGeom>
                  <a:solidFill>
                    <a:srgbClr val="000000"/>
                  </a:solidFill>
                  <a:ln w="9525" cap="flat">
                    <a:noFill/>
                    <a:prstDash val="solid"/>
                    <a:miter/>
                  </a:ln>
                </p:spPr>
                <p:txBody>
                  <a:bodyPr rtlCol="0" anchor="ctr"/>
                  <a:lstStyle/>
                  <a:p>
                    <a:endParaRPr lang="en-GB"/>
                  </a:p>
                </p:txBody>
              </p:sp>
            </p:grpSp>
          </p:grpSp>
        </p:grpSp>
        <p:pic>
          <p:nvPicPr>
            <p:cNvPr id="1027" name="Graphic 1026" descr="Female crossing legs">
              <a:extLst>
                <a:ext uri="{FF2B5EF4-FFF2-40B4-BE49-F238E27FC236}">
                  <a16:creationId xmlns:a16="http://schemas.microsoft.com/office/drawing/2014/main" id="{D54A5D93-3D8F-727B-1BFA-B6BBFD471F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8901647" y="3407888"/>
              <a:ext cx="1818110" cy="2384275"/>
            </a:xfrm>
            <a:prstGeom prst="rect">
              <a:avLst/>
            </a:prstGeom>
          </p:spPr>
        </p:pic>
        <p:pic>
          <p:nvPicPr>
            <p:cNvPr id="1029" name="Graphic 1028" descr="Female with tied hair">
              <a:extLst>
                <a:ext uri="{FF2B5EF4-FFF2-40B4-BE49-F238E27FC236}">
                  <a16:creationId xmlns:a16="http://schemas.microsoft.com/office/drawing/2014/main" id="{4253A680-253A-3528-6335-865DAE42ED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flipH="1">
              <a:off x="9949321" y="2831204"/>
              <a:ext cx="727701" cy="718605"/>
            </a:xfrm>
            <a:prstGeom prst="rect">
              <a:avLst/>
            </a:prstGeom>
          </p:spPr>
        </p:pic>
        <p:pic>
          <p:nvPicPr>
            <p:cNvPr id="1031" name="Graphic 1030" descr="A happy face">
              <a:extLst>
                <a:ext uri="{FF2B5EF4-FFF2-40B4-BE49-F238E27FC236}">
                  <a16:creationId xmlns:a16="http://schemas.microsoft.com/office/drawing/2014/main" id="{96B1B310-5A6C-6FFB-1091-EDD0E61C04B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10002114" y="3141512"/>
              <a:ext cx="304800" cy="314325"/>
            </a:xfrm>
            <a:prstGeom prst="rect">
              <a:avLst/>
            </a:prstGeom>
          </p:spPr>
        </p:pic>
      </p:grpSp>
      <p:sp>
        <p:nvSpPr>
          <p:cNvPr id="1130" name="Rectangle: Rounded Corners 1129">
            <a:extLst>
              <a:ext uri="{FF2B5EF4-FFF2-40B4-BE49-F238E27FC236}">
                <a16:creationId xmlns:a16="http://schemas.microsoft.com/office/drawing/2014/main" id="{87BCD278-F5C6-AD73-EA01-CCFDD5C2C624}"/>
              </a:ext>
            </a:extLst>
          </p:cNvPr>
          <p:cNvSpPr/>
          <p:nvPr/>
        </p:nvSpPr>
        <p:spPr>
          <a:xfrm>
            <a:off x="4746093" y="6045651"/>
            <a:ext cx="1655965" cy="42405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dirty="0"/>
              <a:t>Data subject</a:t>
            </a:r>
          </a:p>
        </p:txBody>
      </p:sp>
      <p:sp>
        <p:nvSpPr>
          <p:cNvPr id="51" name="Rectangle: Rounded Corners 50">
            <a:extLst>
              <a:ext uri="{FF2B5EF4-FFF2-40B4-BE49-F238E27FC236}">
                <a16:creationId xmlns:a16="http://schemas.microsoft.com/office/drawing/2014/main" id="{557F015E-4B0B-382E-9129-547EEBB1F4C8}"/>
              </a:ext>
            </a:extLst>
          </p:cNvPr>
          <p:cNvSpPr/>
          <p:nvPr/>
        </p:nvSpPr>
        <p:spPr>
          <a:xfrm>
            <a:off x="6772489" y="3995493"/>
            <a:ext cx="1698086" cy="42405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dirty="0"/>
              <a:t>Personal data</a:t>
            </a:r>
          </a:p>
        </p:txBody>
      </p:sp>
      <p:sp>
        <p:nvSpPr>
          <p:cNvPr id="52" name="Rectangle: Rounded Corners 51">
            <a:extLst>
              <a:ext uri="{FF2B5EF4-FFF2-40B4-BE49-F238E27FC236}">
                <a16:creationId xmlns:a16="http://schemas.microsoft.com/office/drawing/2014/main" id="{23CC3017-D1EF-172C-00AE-C345CF018667}"/>
              </a:ext>
            </a:extLst>
          </p:cNvPr>
          <p:cNvSpPr/>
          <p:nvPr/>
        </p:nvSpPr>
        <p:spPr>
          <a:xfrm>
            <a:off x="9697588" y="6056661"/>
            <a:ext cx="1818111" cy="40046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dirty="0"/>
              <a:t>Data controller</a:t>
            </a:r>
          </a:p>
        </p:txBody>
      </p:sp>
      <p:pic>
        <p:nvPicPr>
          <p:cNvPr id="1126" name="Graphic 1125" descr="Man in a polo shirt">
            <a:extLst>
              <a:ext uri="{FF2B5EF4-FFF2-40B4-BE49-F238E27FC236}">
                <a16:creationId xmlns:a16="http://schemas.microsoft.com/office/drawing/2014/main" id="{13A584FD-34D1-0C20-A998-8404D2BA2C8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045281" y="2105959"/>
            <a:ext cx="1172316" cy="3678647"/>
          </a:xfrm>
          <a:prstGeom prst="rect">
            <a:avLst/>
          </a:prstGeom>
        </p:spPr>
      </p:pic>
      <p:pic>
        <p:nvPicPr>
          <p:cNvPr id="1128" name="Graphic 1127" descr="Document with solid fill">
            <a:extLst>
              <a:ext uri="{FF2B5EF4-FFF2-40B4-BE49-F238E27FC236}">
                <a16:creationId xmlns:a16="http://schemas.microsoft.com/office/drawing/2014/main" id="{CC442923-FDC1-A07A-C7C4-A98E6DD4C26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7145282" y="2626529"/>
            <a:ext cx="952500" cy="952500"/>
          </a:xfrm>
          <a:prstGeom prst="rect">
            <a:avLst/>
          </a:prstGeom>
        </p:spPr>
      </p:pic>
      <p:sp>
        <p:nvSpPr>
          <p:cNvPr id="1131" name="Arrow: Left-Right 1130">
            <a:extLst>
              <a:ext uri="{FF2B5EF4-FFF2-40B4-BE49-F238E27FC236}">
                <a16:creationId xmlns:a16="http://schemas.microsoft.com/office/drawing/2014/main" id="{86070DE7-5D4E-1967-50AB-E44A7D7AB23B}"/>
              </a:ext>
              <a:ext uri="{C183D7F6-B498-43B3-948B-1728B52AA6E4}">
                <adec:decorative xmlns:adec="http://schemas.microsoft.com/office/drawing/2017/decorative" val="1"/>
              </a:ext>
            </a:extLst>
          </p:cNvPr>
          <p:cNvSpPr/>
          <p:nvPr/>
        </p:nvSpPr>
        <p:spPr>
          <a:xfrm rot="20425301">
            <a:off x="6147155" y="3048916"/>
            <a:ext cx="952500" cy="298354"/>
          </a:xfrm>
          <a:prstGeom prst="leftRightArrow">
            <a:avLst/>
          </a:prstGeom>
          <a:solidFill>
            <a:srgbClr val="EAC036"/>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72" name="Arrow: Left-Right 171">
            <a:extLst>
              <a:ext uri="{FF2B5EF4-FFF2-40B4-BE49-F238E27FC236}">
                <a16:creationId xmlns:a16="http://schemas.microsoft.com/office/drawing/2014/main" id="{8BBBFA02-779C-4DF0-0CED-999D17CE729B}"/>
              </a:ext>
              <a:ext uri="{C183D7F6-B498-43B3-948B-1728B52AA6E4}">
                <adec:decorative xmlns:adec="http://schemas.microsoft.com/office/drawing/2017/decorative" val="1"/>
              </a:ext>
            </a:extLst>
          </p:cNvPr>
          <p:cNvSpPr/>
          <p:nvPr/>
        </p:nvSpPr>
        <p:spPr>
          <a:xfrm rot="1950644">
            <a:off x="8136534" y="3112851"/>
            <a:ext cx="952500" cy="298354"/>
          </a:xfrm>
          <a:prstGeom prst="leftRightArrow">
            <a:avLst/>
          </a:prstGeom>
          <a:solidFill>
            <a:srgbClr val="EAC036"/>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132" name="TextBox 1131">
            <a:extLst>
              <a:ext uri="{FF2B5EF4-FFF2-40B4-BE49-F238E27FC236}">
                <a16:creationId xmlns:a16="http://schemas.microsoft.com/office/drawing/2014/main" id="{9580F685-CE5C-ACF4-B8B9-42C653B3DE45}"/>
              </a:ext>
            </a:extLst>
          </p:cNvPr>
          <p:cNvSpPr txBox="1"/>
          <p:nvPr/>
        </p:nvSpPr>
        <p:spPr>
          <a:xfrm>
            <a:off x="379103" y="2218947"/>
            <a:ext cx="3974763" cy="3785652"/>
          </a:xfrm>
          <a:prstGeom prst="rect">
            <a:avLst/>
          </a:prstGeom>
          <a:noFill/>
        </p:spPr>
        <p:txBody>
          <a:bodyPr wrap="square" rtlCol="0">
            <a:spAutoFit/>
          </a:bodyPr>
          <a:lstStyle/>
          <a:p>
            <a:r>
              <a:rPr lang="en-GB" sz="2000" dirty="0"/>
              <a:t>Any time an organisation holds your personal data, you are a </a:t>
            </a:r>
            <a:r>
              <a:rPr lang="en-GB" sz="2000" b="1" dirty="0"/>
              <a:t>data subject</a:t>
            </a:r>
            <a:r>
              <a:rPr lang="en-GB" sz="2000" dirty="0"/>
              <a:t>.</a:t>
            </a:r>
          </a:p>
          <a:p>
            <a:endParaRPr lang="en-GB" sz="2000" dirty="0"/>
          </a:p>
          <a:p>
            <a:r>
              <a:rPr lang="en-GB" sz="2000" dirty="0"/>
              <a:t>The person who decided how the data is used within the organisation is the </a:t>
            </a:r>
            <a:r>
              <a:rPr lang="en-GB" sz="2000" b="1" dirty="0"/>
              <a:t>data controller</a:t>
            </a:r>
            <a:r>
              <a:rPr lang="en-GB" sz="2000" dirty="0"/>
              <a:t>.</a:t>
            </a:r>
          </a:p>
          <a:p>
            <a:endParaRPr lang="en-GB" sz="2000" dirty="0"/>
          </a:p>
          <a:p>
            <a:r>
              <a:rPr lang="en-GB" sz="2000" dirty="0"/>
              <a:t>The </a:t>
            </a:r>
            <a:r>
              <a:rPr lang="en-GB" sz="2000" b="1" dirty="0"/>
              <a:t>data processor </a:t>
            </a:r>
            <a:r>
              <a:rPr lang="en-GB" sz="2000" dirty="0"/>
              <a:t>will follow the instructions of the data controller to process the data. </a:t>
            </a:r>
          </a:p>
          <a:p>
            <a:endParaRPr lang="en-GB" sz="2000" dirty="0"/>
          </a:p>
        </p:txBody>
      </p:sp>
    </p:spTree>
    <p:extLst>
      <p:ext uri="{BB962C8B-B14F-4D97-AF65-F5344CB8AC3E}">
        <p14:creationId xmlns:p14="http://schemas.microsoft.com/office/powerpoint/2010/main" val="2461944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04851-EE74-457E-8FA5-C61C1CCC53A4}"/>
              </a:ext>
            </a:extLst>
          </p:cNvPr>
          <p:cNvSpPr>
            <a:spLocks noGrp="1"/>
          </p:cNvSpPr>
          <p:nvPr>
            <p:ph type="title"/>
          </p:nvPr>
        </p:nvSpPr>
        <p:spPr/>
        <p:txBody>
          <a:bodyPr/>
          <a:lstStyle/>
          <a:p>
            <a:r>
              <a:rPr lang="en-GB" dirty="0">
                <a:solidFill>
                  <a:schemeClr val="tx1"/>
                </a:solidFill>
              </a:rPr>
              <a:t>Subject access request</a:t>
            </a:r>
          </a:p>
        </p:txBody>
      </p:sp>
      <p:sp>
        <p:nvSpPr>
          <p:cNvPr id="3" name="TextBox 2">
            <a:extLst>
              <a:ext uri="{FF2B5EF4-FFF2-40B4-BE49-F238E27FC236}">
                <a16:creationId xmlns:a16="http://schemas.microsoft.com/office/drawing/2014/main" id="{52149E31-AE72-1AE6-BF68-ECEFE6FA9480}"/>
              </a:ext>
            </a:extLst>
          </p:cNvPr>
          <p:cNvSpPr txBox="1"/>
          <p:nvPr/>
        </p:nvSpPr>
        <p:spPr>
          <a:xfrm>
            <a:off x="285135" y="2074605"/>
            <a:ext cx="6607278" cy="4401205"/>
          </a:xfrm>
          <a:prstGeom prst="rect">
            <a:avLst/>
          </a:prstGeom>
          <a:noFill/>
        </p:spPr>
        <p:txBody>
          <a:bodyPr wrap="square" rtlCol="0">
            <a:spAutoFit/>
          </a:bodyPr>
          <a:lstStyle/>
          <a:p>
            <a:pPr algn="l"/>
            <a:r>
              <a:rPr lang="en-US" sz="2000" b="0" i="0" dirty="0">
                <a:effectLst/>
              </a:rPr>
              <a:t>Individuals can ask to see what data is held on them. This is called a </a:t>
            </a:r>
            <a:r>
              <a:rPr lang="en-US" sz="2000" b="1" i="0" dirty="0">
                <a:effectLst/>
              </a:rPr>
              <a:t>Subject Access Request</a:t>
            </a:r>
            <a:r>
              <a:rPr lang="en-US" sz="2000" b="0" i="0" dirty="0">
                <a:effectLst/>
              </a:rPr>
              <a:t>. </a:t>
            </a:r>
          </a:p>
          <a:p>
            <a:pPr algn="l"/>
            <a:endParaRPr lang="en-US" sz="2000" dirty="0"/>
          </a:p>
          <a:p>
            <a:pPr algn="l"/>
            <a:r>
              <a:rPr lang="en-US" sz="2000" dirty="0"/>
              <a:t>You can make a subject access request to find out:</a:t>
            </a:r>
          </a:p>
          <a:p>
            <a:pPr algn="l"/>
            <a:endParaRPr lang="en-US" sz="2000" dirty="0"/>
          </a:p>
          <a:p>
            <a:pPr marL="342900" indent="-342900" algn="l">
              <a:buFont typeface="Arial" panose="020B0604020202020204" pitchFamily="34" charset="0"/>
              <a:buChar char="•"/>
            </a:pPr>
            <a:r>
              <a:rPr lang="en-US" sz="2000" dirty="0"/>
              <a:t>what personal information an </a:t>
            </a:r>
            <a:r>
              <a:rPr lang="en-GB" sz="2000" dirty="0"/>
              <a:t>organisation</a:t>
            </a:r>
            <a:r>
              <a:rPr lang="en-US" sz="2000" dirty="0"/>
              <a:t> holds about you</a:t>
            </a:r>
          </a:p>
          <a:p>
            <a:pPr marL="342900" indent="-342900" algn="l">
              <a:buFont typeface="Arial" panose="020B0604020202020204" pitchFamily="34" charset="0"/>
              <a:buChar char="•"/>
            </a:pPr>
            <a:r>
              <a:rPr lang="en-US" sz="2000" dirty="0"/>
              <a:t>how they are using it</a:t>
            </a:r>
          </a:p>
          <a:p>
            <a:pPr marL="342900" indent="-342900" algn="l">
              <a:buFont typeface="Arial" panose="020B0604020202020204" pitchFamily="34" charset="0"/>
              <a:buChar char="•"/>
            </a:pPr>
            <a:r>
              <a:rPr lang="en-US" sz="2000" dirty="0"/>
              <a:t>who they are sharing it with</a:t>
            </a:r>
          </a:p>
          <a:p>
            <a:pPr marL="342900" indent="-342900" algn="l">
              <a:buFont typeface="Arial" panose="020B0604020202020204" pitchFamily="34" charset="0"/>
              <a:buChar char="•"/>
            </a:pPr>
            <a:r>
              <a:rPr lang="en-US" sz="2000" dirty="0"/>
              <a:t>where they got your data from</a:t>
            </a:r>
          </a:p>
          <a:p>
            <a:pPr algn="l"/>
            <a:endParaRPr lang="en-US" sz="2000" dirty="0"/>
          </a:p>
          <a:p>
            <a:pPr algn="l"/>
            <a:endParaRPr lang="en-US" sz="2000" dirty="0"/>
          </a:p>
          <a:p>
            <a:pPr algn="l"/>
            <a:r>
              <a:rPr lang="en-US" sz="2000" b="0" i="0" dirty="0">
                <a:effectLst/>
              </a:rPr>
              <a:t>Companies should not charge a fee and should deal with the request within one month.</a:t>
            </a:r>
            <a:endParaRPr lang="en-US" sz="2000" dirty="0"/>
          </a:p>
        </p:txBody>
      </p:sp>
      <p:sp>
        <p:nvSpPr>
          <p:cNvPr id="4" name="Rectangle 3">
            <a:extLst>
              <a:ext uri="{FF2B5EF4-FFF2-40B4-BE49-F238E27FC236}">
                <a16:creationId xmlns:a16="http://schemas.microsoft.com/office/drawing/2014/main" id="{3023EC4A-8B84-F0BC-12FF-57EDAABCFA25}"/>
              </a:ext>
            </a:extLst>
          </p:cNvPr>
          <p:cNvSpPr/>
          <p:nvPr/>
        </p:nvSpPr>
        <p:spPr>
          <a:xfrm>
            <a:off x="7964129" y="2256502"/>
            <a:ext cx="3769895" cy="4037410"/>
          </a:xfrm>
          <a:prstGeom prst="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t"/>
          <a:lstStyle/>
          <a:p>
            <a:r>
              <a:rPr lang="en-GB" dirty="0"/>
              <a:t>Dear Sir/Madam,</a:t>
            </a:r>
          </a:p>
          <a:p>
            <a:endParaRPr lang="en-GB" dirty="0"/>
          </a:p>
          <a:p>
            <a:r>
              <a:rPr lang="en-GB" b="1" dirty="0"/>
              <a:t>SUBJECT ACCESS REQUEST</a:t>
            </a:r>
          </a:p>
          <a:p>
            <a:endParaRPr lang="en-GB" b="1" dirty="0"/>
          </a:p>
          <a:p>
            <a:r>
              <a:rPr lang="en-GB" dirty="0"/>
              <a:t>I am writing to make a subject access request. </a:t>
            </a:r>
          </a:p>
          <a:p>
            <a:endParaRPr lang="en-GB" dirty="0"/>
          </a:p>
          <a:p>
            <a:r>
              <a:rPr lang="en-GB" dirty="0"/>
              <a:t>Full name:</a:t>
            </a:r>
          </a:p>
          <a:p>
            <a:r>
              <a:rPr lang="en-GB" dirty="0"/>
              <a:t>Address:</a:t>
            </a:r>
          </a:p>
          <a:p>
            <a:r>
              <a:rPr lang="en-GB" dirty="0"/>
              <a:t>Email address: </a:t>
            </a:r>
          </a:p>
          <a:p>
            <a:endParaRPr lang="en-GB" dirty="0"/>
          </a:p>
          <a:p>
            <a:r>
              <a:rPr lang="en-GB" dirty="0"/>
              <a:t>Please supply the data about me I am entitled to under data protection law including:</a:t>
            </a:r>
          </a:p>
          <a:p>
            <a:endParaRPr lang="en-GB" dirty="0"/>
          </a:p>
        </p:txBody>
      </p:sp>
    </p:spTree>
    <p:extLst>
      <p:ext uri="{BB962C8B-B14F-4D97-AF65-F5344CB8AC3E}">
        <p14:creationId xmlns:p14="http://schemas.microsoft.com/office/powerpoint/2010/main" val="3667178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DD6C8-86C0-4EF1-8236-5D61543C1FB6}"/>
              </a:ext>
            </a:extLst>
          </p:cNvPr>
          <p:cNvSpPr>
            <a:spLocks noGrp="1"/>
          </p:cNvSpPr>
          <p:nvPr>
            <p:ph type="title"/>
          </p:nvPr>
        </p:nvSpPr>
        <p:spPr/>
        <p:txBody>
          <a:bodyPr/>
          <a:lstStyle/>
          <a:p>
            <a:r>
              <a:rPr lang="en-US"/>
              <a:t>Your turn…</a:t>
            </a:r>
            <a:endParaRPr lang="en-GB"/>
          </a:p>
        </p:txBody>
      </p:sp>
      <p:sp>
        <p:nvSpPr>
          <p:cNvPr id="3" name="TextBox 2">
            <a:extLst>
              <a:ext uri="{FF2B5EF4-FFF2-40B4-BE49-F238E27FC236}">
                <a16:creationId xmlns:a16="http://schemas.microsoft.com/office/drawing/2014/main" id="{76BC42DC-03F4-4D27-B223-3146C92584EA}"/>
              </a:ext>
            </a:extLst>
          </p:cNvPr>
          <p:cNvSpPr txBox="1"/>
          <p:nvPr/>
        </p:nvSpPr>
        <p:spPr>
          <a:xfrm>
            <a:off x="454739" y="2458712"/>
            <a:ext cx="4746525" cy="3046988"/>
          </a:xfrm>
          <a:prstGeom prst="rect">
            <a:avLst/>
          </a:prstGeom>
          <a:noFill/>
        </p:spPr>
        <p:txBody>
          <a:bodyPr wrap="square" rtlCol="0">
            <a:spAutoFit/>
          </a:bodyPr>
          <a:lstStyle/>
          <a:p>
            <a:r>
              <a:rPr lang="en-GB" sz="2400" dirty="0"/>
              <a:t>As a data subject, you can submit a subject access request to any organisation that holds your data. </a:t>
            </a:r>
          </a:p>
          <a:p>
            <a:endParaRPr lang="en-GB" sz="2400" dirty="0"/>
          </a:p>
          <a:p>
            <a:r>
              <a:rPr lang="en-GB" sz="2400" dirty="0"/>
              <a:t>What organisations can you think of that you could </a:t>
            </a:r>
            <a:r>
              <a:rPr lang="en-GB" sz="2400" b="1" dirty="0"/>
              <a:t>submit a subject access request</a:t>
            </a:r>
            <a:r>
              <a:rPr lang="en-GB" sz="2400" dirty="0"/>
              <a:t> to?</a:t>
            </a:r>
          </a:p>
          <a:p>
            <a:endParaRPr lang="en-GB" sz="2400" dirty="0"/>
          </a:p>
        </p:txBody>
      </p:sp>
      <p:pic>
        <p:nvPicPr>
          <p:cNvPr id="6" name="Picture 5" descr="Question marks in a line and one question mark is lit">
            <a:extLst>
              <a:ext uri="{FF2B5EF4-FFF2-40B4-BE49-F238E27FC236}">
                <a16:creationId xmlns:a16="http://schemas.microsoft.com/office/drawing/2014/main" id="{D6792F21-A09F-AF97-604A-C64F82A17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808" y="2596427"/>
            <a:ext cx="5247459" cy="3498306"/>
          </a:xfrm>
          <a:prstGeom prst="roundRect">
            <a:avLst/>
          </a:prstGeom>
        </p:spPr>
      </p:pic>
    </p:spTree>
    <p:extLst>
      <p:ext uri="{BB962C8B-B14F-4D97-AF65-F5344CB8AC3E}">
        <p14:creationId xmlns:p14="http://schemas.microsoft.com/office/powerpoint/2010/main" val="3609328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DD6C8-86C0-4EF1-8236-5D61543C1FB6}"/>
              </a:ext>
            </a:extLst>
          </p:cNvPr>
          <p:cNvSpPr>
            <a:spLocks noGrp="1"/>
          </p:cNvSpPr>
          <p:nvPr>
            <p:ph type="title"/>
          </p:nvPr>
        </p:nvSpPr>
        <p:spPr/>
        <p:txBody>
          <a:bodyPr/>
          <a:lstStyle/>
          <a:p>
            <a:r>
              <a:rPr lang="en-US"/>
              <a:t>Your turn…</a:t>
            </a:r>
            <a:endParaRPr lang="en-GB"/>
          </a:p>
        </p:txBody>
      </p:sp>
      <p:sp>
        <p:nvSpPr>
          <p:cNvPr id="3" name="TextBox 2">
            <a:extLst>
              <a:ext uri="{FF2B5EF4-FFF2-40B4-BE49-F238E27FC236}">
                <a16:creationId xmlns:a16="http://schemas.microsoft.com/office/drawing/2014/main" id="{76BC42DC-03F4-4D27-B223-3146C92584EA}"/>
              </a:ext>
            </a:extLst>
          </p:cNvPr>
          <p:cNvSpPr txBox="1"/>
          <p:nvPr/>
        </p:nvSpPr>
        <p:spPr>
          <a:xfrm>
            <a:off x="553062" y="2114583"/>
            <a:ext cx="4746525" cy="3785652"/>
          </a:xfrm>
          <a:prstGeom prst="rect">
            <a:avLst/>
          </a:prstGeom>
          <a:noFill/>
        </p:spPr>
        <p:txBody>
          <a:bodyPr wrap="square" rtlCol="0">
            <a:spAutoFit/>
          </a:bodyPr>
          <a:lstStyle/>
          <a:p>
            <a:r>
              <a:rPr lang="en-GB" sz="2400" dirty="0"/>
              <a:t>Here are some organisations you could submit a subject access request to,</a:t>
            </a:r>
          </a:p>
          <a:p>
            <a:endParaRPr lang="en-GB" sz="2400" dirty="0"/>
          </a:p>
          <a:p>
            <a:pPr marL="342900" indent="-342900">
              <a:buFont typeface="Arial" panose="020B0604020202020204" pitchFamily="34" charset="0"/>
              <a:buChar char="•"/>
            </a:pPr>
            <a:r>
              <a:rPr lang="en-GB" sz="2400" dirty="0"/>
              <a:t>Doctors</a:t>
            </a:r>
          </a:p>
          <a:p>
            <a:pPr marL="342900" indent="-342900">
              <a:buFont typeface="Arial" panose="020B0604020202020204" pitchFamily="34" charset="0"/>
              <a:buChar char="•"/>
            </a:pPr>
            <a:r>
              <a:rPr lang="en-GB" sz="2400" dirty="0"/>
              <a:t>School/college/employer</a:t>
            </a:r>
          </a:p>
          <a:p>
            <a:pPr marL="342900" indent="-342900">
              <a:buFont typeface="Arial" panose="020B0604020202020204" pitchFamily="34" charset="0"/>
              <a:buChar char="•"/>
            </a:pPr>
            <a:r>
              <a:rPr lang="en-GB" sz="2400" dirty="0"/>
              <a:t>Mobile phone company</a:t>
            </a:r>
          </a:p>
          <a:p>
            <a:pPr marL="342900" indent="-342900">
              <a:buFont typeface="Arial" panose="020B0604020202020204" pitchFamily="34" charset="0"/>
              <a:buChar char="•"/>
            </a:pPr>
            <a:r>
              <a:rPr lang="en-GB" sz="2400" dirty="0"/>
              <a:t>Social media company</a:t>
            </a:r>
          </a:p>
          <a:p>
            <a:pPr marL="342900" indent="-342900">
              <a:buFont typeface="Arial" panose="020B0604020202020204" pitchFamily="34" charset="0"/>
              <a:buChar char="•"/>
            </a:pPr>
            <a:r>
              <a:rPr lang="en-GB" sz="2400" dirty="0"/>
              <a:t>Bank </a:t>
            </a:r>
          </a:p>
          <a:p>
            <a:endParaRPr lang="en-GB" sz="2400" dirty="0"/>
          </a:p>
        </p:txBody>
      </p:sp>
      <p:pic>
        <p:nvPicPr>
          <p:cNvPr id="6" name="Picture 5" descr="Question marks in a line and one question mark is lit">
            <a:extLst>
              <a:ext uri="{FF2B5EF4-FFF2-40B4-BE49-F238E27FC236}">
                <a16:creationId xmlns:a16="http://schemas.microsoft.com/office/drawing/2014/main" id="{D6792F21-A09F-AF97-604A-C64F82A17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808" y="2596427"/>
            <a:ext cx="5247459" cy="3498306"/>
          </a:xfrm>
          <a:prstGeom prst="roundRect">
            <a:avLst/>
          </a:prstGeom>
        </p:spPr>
      </p:pic>
    </p:spTree>
    <p:extLst>
      <p:ext uri="{BB962C8B-B14F-4D97-AF65-F5344CB8AC3E}">
        <p14:creationId xmlns:p14="http://schemas.microsoft.com/office/powerpoint/2010/main" val="41586254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04851-EE74-457E-8FA5-C61C1CCC53A4}"/>
              </a:ext>
            </a:extLst>
          </p:cNvPr>
          <p:cNvSpPr>
            <a:spLocks noGrp="1"/>
          </p:cNvSpPr>
          <p:nvPr>
            <p:ph type="title"/>
          </p:nvPr>
        </p:nvSpPr>
        <p:spPr/>
        <p:txBody>
          <a:bodyPr/>
          <a:lstStyle/>
          <a:p>
            <a:r>
              <a:rPr lang="en-GB" dirty="0">
                <a:solidFill>
                  <a:schemeClr val="tx1"/>
                </a:solidFill>
              </a:rPr>
              <a:t>More on GDPR</a:t>
            </a:r>
          </a:p>
        </p:txBody>
      </p:sp>
      <p:sp>
        <p:nvSpPr>
          <p:cNvPr id="3" name="TextBox 2">
            <a:extLst>
              <a:ext uri="{FF2B5EF4-FFF2-40B4-BE49-F238E27FC236}">
                <a16:creationId xmlns:a16="http://schemas.microsoft.com/office/drawing/2014/main" id="{52149E31-AE72-1AE6-BF68-ECEFE6FA9480}"/>
              </a:ext>
            </a:extLst>
          </p:cNvPr>
          <p:cNvSpPr txBox="1"/>
          <p:nvPr/>
        </p:nvSpPr>
        <p:spPr>
          <a:xfrm>
            <a:off x="285135" y="2074605"/>
            <a:ext cx="5603799" cy="4401205"/>
          </a:xfrm>
          <a:prstGeom prst="rect">
            <a:avLst/>
          </a:prstGeom>
          <a:noFill/>
        </p:spPr>
        <p:txBody>
          <a:bodyPr wrap="square" rtlCol="0">
            <a:spAutoFit/>
          </a:bodyPr>
          <a:lstStyle/>
          <a:p>
            <a:pPr algn="l"/>
            <a:r>
              <a:rPr lang="en-GB" sz="2000" b="0" i="0" dirty="0">
                <a:effectLst/>
              </a:rPr>
              <a:t>As a data subject you have the right to check the information that an organisation is correct. If it’s </a:t>
            </a:r>
            <a:r>
              <a:rPr lang="en-GB" sz="2000" dirty="0"/>
              <a:t>not accurate, you can </a:t>
            </a:r>
            <a:r>
              <a:rPr lang="en-GB" sz="2000" b="1" dirty="0"/>
              <a:t>ask for it to be corrected</a:t>
            </a:r>
            <a:r>
              <a:rPr lang="en-GB" sz="2000" dirty="0"/>
              <a:t>.</a:t>
            </a:r>
          </a:p>
          <a:p>
            <a:pPr algn="l"/>
            <a:endParaRPr lang="en-GB" sz="2000" b="0" i="0" dirty="0">
              <a:effectLst/>
            </a:endParaRPr>
          </a:p>
          <a:p>
            <a:pPr algn="l"/>
            <a:r>
              <a:rPr lang="en-GB" sz="2000" b="0" i="0" dirty="0">
                <a:effectLst/>
              </a:rPr>
              <a:t>You also have the right to have ask for your data </a:t>
            </a:r>
            <a:r>
              <a:rPr lang="en-GB" sz="2000" dirty="0"/>
              <a:t>to be deleted if it is not required any more. Often referred to as the </a:t>
            </a:r>
            <a:r>
              <a:rPr lang="en-GB" sz="2000" b="1" i="0" dirty="0">
                <a:effectLst/>
              </a:rPr>
              <a:t>right to be forgotten</a:t>
            </a:r>
            <a:r>
              <a:rPr lang="en-GB" sz="2000" b="0" i="0" dirty="0">
                <a:effectLst/>
              </a:rPr>
              <a:t>, individuals can ask for </a:t>
            </a:r>
            <a:r>
              <a:rPr lang="en-GB" sz="2000" b="1" i="0" dirty="0">
                <a:effectLst/>
              </a:rPr>
              <a:t>personal data to be erased. </a:t>
            </a:r>
          </a:p>
          <a:p>
            <a:pPr algn="l"/>
            <a:endParaRPr lang="en-GB" sz="2000" dirty="0"/>
          </a:p>
          <a:p>
            <a:pPr algn="l"/>
            <a:r>
              <a:rPr lang="en-GB" sz="2000" b="0" i="0" dirty="0">
                <a:effectLst/>
              </a:rPr>
              <a:t>This request may be refused in certain circumstances e.g. for crime prevention, financial security, public health concerns or freedom of information.</a:t>
            </a:r>
            <a:endParaRPr lang="en-GB" sz="2000" dirty="0"/>
          </a:p>
          <a:p>
            <a:pPr algn="l"/>
            <a:endParaRPr lang="en-US" sz="2000" dirty="0"/>
          </a:p>
        </p:txBody>
      </p:sp>
      <p:pic>
        <p:nvPicPr>
          <p:cNvPr id="5" name="Picture 4" descr="Top shot of a representation of networks with stick figures.">
            <a:extLst>
              <a:ext uri="{FF2B5EF4-FFF2-40B4-BE49-F238E27FC236}">
                <a16:creationId xmlns:a16="http://schemas.microsoft.com/office/drawing/2014/main" id="{F6825B05-A4BB-7BA9-4BD2-643C51DAC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7950" y="2205550"/>
            <a:ext cx="5603799" cy="3729105"/>
          </a:xfrm>
          <a:prstGeom prst="roundRect">
            <a:avLst/>
          </a:prstGeom>
        </p:spPr>
      </p:pic>
    </p:spTree>
    <p:extLst>
      <p:ext uri="{BB962C8B-B14F-4D97-AF65-F5344CB8AC3E}">
        <p14:creationId xmlns:p14="http://schemas.microsoft.com/office/powerpoint/2010/main" val="22939229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D36AE-067E-4B29-BE0F-2977EA44B458}"/>
              </a:ext>
            </a:extLst>
          </p:cNvPr>
          <p:cNvSpPr>
            <a:spLocks noGrp="1"/>
          </p:cNvSpPr>
          <p:nvPr>
            <p:ph type="title"/>
          </p:nvPr>
        </p:nvSpPr>
        <p:spPr/>
        <p:txBody>
          <a:bodyPr/>
          <a:lstStyle/>
          <a:p>
            <a:r>
              <a:rPr lang="en-US" b="0"/>
              <a:t>Show me…</a:t>
            </a:r>
            <a:endParaRPr lang="en-GB" b="0"/>
          </a:p>
        </p:txBody>
      </p:sp>
      <p:sp>
        <p:nvSpPr>
          <p:cNvPr id="9" name="TextBox 8">
            <a:extLst>
              <a:ext uri="{FF2B5EF4-FFF2-40B4-BE49-F238E27FC236}">
                <a16:creationId xmlns:a16="http://schemas.microsoft.com/office/drawing/2014/main" id="{E6E5E284-57A9-D509-58C4-6664B8D69890}"/>
              </a:ext>
            </a:extLst>
          </p:cNvPr>
          <p:cNvSpPr txBox="1"/>
          <p:nvPr/>
        </p:nvSpPr>
        <p:spPr>
          <a:xfrm>
            <a:off x="5407744" y="1897624"/>
            <a:ext cx="6705600" cy="4708981"/>
          </a:xfrm>
          <a:prstGeom prst="rect">
            <a:avLst/>
          </a:prstGeom>
          <a:noFill/>
          <a:ln>
            <a:solidFill>
              <a:srgbClr val="EAC036"/>
            </a:solidFill>
          </a:ln>
        </p:spPr>
        <p:txBody>
          <a:bodyPr wrap="square">
            <a:spAutoFit/>
          </a:bodyPr>
          <a:lstStyle/>
          <a:p>
            <a:pPr algn="r"/>
            <a:r>
              <a:rPr lang="en-GB" sz="1200" b="0" i="0" dirty="0">
                <a:solidFill>
                  <a:srgbClr val="000000"/>
                </a:solidFill>
                <a:effectLst/>
                <a:latin typeface="Verdana" panose="020B0604030504040204" pitchFamily="34" charset="0"/>
              </a:rPr>
              <a:t>[Your full address]</a:t>
            </a:r>
            <a:br>
              <a:rPr lang="en-GB" sz="1200" b="0" i="0" dirty="0">
                <a:solidFill>
                  <a:srgbClr val="000000"/>
                </a:solidFill>
                <a:effectLst/>
                <a:latin typeface="Verdana" panose="020B0604030504040204" pitchFamily="34" charset="0"/>
              </a:rPr>
            </a:br>
            <a:r>
              <a:rPr lang="en-GB" sz="1200" b="0" i="0" dirty="0">
                <a:solidFill>
                  <a:srgbClr val="000000"/>
                </a:solidFill>
                <a:effectLst/>
                <a:latin typeface="Verdana" panose="020B0604030504040204" pitchFamily="34" charset="0"/>
              </a:rPr>
              <a:t>[Phone number]</a:t>
            </a:r>
            <a:br>
              <a:rPr lang="en-GB" sz="1200" b="0" i="0" dirty="0">
                <a:solidFill>
                  <a:srgbClr val="000000"/>
                </a:solidFill>
                <a:effectLst/>
                <a:latin typeface="Verdana" panose="020B0604030504040204" pitchFamily="34" charset="0"/>
              </a:rPr>
            </a:br>
            <a:r>
              <a:rPr lang="en-GB" sz="1200" b="0" i="0" dirty="0">
                <a:solidFill>
                  <a:srgbClr val="000000"/>
                </a:solidFill>
                <a:effectLst/>
                <a:latin typeface="Verdana" panose="020B0604030504040204" pitchFamily="34" charset="0"/>
              </a:rPr>
              <a:t>[The date]</a:t>
            </a:r>
          </a:p>
          <a:p>
            <a:pPr algn="l"/>
            <a:r>
              <a:rPr lang="en-GB" sz="1200" b="0" i="0" dirty="0">
                <a:solidFill>
                  <a:srgbClr val="000000"/>
                </a:solidFill>
                <a:effectLst/>
                <a:latin typeface="Verdana" panose="020B0604030504040204" pitchFamily="34" charset="0"/>
              </a:rPr>
              <a:t>[Name and address of the organisation]</a:t>
            </a:r>
            <a:br>
              <a:rPr lang="en-GB" sz="1200" b="0" i="0" dirty="0">
                <a:solidFill>
                  <a:srgbClr val="000000"/>
                </a:solidFill>
                <a:effectLst/>
                <a:latin typeface="Verdana" panose="020B0604030504040204" pitchFamily="34" charset="0"/>
              </a:rPr>
            </a:br>
            <a:r>
              <a:rPr lang="en-GB" sz="1200" b="0" i="0" dirty="0">
                <a:solidFill>
                  <a:srgbClr val="000000"/>
                </a:solidFill>
                <a:effectLst/>
                <a:latin typeface="Verdana" panose="020B0604030504040204" pitchFamily="34" charset="0"/>
              </a:rPr>
              <a:t>[Reference number (if applicable)]</a:t>
            </a:r>
          </a:p>
          <a:p>
            <a:pPr algn="l"/>
            <a:endParaRPr lang="en-GB" sz="1200" b="0" i="0" dirty="0">
              <a:solidFill>
                <a:srgbClr val="000000"/>
              </a:solidFill>
              <a:effectLst/>
              <a:latin typeface="Verdana" panose="020B0604030504040204" pitchFamily="34" charset="0"/>
            </a:endParaRPr>
          </a:p>
          <a:p>
            <a:pPr algn="l"/>
            <a:r>
              <a:rPr lang="en-GB" sz="1200" b="0" i="0" dirty="0">
                <a:solidFill>
                  <a:srgbClr val="000000"/>
                </a:solidFill>
                <a:effectLst/>
                <a:latin typeface="Verdana" panose="020B0604030504040204" pitchFamily="34" charset="0"/>
              </a:rPr>
              <a:t>Dear [Sir or Madam / name of the person you have been in contact with]</a:t>
            </a:r>
          </a:p>
          <a:p>
            <a:pPr algn="l"/>
            <a:endParaRPr lang="en-GB" sz="1200" b="0" i="0" dirty="0">
              <a:solidFill>
                <a:srgbClr val="000000"/>
              </a:solidFill>
              <a:effectLst/>
              <a:latin typeface="Verdana" panose="020B0604030504040204" pitchFamily="34" charset="0"/>
            </a:endParaRPr>
          </a:p>
          <a:p>
            <a:pPr algn="l"/>
            <a:r>
              <a:rPr lang="en-GB" sz="1200" b="1" i="0" dirty="0">
                <a:solidFill>
                  <a:srgbClr val="000000"/>
                </a:solidFill>
                <a:effectLst/>
                <a:latin typeface="Verdana" panose="020B0604030504040204" pitchFamily="34" charset="0"/>
              </a:rPr>
              <a:t>Right to erasure</a:t>
            </a:r>
            <a:endParaRPr lang="en-GB" sz="1200" b="0" i="0" dirty="0">
              <a:solidFill>
                <a:srgbClr val="000000"/>
              </a:solidFill>
              <a:effectLst/>
              <a:latin typeface="Verdana" panose="020B0604030504040204" pitchFamily="34" charset="0"/>
            </a:endParaRPr>
          </a:p>
          <a:p>
            <a:pPr algn="l"/>
            <a:endParaRPr lang="en-GB" sz="1200" b="0" i="0" dirty="0">
              <a:solidFill>
                <a:srgbClr val="000000"/>
              </a:solidFill>
              <a:effectLst/>
              <a:latin typeface="Verdana" panose="020B0604030504040204" pitchFamily="34" charset="0"/>
            </a:endParaRPr>
          </a:p>
          <a:p>
            <a:pPr algn="l"/>
            <a:r>
              <a:rPr lang="en-GB" sz="1200" b="0" i="0" dirty="0">
                <a:solidFill>
                  <a:srgbClr val="000000"/>
                </a:solidFill>
                <a:effectLst/>
                <a:latin typeface="Verdana" panose="020B0604030504040204" pitchFamily="34" charset="0"/>
              </a:rPr>
              <a:t>[Your full name and address and any other details such as account number to help identify you]</a:t>
            </a:r>
          </a:p>
          <a:p>
            <a:pPr algn="l"/>
            <a:endParaRPr lang="en-GB" sz="1200" b="0" i="0" dirty="0">
              <a:solidFill>
                <a:srgbClr val="000000"/>
              </a:solidFill>
              <a:effectLst/>
              <a:latin typeface="Verdana" panose="020B0604030504040204" pitchFamily="34" charset="0"/>
            </a:endParaRPr>
          </a:p>
          <a:p>
            <a:pPr algn="l"/>
            <a:r>
              <a:rPr lang="en-GB" sz="1200" b="0" i="0" dirty="0">
                <a:solidFill>
                  <a:srgbClr val="000000"/>
                </a:solidFill>
                <a:effectLst/>
                <a:latin typeface="Verdana" panose="020B0604030504040204" pitchFamily="34" charset="0"/>
              </a:rPr>
              <a:t>I wish to exercise my right of erasure under data protection law.</a:t>
            </a:r>
          </a:p>
          <a:p>
            <a:pPr algn="l"/>
            <a:r>
              <a:rPr lang="en-GB" sz="1200" b="0" i="0" dirty="0">
                <a:solidFill>
                  <a:srgbClr val="000000"/>
                </a:solidFill>
                <a:effectLst/>
                <a:latin typeface="Verdana" panose="020B0604030504040204" pitchFamily="34" charset="0"/>
              </a:rPr>
              <a:t>[Give details of what personal data you want erased/deleted.]</a:t>
            </a:r>
          </a:p>
          <a:p>
            <a:pPr algn="l"/>
            <a:r>
              <a:rPr lang="en-GB" sz="1200" b="0" i="0" dirty="0">
                <a:solidFill>
                  <a:srgbClr val="000000"/>
                </a:solidFill>
                <a:effectLst/>
                <a:latin typeface="Verdana" panose="020B0604030504040204" pitchFamily="34" charset="0"/>
              </a:rPr>
              <a:t>You can find guidance on your obligations under information rights legislation on the website of the Information Commissioner’s Office (</a:t>
            </a:r>
            <a:r>
              <a:rPr lang="en-GB" sz="1200" b="0" i="0" u="none" strike="noStrike" dirty="0">
                <a:solidFill>
                  <a:srgbClr val="005098"/>
                </a:solidFill>
                <a:effectLst/>
                <a:latin typeface="Verdana" panose="020B0604030504040204" pitchFamily="34" charset="0"/>
                <a:hlinkClick r:id="rId3"/>
              </a:rPr>
              <a:t>www.ico.org.uk</a:t>
            </a:r>
            <a:r>
              <a:rPr lang="en-GB" sz="1200" b="0" i="0" dirty="0">
                <a:solidFill>
                  <a:srgbClr val="000000"/>
                </a:solidFill>
                <a:effectLst/>
                <a:latin typeface="Verdana" panose="020B0604030504040204" pitchFamily="34" charset="0"/>
              </a:rPr>
              <a:t>) as well as information on their regulatory powers and the action they can take.</a:t>
            </a:r>
          </a:p>
          <a:p>
            <a:pPr algn="l"/>
            <a:r>
              <a:rPr lang="en-GB" sz="1200" b="0" i="0" dirty="0">
                <a:solidFill>
                  <a:srgbClr val="000000"/>
                </a:solidFill>
                <a:effectLst/>
                <a:latin typeface="Verdana" panose="020B0604030504040204" pitchFamily="34" charset="0"/>
              </a:rPr>
              <a:t>Please send a full response within one calendar month confirming if you will comply with my request. If you cannot respond within that timescale, please tell me when you will be able to respond.</a:t>
            </a:r>
          </a:p>
          <a:p>
            <a:pPr algn="l"/>
            <a:endParaRPr lang="en-GB" sz="1200" b="0" i="0" dirty="0">
              <a:solidFill>
                <a:srgbClr val="000000"/>
              </a:solidFill>
              <a:effectLst/>
              <a:latin typeface="Verdana" panose="020B0604030504040204" pitchFamily="34" charset="0"/>
            </a:endParaRPr>
          </a:p>
          <a:p>
            <a:pPr algn="l"/>
            <a:r>
              <a:rPr lang="en-GB" sz="1200" b="0" i="0" dirty="0">
                <a:solidFill>
                  <a:srgbClr val="000000"/>
                </a:solidFill>
                <a:effectLst/>
                <a:latin typeface="Verdana" panose="020B0604030504040204" pitchFamily="34" charset="0"/>
              </a:rPr>
              <a:t>If there is anything you would like to discuss, please contact me.</a:t>
            </a:r>
          </a:p>
          <a:p>
            <a:pPr algn="l"/>
            <a:r>
              <a:rPr lang="en-GB" sz="1200" b="0" i="0" dirty="0">
                <a:solidFill>
                  <a:srgbClr val="000000"/>
                </a:solidFill>
                <a:effectLst/>
                <a:latin typeface="Verdana" panose="020B0604030504040204" pitchFamily="34" charset="0"/>
              </a:rPr>
              <a:t>Yours faithfully</a:t>
            </a:r>
            <a:br>
              <a:rPr lang="en-GB" sz="1200" b="0" i="0" dirty="0">
                <a:solidFill>
                  <a:srgbClr val="000000"/>
                </a:solidFill>
                <a:effectLst/>
                <a:latin typeface="Verdana" panose="020B0604030504040204" pitchFamily="34" charset="0"/>
              </a:rPr>
            </a:br>
            <a:r>
              <a:rPr lang="en-GB" sz="1200" b="0" i="0" dirty="0">
                <a:solidFill>
                  <a:srgbClr val="000000"/>
                </a:solidFill>
                <a:effectLst/>
                <a:latin typeface="Verdana" panose="020B0604030504040204" pitchFamily="34" charset="0"/>
              </a:rPr>
              <a:t>[Signature]</a:t>
            </a:r>
          </a:p>
        </p:txBody>
      </p:sp>
      <p:sp>
        <p:nvSpPr>
          <p:cNvPr id="4" name="TextBox 3">
            <a:extLst>
              <a:ext uri="{FF2B5EF4-FFF2-40B4-BE49-F238E27FC236}">
                <a16:creationId xmlns:a16="http://schemas.microsoft.com/office/drawing/2014/main" id="{8240406B-E399-953B-6B1A-89771CB614E1}"/>
              </a:ext>
            </a:extLst>
          </p:cNvPr>
          <p:cNvSpPr txBox="1"/>
          <p:nvPr/>
        </p:nvSpPr>
        <p:spPr>
          <a:xfrm>
            <a:off x="452285" y="2939845"/>
            <a:ext cx="3873910" cy="1938992"/>
          </a:xfrm>
          <a:prstGeom prst="rect">
            <a:avLst/>
          </a:prstGeom>
          <a:noFill/>
        </p:spPr>
        <p:txBody>
          <a:bodyPr wrap="square" rtlCol="0">
            <a:spAutoFit/>
          </a:bodyPr>
          <a:lstStyle/>
          <a:p>
            <a:r>
              <a:rPr lang="en-GB" sz="2000" dirty="0"/>
              <a:t>Here is a template letter from the  </a:t>
            </a:r>
            <a:r>
              <a:rPr lang="en-GB" sz="2000" dirty="0">
                <a:hlinkClick r:id="rId4"/>
              </a:rPr>
              <a:t>information commissioner's office (</a:t>
            </a:r>
            <a:r>
              <a:rPr lang="en-GB" sz="2000" dirty="0" err="1">
                <a:hlinkClick r:id="rId4"/>
              </a:rPr>
              <a:t>ico</a:t>
            </a:r>
            <a:r>
              <a:rPr lang="en-GB" sz="2000" dirty="0">
                <a:hlinkClick r:id="rId4"/>
              </a:rPr>
              <a:t>)</a:t>
            </a:r>
            <a:r>
              <a:rPr lang="en-GB" sz="2000" dirty="0"/>
              <a:t> you can use if you wish to contact an organisation to have your personal data deleted.  </a:t>
            </a:r>
          </a:p>
          <a:p>
            <a:endParaRPr lang="en-GB" sz="2000" b="1" dirty="0"/>
          </a:p>
        </p:txBody>
      </p:sp>
    </p:spTree>
    <p:extLst>
      <p:ext uri="{BB962C8B-B14F-4D97-AF65-F5344CB8AC3E}">
        <p14:creationId xmlns:p14="http://schemas.microsoft.com/office/powerpoint/2010/main" val="39660117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DD6C8-86C0-4EF1-8236-5D61543C1FB6}"/>
              </a:ext>
            </a:extLst>
          </p:cNvPr>
          <p:cNvSpPr>
            <a:spLocks noGrp="1"/>
          </p:cNvSpPr>
          <p:nvPr>
            <p:ph type="title"/>
          </p:nvPr>
        </p:nvSpPr>
        <p:spPr/>
        <p:txBody>
          <a:bodyPr/>
          <a:lstStyle/>
          <a:p>
            <a:r>
              <a:rPr lang="en-US"/>
              <a:t>Your turn…</a:t>
            </a:r>
            <a:endParaRPr lang="en-GB"/>
          </a:p>
        </p:txBody>
      </p:sp>
      <p:sp>
        <p:nvSpPr>
          <p:cNvPr id="4" name="TextBox 3">
            <a:extLst>
              <a:ext uri="{FF2B5EF4-FFF2-40B4-BE49-F238E27FC236}">
                <a16:creationId xmlns:a16="http://schemas.microsoft.com/office/drawing/2014/main" id="{35184A33-B75E-4BA8-6440-AAF909818A41}"/>
              </a:ext>
            </a:extLst>
          </p:cNvPr>
          <p:cNvSpPr txBox="1"/>
          <p:nvPr/>
        </p:nvSpPr>
        <p:spPr>
          <a:xfrm>
            <a:off x="707922" y="2674375"/>
            <a:ext cx="4581833" cy="2862322"/>
          </a:xfrm>
          <a:prstGeom prst="rect">
            <a:avLst/>
          </a:prstGeom>
          <a:noFill/>
        </p:spPr>
        <p:txBody>
          <a:bodyPr wrap="square" rtlCol="0">
            <a:spAutoFit/>
          </a:bodyPr>
          <a:lstStyle/>
          <a:p>
            <a:r>
              <a:rPr lang="en-GB" sz="2000" dirty="0"/>
              <a:t>Think about any organisations that </a:t>
            </a:r>
            <a:r>
              <a:rPr lang="en-GB" sz="2000" b="1" dirty="0"/>
              <a:t>you have given your personal data</a:t>
            </a:r>
            <a:r>
              <a:rPr lang="en-GB" sz="2000" dirty="0"/>
              <a:t> to in the past. </a:t>
            </a:r>
          </a:p>
          <a:p>
            <a:endParaRPr lang="en-GB" sz="2000" dirty="0"/>
          </a:p>
          <a:p>
            <a:r>
              <a:rPr lang="en-GB" sz="2000" dirty="0"/>
              <a:t>Are there any that you could contact to delete your personal data (under the right to erasure)?</a:t>
            </a:r>
          </a:p>
          <a:p>
            <a:endParaRPr lang="en-GB" sz="2000" dirty="0"/>
          </a:p>
          <a:p>
            <a:endParaRPr lang="en-GB" sz="2000" dirty="0"/>
          </a:p>
        </p:txBody>
      </p:sp>
      <p:pic>
        <p:nvPicPr>
          <p:cNvPr id="5" name="Picture 4" descr="Rows of colorful paper chain people">
            <a:extLst>
              <a:ext uri="{FF2B5EF4-FFF2-40B4-BE49-F238E27FC236}">
                <a16:creationId xmlns:a16="http://schemas.microsoft.com/office/drawing/2014/main" id="{F6201AA2-119C-A9FF-8257-EB4223352884}"/>
              </a:ext>
            </a:extLst>
          </p:cNvPr>
          <p:cNvPicPr>
            <a:picLocks noChangeAspect="1"/>
          </p:cNvPicPr>
          <p:nvPr/>
        </p:nvPicPr>
        <p:blipFill>
          <a:blip r:embed="rId2">
            <a:extLst>
              <a:ext uri="{28A0092B-C50C-407E-A947-70E740481C1C}">
                <a14:useLocalDpi xmlns:a14="http://schemas.microsoft.com/office/drawing/2010/main" val="0"/>
              </a:ext>
            </a:extLst>
          </a:blip>
          <a:srcRect t="6509" b="6509"/>
          <a:stretch/>
        </p:blipFill>
        <p:spPr>
          <a:xfrm>
            <a:off x="6096000" y="2494936"/>
            <a:ext cx="5913349" cy="3429000"/>
          </a:xfrm>
          <a:prstGeom prst="roundRect">
            <a:avLst/>
          </a:prstGeom>
        </p:spPr>
      </p:pic>
    </p:spTree>
    <p:extLst>
      <p:ext uri="{BB962C8B-B14F-4D97-AF65-F5344CB8AC3E}">
        <p14:creationId xmlns:p14="http://schemas.microsoft.com/office/powerpoint/2010/main" val="2366668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6CA8B-AC5B-4BCC-8506-3126E6E377AD}"/>
              </a:ext>
            </a:extLst>
          </p:cNvPr>
          <p:cNvSpPr>
            <a:spLocks noGrp="1"/>
          </p:cNvSpPr>
          <p:nvPr>
            <p:ph type="title"/>
          </p:nvPr>
        </p:nvSpPr>
        <p:spPr/>
        <p:txBody>
          <a:bodyPr/>
          <a:lstStyle/>
          <a:p>
            <a:r>
              <a:rPr lang="en-US">
                <a:solidFill>
                  <a:schemeClr val="tx1"/>
                </a:solidFill>
              </a:rPr>
              <a:t>Background</a:t>
            </a:r>
            <a:endParaRPr lang="en-GB">
              <a:solidFill>
                <a:schemeClr val="tx1"/>
              </a:solidFill>
            </a:endParaRPr>
          </a:p>
        </p:txBody>
      </p:sp>
      <p:sp>
        <p:nvSpPr>
          <p:cNvPr id="6" name="TextBox 5">
            <a:extLst>
              <a:ext uri="{FF2B5EF4-FFF2-40B4-BE49-F238E27FC236}">
                <a16:creationId xmlns:a16="http://schemas.microsoft.com/office/drawing/2014/main" id="{27A7A910-3F27-46CD-BBB5-7A21D8A19A6D}"/>
              </a:ext>
            </a:extLst>
          </p:cNvPr>
          <p:cNvSpPr txBox="1"/>
          <p:nvPr/>
        </p:nvSpPr>
        <p:spPr>
          <a:xfrm>
            <a:off x="343740" y="2286194"/>
            <a:ext cx="5575279" cy="3416320"/>
          </a:xfrm>
          <a:prstGeom prst="rect">
            <a:avLst/>
          </a:prstGeom>
          <a:noFill/>
        </p:spPr>
        <p:txBody>
          <a:bodyPr wrap="square" rtlCol="0">
            <a:spAutoFit/>
          </a:bodyPr>
          <a:lstStyle/>
          <a:p>
            <a:pPr algn="l"/>
            <a:r>
              <a:rPr lang="en-GB" sz="2400" i="0" dirty="0">
                <a:effectLst/>
              </a:rPr>
              <a:t>When you share your data with a company or organisation, you trust that they will keep it safe. Unfortunately this doesn’t always happen. </a:t>
            </a:r>
          </a:p>
          <a:p>
            <a:pPr algn="l"/>
            <a:endParaRPr lang="en-GB" sz="2400" dirty="0"/>
          </a:p>
          <a:p>
            <a:pPr algn="l"/>
            <a:r>
              <a:rPr lang="en-GB" sz="2400" i="0" dirty="0">
                <a:effectLst/>
              </a:rPr>
              <a:t>In this lesson will look at times when </a:t>
            </a:r>
            <a:r>
              <a:rPr lang="en-GB" sz="2400" b="1" i="0" dirty="0">
                <a:effectLst/>
              </a:rPr>
              <a:t>companies have not kept data secur</a:t>
            </a:r>
            <a:r>
              <a:rPr lang="en-GB" sz="2400" b="1" dirty="0"/>
              <a:t>e</a:t>
            </a:r>
            <a:r>
              <a:rPr lang="en-GB" sz="2400" dirty="0"/>
              <a:t>;</a:t>
            </a:r>
            <a:r>
              <a:rPr lang="en-GB" sz="2400" i="0" dirty="0">
                <a:effectLst/>
              </a:rPr>
              <a:t> and what </a:t>
            </a:r>
            <a:r>
              <a:rPr lang="en-GB" sz="2400" b="1" i="0" dirty="0">
                <a:effectLst/>
              </a:rPr>
              <a:t>laws and tools </a:t>
            </a:r>
            <a:r>
              <a:rPr lang="en-GB" sz="2400" i="0" dirty="0">
                <a:effectLst/>
              </a:rPr>
              <a:t>are in place to </a:t>
            </a:r>
            <a:r>
              <a:rPr lang="en-GB" sz="2400" b="1" i="0" dirty="0">
                <a:effectLst/>
              </a:rPr>
              <a:t>protect the data </a:t>
            </a:r>
            <a:r>
              <a:rPr lang="en-GB" sz="2400" i="0" dirty="0">
                <a:effectLst/>
              </a:rPr>
              <a:t>an organisation holds.  </a:t>
            </a:r>
          </a:p>
        </p:txBody>
      </p:sp>
      <p:pic>
        <p:nvPicPr>
          <p:cNvPr id="7" name="Picture 6" descr="Digital numbers and graphs">
            <a:extLst>
              <a:ext uri="{FF2B5EF4-FFF2-40B4-BE49-F238E27FC236}">
                <a16:creationId xmlns:a16="http://schemas.microsoft.com/office/drawing/2014/main" id="{7570078A-A132-F820-8957-1DFA1FF4FD93}"/>
              </a:ext>
            </a:extLst>
          </p:cNvPr>
          <p:cNvPicPr>
            <a:picLocks noChangeAspect="1"/>
          </p:cNvPicPr>
          <p:nvPr/>
        </p:nvPicPr>
        <p:blipFill>
          <a:blip r:embed="rId3">
            <a:extLst>
              <a:ext uri="{28A0092B-C50C-407E-A947-70E740481C1C}">
                <a14:useLocalDpi xmlns:a14="http://schemas.microsoft.com/office/drawing/2010/main" val="0"/>
              </a:ext>
            </a:extLst>
          </a:blip>
          <a:srcRect t="6573" b="6573"/>
          <a:stretch/>
        </p:blipFill>
        <p:spPr>
          <a:xfrm>
            <a:off x="6369813" y="2408903"/>
            <a:ext cx="5478447" cy="3170903"/>
          </a:xfrm>
          <a:prstGeom prst="roundRect">
            <a:avLst/>
          </a:prstGeom>
        </p:spPr>
      </p:pic>
    </p:spTree>
    <p:extLst>
      <p:ext uri="{BB962C8B-B14F-4D97-AF65-F5344CB8AC3E}">
        <p14:creationId xmlns:p14="http://schemas.microsoft.com/office/powerpoint/2010/main" val="38727451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DD6C8-86C0-4EF1-8236-5D61543C1FB6}"/>
              </a:ext>
            </a:extLst>
          </p:cNvPr>
          <p:cNvSpPr>
            <a:spLocks noGrp="1"/>
          </p:cNvSpPr>
          <p:nvPr>
            <p:ph type="title"/>
          </p:nvPr>
        </p:nvSpPr>
        <p:spPr/>
        <p:txBody>
          <a:bodyPr/>
          <a:lstStyle/>
          <a:p>
            <a:r>
              <a:rPr lang="en-US"/>
              <a:t>Your turn…</a:t>
            </a:r>
            <a:endParaRPr lang="en-GB"/>
          </a:p>
        </p:txBody>
      </p:sp>
      <p:sp>
        <p:nvSpPr>
          <p:cNvPr id="5" name="TextBox 4">
            <a:extLst>
              <a:ext uri="{FF2B5EF4-FFF2-40B4-BE49-F238E27FC236}">
                <a16:creationId xmlns:a16="http://schemas.microsoft.com/office/drawing/2014/main" id="{2E5BBE3C-C2E8-2BBB-8372-2B1586B804D7}"/>
              </a:ext>
            </a:extLst>
          </p:cNvPr>
          <p:cNvSpPr txBox="1"/>
          <p:nvPr/>
        </p:nvSpPr>
        <p:spPr>
          <a:xfrm>
            <a:off x="511278" y="2013520"/>
            <a:ext cx="5348748" cy="4708981"/>
          </a:xfrm>
          <a:prstGeom prst="rect">
            <a:avLst/>
          </a:prstGeom>
          <a:noFill/>
        </p:spPr>
        <p:txBody>
          <a:bodyPr wrap="square">
            <a:spAutoFit/>
          </a:bodyPr>
          <a:lstStyle/>
          <a:p>
            <a:r>
              <a:rPr lang="en-GB" sz="2000" dirty="0"/>
              <a:t>Here are some examples of places you might want to contact to get your personal data deleted,</a:t>
            </a:r>
          </a:p>
          <a:p>
            <a:endParaRPr lang="en-GB" sz="2000" dirty="0"/>
          </a:p>
          <a:p>
            <a:pPr marL="342900" indent="-342900">
              <a:buFont typeface="Arial" panose="020B0604020202020204" pitchFamily="34" charset="0"/>
              <a:buChar char="•"/>
            </a:pPr>
            <a:r>
              <a:rPr lang="en-GB" sz="2000" dirty="0"/>
              <a:t>After you have cancelled your </a:t>
            </a:r>
            <a:r>
              <a:rPr lang="en-GB" sz="2000" b="1" dirty="0"/>
              <a:t>gym membership</a:t>
            </a:r>
            <a:r>
              <a:rPr lang="en-GB" sz="2000" dirty="0"/>
              <a:t>, they no longer need a record of your health conditions</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b="1" dirty="0"/>
              <a:t>Social media or gaming apps </a:t>
            </a:r>
            <a:r>
              <a:rPr lang="en-GB" sz="2000" dirty="0"/>
              <a:t>you used as a child</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b="1" dirty="0"/>
              <a:t>Magazine subscription </a:t>
            </a:r>
            <a:r>
              <a:rPr lang="en-GB" sz="2000" dirty="0"/>
              <a:t>that you have cancelled, they no longer need your address</a:t>
            </a:r>
          </a:p>
          <a:p>
            <a:pPr marL="342900" indent="-342900">
              <a:buFont typeface="Arial" panose="020B0604020202020204" pitchFamily="34" charset="0"/>
              <a:buChar char="•"/>
            </a:pPr>
            <a:endParaRPr lang="en-GB" sz="2000" dirty="0"/>
          </a:p>
          <a:p>
            <a:r>
              <a:rPr lang="en-GB" sz="2000" dirty="0"/>
              <a:t> </a:t>
            </a:r>
          </a:p>
        </p:txBody>
      </p:sp>
      <p:pic>
        <p:nvPicPr>
          <p:cNvPr id="7" name="Picture 6" descr="City lights focused in magnifying glass">
            <a:extLst>
              <a:ext uri="{FF2B5EF4-FFF2-40B4-BE49-F238E27FC236}">
                <a16:creationId xmlns:a16="http://schemas.microsoft.com/office/drawing/2014/main" id="{449C84CA-D5D2-5A66-73A6-F27AA4C6D1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0233" y="2507226"/>
            <a:ext cx="4919788" cy="3279058"/>
          </a:xfrm>
          <a:prstGeom prst="roundRect">
            <a:avLst/>
          </a:prstGeom>
        </p:spPr>
      </p:pic>
    </p:spTree>
    <p:extLst>
      <p:ext uri="{BB962C8B-B14F-4D97-AF65-F5344CB8AC3E}">
        <p14:creationId xmlns:p14="http://schemas.microsoft.com/office/powerpoint/2010/main" val="9150616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092C-E215-4310-A2C7-8CDA22E59793}"/>
              </a:ext>
            </a:extLst>
          </p:cNvPr>
          <p:cNvSpPr>
            <a:spLocks noGrp="1"/>
          </p:cNvSpPr>
          <p:nvPr>
            <p:ph type="title"/>
          </p:nvPr>
        </p:nvSpPr>
        <p:spPr/>
        <p:txBody>
          <a:bodyPr/>
          <a:lstStyle/>
          <a:p>
            <a:r>
              <a:rPr lang="en-US" dirty="0">
                <a:solidFill>
                  <a:schemeClr val="tx1"/>
                </a:solidFill>
              </a:rPr>
              <a:t>Next steps</a:t>
            </a:r>
            <a:endParaRPr lang="en-GB" dirty="0">
              <a:solidFill>
                <a:schemeClr val="tx1"/>
              </a:solidFill>
            </a:endParaRPr>
          </a:p>
        </p:txBody>
      </p:sp>
      <p:sp>
        <p:nvSpPr>
          <p:cNvPr id="3" name="Content Placeholder 2">
            <a:extLst>
              <a:ext uri="{FF2B5EF4-FFF2-40B4-BE49-F238E27FC236}">
                <a16:creationId xmlns:a16="http://schemas.microsoft.com/office/drawing/2014/main" id="{DE45694B-21FC-45EF-8E25-F23193A47845}"/>
              </a:ext>
            </a:extLst>
          </p:cNvPr>
          <p:cNvSpPr>
            <a:spLocks noGrp="1"/>
          </p:cNvSpPr>
          <p:nvPr>
            <p:ph idx="4294967295"/>
          </p:nvPr>
        </p:nvSpPr>
        <p:spPr>
          <a:xfrm>
            <a:off x="838200" y="1825625"/>
            <a:ext cx="10515600" cy="4351338"/>
          </a:xfrm>
        </p:spPr>
        <p:txBody>
          <a:bodyPr vert="horz" lIns="91440" tIns="45720" rIns="91440" bIns="45720" rtlCol="0" anchor="t">
            <a:normAutofit/>
          </a:bodyPr>
          <a:lstStyle/>
          <a:p>
            <a:pPr marL="0" indent="0" algn="ctr">
              <a:buNone/>
            </a:pPr>
            <a:endParaRPr lang="en-GB" sz="3600" dirty="0"/>
          </a:p>
          <a:p>
            <a:pPr marL="0" indent="0" algn="ctr">
              <a:buNone/>
            </a:pPr>
            <a:endParaRPr lang="en-GB" sz="3600" dirty="0"/>
          </a:p>
          <a:p>
            <a:pPr marL="0" indent="0" algn="ctr">
              <a:buNone/>
            </a:pPr>
            <a:r>
              <a:rPr lang="en-GB" sz="3600" dirty="0"/>
              <a:t>Complete </a:t>
            </a:r>
            <a:r>
              <a:rPr lang="en-GB" sz="3600" b="1" dirty="0"/>
              <a:t>questions 1 to 5</a:t>
            </a:r>
          </a:p>
          <a:p>
            <a:pPr marL="0" indent="0" algn="ctr">
              <a:buNone/>
            </a:pPr>
            <a:r>
              <a:rPr lang="en-GB" sz="3600" dirty="0"/>
              <a:t>in </a:t>
            </a:r>
            <a:r>
              <a:rPr lang="en-GB" sz="3600" b="1" dirty="0"/>
              <a:t>section 2 </a:t>
            </a:r>
            <a:r>
              <a:rPr lang="en-GB" sz="3600" dirty="0"/>
              <a:t>of the </a:t>
            </a:r>
          </a:p>
          <a:p>
            <a:pPr marL="0" indent="0" algn="ctr">
              <a:buNone/>
            </a:pPr>
            <a:r>
              <a:rPr lang="en-GB" sz="3600" dirty="0"/>
              <a:t>‘Keeping organisational data secure’ workbook.</a:t>
            </a:r>
            <a:endParaRPr lang="en-GB" sz="3600" dirty="0">
              <a:cs typeface="Calibri"/>
            </a:endParaRPr>
          </a:p>
          <a:p>
            <a:pPr marL="0" indent="0" algn="ctr">
              <a:buNone/>
            </a:pPr>
            <a:endParaRPr lang="en-GB" sz="3600" dirty="0"/>
          </a:p>
        </p:txBody>
      </p:sp>
    </p:spTree>
    <p:extLst>
      <p:ext uri="{BB962C8B-B14F-4D97-AF65-F5344CB8AC3E}">
        <p14:creationId xmlns:p14="http://schemas.microsoft.com/office/powerpoint/2010/main" val="9129364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04851-EE74-457E-8FA5-C61C1CCC53A4}"/>
              </a:ext>
            </a:extLst>
          </p:cNvPr>
          <p:cNvSpPr>
            <a:spLocks noGrp="1"/>
          </p:cNvSpPr>
          <p:nvPr>
            <p:ph type="title"/>
          </p:nvPr>
        </p:nvSpPr>
        <p:spPr/>
        <p:txBody>
          <a:bodyPr/>
          <a:lstStyle/>
          <a:p>
            <a:r>
              <a:rPr lang="en-GB" dirty="0">
                <a:solidFill>
                  <a:schemeClr val="tx1"/>
                </a:solidFill>
              </a:rPr>
              <a:t>What technology can be used to protect data</a:t>
            </a:r>
          </a:p>
        </p:txBody>
      </p:sp>
      <p:sp>
        <p:nvSpPr>
          <p:cNvPr id="4" name="TextBox 3">
            <a:extLst>
              <a:ext uri="{FF2B5EF4-FFF2-40B4-BE49-F238E27FC236}">
                <a16:creationId xmlns:a16="http://schemas.microsoft.com/office/drawing/2014/main" id="{BCADDA33-735B-C58C-54ED-22237A94FCE6}"/>
              </a:ext>
            </a:extLst>
          </p:cNvPr>
          <p:cNvSpPr txBox="1"/>
          <p:nvPr/>
        </p:nvSpPr>
        <p:spPr>
          <a:xfrm>
            <a:off x="757083" y="2629041"/>
            <a:ext cx="4070556" cy="2677656"/>
          </a:xfrm>
          <a:prstGeom prst="rect">
            <a:avLst/>
          </a:prstGeom>
          <a:noFill/>
        </p:spPr>
        <p:txBody>
          <a:bodyPr wrap="square" rtlCol="0">
            <a:spAutoFit/>
          </a:bodyPr>
          <a:lstStyle/>
          <a:p>
            <a:r>
              <a:rPr lang="en-GB" sz="2400" dirty="0"/>
              <a:t>Organisations can </a:t>
            </a:r>
            <a:r>
              <a:rPr lang="en-GB" sz="2400" b="1" dirty="0"/>
              <a:t>use technology to help them protect your data </a:t>
            </a:r>
            <a:r>
              <a:rPr lang="en-GB" sz="2400" dirty="0"/>
              <a:t>and to make sure it is stored securely.</a:t>
            </a:r>
          </a:p>
          <a:p>
            <a:endParaRPr lang="en-GB" sz="2400" dirty="0"/>
          </a:p>
          <a:p>
            <a:r>
              <a:rPr lang="en-GB" sz="2400" dirty="0"/>
              <a:t>We are now going to look at some of these tools.</a:t>
            </a:r>
          </a:p>
        </p:txBody>
      </p:sp>
      <p:pic>
        <p:nvPicPr>
          <p:cNvPr id="6" name="Picture 5" descr="White and black robot hands">
            <a:extLst>
              <a:ext uri="{FF2B5EF4-FFF2-40B4-BE49-F238E27FC236}">
                <a16:creationId xmlns:a16="http://schemas.microsoft.com/office/drawing/2014/main" id="{55B7040A-5932-1285-857F-C1482E0771AA}"/>
              </a:ext>
            </a:extLst>
          </p:cNvPr>
          <p:cNvPicPr>
            <a:picLocks noChangeAspect="1"/>
          </p:cNvPicPr>
          <p:nvPr/>
        </p:nvPicPr>
        <p:blipFill>
          <a:blip r:embed="rId3">
            <a:extLst>
              <a:ext uri="{28A0092B-C50C-407E-A947-70E740481C1C}">
                <a14:useLocalDpi xmlns:a14="http://schemas.microsoft.com/office/drawing/2010/main" val="0"/>
              </a:ext>
            </a:extLst>
          </a:blip>
          <a:srcRect l="736" r="736"/>
          <a:stretch/>
        </p:blipFill>
        <p:spPr>
          <a:xfrm>
            <a:off x="5754268" y="2471724"/>
            <a:ext cx="5929527" cy="3388301"/>
          </a:xfrm>
          <a:prstGeom prst="roundRect">
            <a:avLst/>
          </a:prstGeom>
        </p:spPr>
      </p:pic>
    </p:spTree>
    <p:extLst>
      <p:ext uri="{BB962C8B-B14F-4D97-AF65-F5344CB8AC3E}">
        <p14:creationId xmlns:p14="http://schemas.microsoft.com/office/powerpoint/2010/main" val="42326508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50D69-9991-4E3E-AC86-31AE9ADC803C}"/>
              </a:ext>
            </a:extLst>
          </p:cNvPr>
          <p:cNvSpPr>
            <a:spLocks noGrp="1"/>
          </p:cNvSpPr>
          <p:nvPr>
            <p:ph type="title"/>
          </p:nvPr>
        </p:nvSpPr>
        <p:spPr/>
        <p:txBody>
          <a:bodyPr/>
          <a:lstStyle/>
          <a:p>
            <a:r>
              <a:rPr lang="en-US" b="0"/>
              <a:t>Definition</a:t>
            </a:r>
            <a:endParaRPr lang="en-GB" b="0"/>
          </a:p>
        </p:txBody>
      </p:sp>
      <p:sp>
        <p:nvSpPr>
          <p:cNvPr id="4" name="TextBox 3">
            <a:extLst>
              <a:ext uri="{FF2B5EF4-FFF2-40B4-BE49-F238E27FC236}">
                <a16:creationId xmlns:a16="http://schemas.microsoft.com/office/drawing/2014/main" id="{AE4CF5AA-21F6-4442-B0D7-2E7124F8AFD6}"/>
              </a:ext>
            </a:extLst>
          </p:cNvPr>
          <p:cNvSpPr txBox="1"/>
          <p:nvPr/>
        </p:nvSpPr>
        <p:spPr>
          <a:xfrm>
            <a:off x="1669155" y="2513058"/>
            <a:ext cx="8853690" cy="3183850"/>
          </a:xfrm>
          <a:prstGeom prst="roundRect">
            <a:avLst/>
          </a:prstGeom>
          <a:noFill/>
          <a:ln>
            <a:solidFill>
              <a:srgbClr val="EAC036"/>
            </a:solidFill>
          </a:ln>
        </p:spPr>
        <p:txBody>
          <a:bodyPr wrap="square" rtlCol="0">
            <a:spAutoFit/>
          </a:bodyPr>
          <a:lstStyle/>
          <a:p>
            <a:pPr algn="ctr">
              <a:spcAft>
                <a:spcPts val="600"/>
              </a:spcAft>
            </a:pPr>
            <a:r>
              <a:rPr lang="en-GB" sz="4400" b="1" dirty="0">
                <a:effectLst/>
                <a:ea typeface="Times New Roman" panose="02020603050405020304" pitchFamily="18" charset="0"/>
                <a:cs typeface="Times New Roman" panose="02020603050405020304" pitchFamily="18" charset="0"/>
              </a:rPr>
              <a:t>Encryption</a:t>
            </a:r>
          </a:p>
          <a:p>
            <a:pPr algn="ctr"/>
            <a:r>
              <a:rPr lang="en-US" sz="4400" dirty="0"/>
              <a:t>To conceal the content of a message to prevent </a:t>
            </a:r>
            <a:r>
              <a:rPr lang="en-GB" sz="4400" dirty="0"/>
              <a:t>unauthorised people from</a:t>
            </a:r>
            <a:r>
              <a:rPr lang="en-US" sz="4400" dirty="0"/>
              <a:t> reading it</a:t>
            </a:r>
          </a:p>
        </p:txBody>
      </p:sp>
    </p:spTree>
    <p:extLst>
      <p:ext uri="{BB962C8B-B14F-4D97-AF65-F5344CB8AC3E}">
        <p14:creationId xmlns:p14="http://schemas.microsoft.com/office/powerpoint/2010/main" val="18514454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D36AE-067E-4B29-BE0F-2977EA44B458}"/>
              </a:ext>
            </a:extLst>
          </p:cNvPr>
          <p:cNvSpPr>
            <a:spLocks noGrp="1"/>
          </p:cNvSpPr>
          <p:nvPr>
            <p:ph type="title"/>
          </p:nvPr>
        </p:nvSpPr>
        <p:spPr/>
        <p:txBody>
          <a:bodyPr/>
          <a:lstStyle/>
          <a:p>
            <a:r>
              <a:rPr lang="en-US" b="0"/>
              <a:t>Show me…</a:t>
            </a:r>
            <a:endParaRPr lang="en-GB" b="0"/>
          </a:p>
        </p:txBody>
      </p:sp>
      <p:sp>
        <p:nvSpPr>
          <p:cNvPr id="17" name="TextBox 16">
            <a:extLst>
              <a:ext uri="{FF2B5EF4-FFF2-40B4-BE49-F238E27FC236}">
                <a16:creationId xmlns:a16="http://schemas.microsoft.com/office/drawing/2014/main" id="{5D453FEA-0DC2-F2E1-F0C1-49650577DB33}"/>
              </a:ext>
            </a:extLst>
          </p:cNvPr>
          <p:cNvSpPr txBox="1"/>
          <p:nvPr/>
        </p:nvSpPr>
        <p:spPr>
          <a:xfrm>
            <a:off x="245806" y="1846543"/>
            <a:ext cx="11621729" cy="707886"/>
          </a:xfrm>
          <a:prstGeom prst="rect">
            <a:avLst/>
          </a:prstGeom>
          <a:noFill/>
        </p:spPr>
        <p:txBody>
          <a:bodyPr wrap="square" rtlCol="0">
            <a:spAutoFit/>
          </a:bodyPr>
          <a:lstStyle/>
          <a:p>
            <a:pPr algn="l"/>
            <a:r>
              <a:rPr lang="en-US" sz="2000" b="0" i="0" dirty="0">
                <a:solidFill>
                  <a:srgbClr val="333333"/>
                </a:solidFill>
                <a:effectLst/>
              </a:rPr>
              <a:t>Encryption means that information such as text or data is encoded using a key and cannot be understood until it is decoded by another key other end of the information transfer.</a:t>
            </a:r>
          </a:p>
        </p:txBody>
      </p:sp>
      <p:pic>
        <p:nvPicPr>
          <p:cNvPr id="5" name="Picture 4" descr="Diagram, qr code&#10;&#10;Description automatically generated">
            <a:extLst>
              <a:ext uri="{FF2B5EF4-FFF2-40B4-BE49-F238E27FC236}">
                <a16:creationId xmlns:a16="http://schemas.microsoft.com/office/drawing/2014/main" id="{678FAE13-87FE-E192-6171-ED5F427A3D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1078" y="2897946"/>
            <a:ext cx="7831183" cy="3307448"/>
          </a:xfrm>
          <a:prstGeom prst="rect">
            <a:avLst/>
          </a:prstGeom>
        </p:spPr>
      </p:pic>
      <p:sp>
        <p:nvSpPr>
          <p:cNvPr id="19" name="TextBox 18">
            <a:extLst>
              <a:ext uri="{FF2B5EF4-FFF2-40B4-BE49-F238E27FC236}">
                <a16:creationId xmlns:a16="http://schemas.microsoft.com/office/drawing/2014/main" id="{ED192B16-15B9-A0DD-4742-868CCBC7091B}"/>
              </a:ext>
            </a:extLst>
          </p:cNvPr>
          <p:cNvSpPr txBox="1"/>
          <p:nvPr/>
        </p:nvSpPr>
        <p:spPr>
          <a:xfrm>
            <a:off x="-9833" y="6548911"/>
            <a:ext cx="12211665" cy="307777"/>
          </a:xfrm>
          <a:prstGeom prst="rect">
            <a:avLst/>
          </a:prstGeom>
          <a:noFill/>
        </p:spPr>
        <p:txBody>
          <a:bodyPr wrap="square">
            <a:spAutoFit/>
          </a:bodyPr>
          <a:lstStyle/>
          <a:p>
            <a:r>
              <a:rPr lang="en-GB" sz="1400" dirty="0"/>
              <a:t>I</a:t>
            </a:r>
            <a:r>
              <a:rPr lang="en-GB" sz="1400" b="0" dirty="0">
                <a:effectLst/>
              </a:rPr>
              <a:t>llustration of how encryption is used within servers Public key encryption from </a:t>
            </a:r>
            <a:r>
              <a:rPr lang="en-GB" sz="1400" b="0" u="none" strike="noStrike" dirty="0">
                <a:solidFill>
                  <a:srgbClr val="0563C1"/>
                </a:solidFill>
                <a:effectLst/>
                <a:hlinkClick r:id="rId4">
                  <a:extLst>
                    <a:ext uri="{A12FA001-AC4F-418D-AE19-62706E023703}">
                      <ahyp:hlinkClr xmlns:ahyp="http://schemas.microsoft.com/office/drawing/2018/hyperlinkcolor" val="tx"/>
                    </a:ext>
                  </a:extLst>
                </a:hlinkClick>
              </a:rPr>
              <a:t>Encryption Facts for </a:t>
            </a:r>
            <a:r>
              <a:rPr lang="en-GB" sz="1400" b="0" u="none" strike="noStrike" dirty="0">
                <a:effectLst/>
                <a:hlinkClick r:id="rId4">
                  <a:extLst>
                    <a:ext uri="{A12FA001-AC4F-418D-AE19-62706E023703}">
                      <ahyp:hlinkClr xmlns:ahyp="http://schemas.microsoft.com/office/drawing/2018/hyperlinkcolor" val="tx"/>
                    </a:ext>
                  </a:extLst>
                </a:hlinkClick>
              </a:rPr>
              <a:t>Kids</a:t>
            </a:r>
            <a:r>
              <a:rPr lang="en-GB" sz="1400" b="0" dirty="0">
                <a:effectLst/>
              </a:rPr>
              <a:t> </a:t>
            </a:r>
            <a:r>
              <a:rPr lang="en-GB" sz="1400" b="0" dirty="0" err="1">
                <a:effectLst/>
              </a:rPr>
              <a:t>Kiddle</a:t>
            </a:r>
            <a:r>
              <a:rPr lang="en-GB" sz="1400" b="0" dirty="0">
                <a:effectLst/>
              </a:rPr>
              <a:t> </a:t>
            </a:r>
            <a:r>
              <a:rPr lang="en-GB" sz="1400" b="0" dirty="0" err="1">
                <a:effectLst/>
              </a:rPr>
              <a:t>Encyclopedia</a:t>
            </a:r>
            <a:r>
              <a:rPr lang="en-GB" sz="1400" b="0" dirty="0">
                <a:effectLst/>
              </a:rPr>
              <a:t>.</a:t>
            </a:r>
            <a:endParaRPr lang="en-GB" sz="1400" dirty="0"/>
          </a:p>
        </p:txBody>
      </p:sp>
    </p:spTree>
    <p:extLst>
      <p:ext uri="{BB962C8B-B14F-4D97-AF65-F5344CB8AC3E}">
        <p14:creationId xmlns:p14="http://schemas.microsoft.com/office/powerpoint/2010/main" val="17629280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04851-EE74-457E-8FA5-C61C1CCC53A4}"/>
              </a:ext>
            </a:extLst>
          </p:cNvPr>
          <p:cNvSpPr>
            <a:spLocks noGrp="1"/>
          </p:cNvSpPr>
          <p:nvPr>
            <p:ph type="title"/>
          </p:nvPr>
        </p:nvSpPr>
        <p:spPr/>
        <p:txBody>
          <a:bodyPr/>
          <a:lstStyle/>
          <a:p>
            <a:r>
              <a:rPr lang="en-GB" dirty="0">
                <a:solidFill>
                  <a:schemeClr val="tx1"/>
                </a:solidFill>
              </a:rPr>
              <a:t>Encryption at rest and in transit</a:t>
            </a:r>
          </a:p>
        </p:txBody>
      </p:sp>
      <p:graphicFrame>
        <p:nvGraphicFramePr>
          <p:cNvPr id="3" name="Table 5">
            <a:extLst>
              <a:ext uri="{FF2B5EF4-FFF2-40B4-BE49-F238E27FC236}">
                <a16:creationId xmlns:a16="http://schemas.microsoft.com/office/drawing/2014/main" id="{50FDD7BE-F0ED-B36C-B3C0-5EAE3EF1470C}"/>
              </a:ext>
            </a:extLst>
          </p:cNvPr>
          <p:cNvGraphicFramePr>
            <a:graphicFrameLocks noGrp="1"/>
          </p:cNvGraphicFramePr>
          <p:nvPr>
            <p:extLst>
              <p:ext uri="{D42A27DB-BD31-4B8C-83A1-F6EECF244321}">
                <p14:modId xmlns:p14="http://schemas.microsoft.com/office/powerpoint/2010/main" val="3346686034"/>
              </p:ext>
            </p:extLst>
          </p:nvPr>
        </p:nvGraphicFramePr>
        <p:xfrm>
          <a:off x="1650181" y="2909312"/>
          <a:ext cx="8891637" cy="3358195"/>
        </p:xfrm>
        <a:graphic>
          <a:graphicData uri="http://schemas.openxmlformats.org/drawingml/2006/table">
            <a:tbl>
              <a:tblPr firstRow="1" bandRow="1">
                <a:tableStyleId>{5940675A-B579-460E-94D1-54222C63F5DA}</a:tableStyleId>
              </a:tblPr>
              <a:tblGrid>
                <a:gridCol w="1664929">
                  <a:extLst>
                    <a:ext uri="{9D8B030D-6E8A-4147-A177-3AD203B41FA5}">
                      <a16:colId xmlns:a16="http://schemas.microsoft.com/office/drawing/2014/main" val="699970865"/>
                    </a:ext>
                  </a:extLst>
                </a:gridCol>
                <a:gridCol w="3077496">
                  <a:extLst>
                    <a:ext uri="{9D8B030D-6E8A-4147-A177-3AD203B41FA5}">
                      <a16:colId xmlns:a16="http://schemas.microsoft.com/office/drawing/2014/main" val="3407323418"/>
                    </a:ext>
                  </a:extLst>
                </a:gridCol>
                <a:gridCol w="4149212">
                  <a:extLst>
                    <a:ext uri="{9D8B030D-6E8A-4147-A177-3AD203B41FA5}">
                      <a16:colId xmlns:a16="http://schemas.microsoft.com/office/drawing/2014/main" val="3587446648"/>
                    </a:ext>
                  </a:extLst>
                </a:gridCol>
              </a:tblGrid>
              <a:tr h="420877">
                <a:tc>
                  <a:txBody>
                    <a:bodyPr/>
                    <a:lstStyle/>
                    <a:p>
                      <a:pPr algn="ctr"/>
                      <a:r>
                        <a:rPr lang="en-GB" sz="2000" b="1" dirty="0"/>
                        <a:t>Data</a:t>
                      </a:r>
                    </a:p>
                  </a:txBody>
                  <a:tcPr>
                    <a:solidFill>
                      <a:schemeClr val="accent2"/>
                    </a:solidFill>
                  </a:tcPr>
                </a:tc>
                <a:tc>
                  <a:txBody>
                    <a:bodyPr/>
                    <a:lstStyle/>
                    <a:p>
                      <a:pPr algn="ctr"/>
                      <a:r>
                        <a:rPr lang="en-GB" sz="2000" b="1" dirty="0"/>
                        <a:t>Example</a:t>
                      </a:r>
                    </a:p>
                  </a:txBody>
                  <a:tcPr>
                    <a:solidFill>
                      <a:schemeClr val="accent2"/>
                    </a:solidFill>
                  </a:tcPr>
                </a:tc>
                <a:tc>
                  <a:txBody>
                    <a:bodyPr/>
                    <a:lstStyle/>
                    <a:p>
                      <a:pPr algn="ctr"/>
                      <a:r>
                        <a:rPr lang="en-GB" sz="2000" b="1" dirty="0"/>
                        <a:t>Why?</a:t>
                      </a:r>
                    </a:p>
                  </a:txBody>
                  <a:tcPr>
                    <a:solidFill>
                      <a:schemeClr val="accent2"/>
                    </a:solidFill>
                  </a:tcPr>
                </a:tc>
                <a:extLst>
                  <a:ext uri="{0D108BD9-81ED-4DB2-BD59-A6C34878D82A}">
                    <a16:rowId xmlns:a16="http://schemas.microsoft.com/office/drawing/2014/main" val="2777565131"/>
                  </a:ext>
                </a:extLst>
              </a:tr>
              <a:tr h="1468659">
                <a:tc>
                  <a:txBody>
                    <a:bodyPr/>
                    <a:lstStyle/>
                    <a:p>
                      <a:pPr algn="ctr"/>
                      <a:r>
                        <a:rPr lang="en-GB" sz="2000" dirty="0"/>
                        <a:t>At rest</a:t>
                      </a:r>
                    </a:p>
                  </a:txBody>
                  <a:tcPr/>
                </a:tc>
                <a:tc>
                  <a:txBody>
                    <a:bodyPr/>
                    <a:lstStyle/>
                    <a:p>
                      <a:pPr algn="ctr"/>
                      <a:r>
                        <a:rPr lang="en-GB" sz="2000" dirty="0"/>
                        <a:t>When stored </a:t>
                      </a:r>
                    </a:p>
                    <a:p>
                      <a:pPr algn="ctr"/>
                      <a:r>
                        <a:rPr lang="en-GB" sz="2000" dirty="0"/>
                        <a:t>on a laptop</a:t>
                      </a:r>
                    </a:p>
                  </a:txBody>
                  <a:tcPr anchor="ctr"/>
                </a:tc>
                <a:tc>
                  <a:txBody>
                    <a:bodyPr/>
                    <a:lstStyle/>
                    <a:p>
                      <a:pPr algn="ctr"/>
                      <a:r>
                        <a:rPr lang="en-GB" sz="2000" b="0" i="0" dirty="0">
                          <a:effectLst/>
                        </a:rPr>
                        <a:t>If the storage device is stolen or accessed, it can’t necessarily be read. </a:t>
                      </a:r>
                      <a:endParaRPr lang="en-GB" sz="2000" dirty="0"/>
                    </a:p>
                  </a:txBody>
                  <a:tcPr anchor="ctr"/>
                </a:tc>
                <a:extLst>
                  <a:ext uri="{0D108BD9-81ED-4DB2-BD59-A6C34878D82A}">
                    <a16:rowId xmlns:a16="http://schemas.microsoft.com/office/drawing/2014/main" val="1499383784"/>
                  </a:ext>
                </a:extLst>
              </a:tr>
              <a:tr h="1468659">
                <a:tc>
                  <a:txBody>
                    <a:bodyPr/>
                    <a:lstStyle/>
                    <a:p>
                      <a:pPr algn="ctr"/>
                      <a:r>
                        <a:rPr lang="en-GB" sz="2000" dirty="0"/>
                        <a:t>In transit</a:t>
                      </a:r>
                    </a:p>
                  </a:txBody>
                  <a:tcPr/>
                </a:tc>
                <a:tc>
                  <a:txBody>
                    <a:bodyPr/>
                    <a:lstStyle/>
                    <a:p>
                      <a:pPr algn="ctr"/>
                      <a:r>
                        <a:rPr lang="en-GB" sz="2000" dirty="0"/>
                        <a:t>When being sent </a:t>
                      </a:r>
                    </a:p>
                    <a:p>
                      <a:pPr algn="ctr"/>
                      <a:r>
                        <a:rPr lang="en-GB" sz="2000" dirty="0"/>
                        <a:t>over email</a:t>
                      </a:r>
                    </a:p>
                  </a:txBody>
                  <a:tcPr anchor="ctr"/>
                </a:tc>
                <a:tc>
                  <a:txBody>
                    <a:bodyPr/>
                    <a:lstStyle/>
                    <a:p>
                      <a:pPr algn="ctr"/>
                      <a:r>
                        <a:rPr lang="en-GB" sz="2000" b="0" i="0" dirty="0">
                          <a:effectLst/>
                        </a:rPr>
                        <a:t>It can’t be intercepted </a:t>
                      </a:r>
                      <a:r>
                        <a:rPr lang="en-GB" sz="2000" b="0" i="0" dirty="0" err="1">
                          <a:effectLst/>
                        </a:rPr>
                        <a:t>en</a:t>
                      </a:r>
                      <a:r>
                        <a:rPr lang="en-GB" sz="2000" b="0" i="0" dirty="0">
                          <a:effectLst/>
                        </a:rPr>
                        <a:t>-route, for example on an open </a:t>
                      </a:r>
                      <a:r>
                        <a:rPr lang="en-GB" sz="2000" b="0" i="0" dirty="0" err="1">
                          <a:effectLst/>
                        </a:rPr>
                        <a:t>wifi</a:t>
                      </a:r>
                      <a:r>
                        <a:rPr lang="en-GB" sz="2000" b="0" i="0" dirty="0">
                          <a:effectLst/>
                        </a:rPr>
                        <a:t> connection. </a:t>
                      </a:r>
                      <a:endParaRPr lang="en-GB" sz="2000" dirty="0"/>
                    </a:p>
                  </a:txBody>
                  <a:tcPr anchor="ctr"/>
                </a:tc>
                <a:extLst>
                  <a:ext uri="{0D108BD9-81ED-4DB2-BD59-A6C34878D82A}">
                    <a16:rowId xmlns:a16="http://schemas.microsoft.com/office/drawing/2014/main" val="1447329768"/>
                  </a:ext>
                </a:extLst>
              </a:tr>
            </a:tbl>
          </a:graphicData>
        </a:graphic>
      </p:graphicFrame>
      <p:pic>
        <p:nvPicPr>
          <p:cNvPr id="7" name="Graphic 6" descr="Computer with solid fill">
            <a:extLst>
              <a:ext uri="{FF2B5EF4-FFF2-40B4-BE49-F238E27FC236}">
                <a16:creationId xmlns:a16="http://schemas.microsoft.com/office/drawing/2014/main" id="{702AD55C-51DC-F100-721B-31B7C2579C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51664" y="3706700"/>
            <a:ext cx="914400" cy="914400"/>
          </a:xfrm>
          <a:prstGeom prst="rect">
            <a:avLst/>
          </a:prstGeom>
        </p:spPr>
      </p:pic>
      <p:pic>
        <p:nvPicPr>
          <p:cNvPr id="9" name="Graphic 8" descr="Cloud Computing with solid fill">
            <a:extLst>
              <a:ext uri="{FF2B5EF4-FFF2-40B4-BE49-F238E27FC236}">
                <a16:creationId xmlns:a16="http://schemas.microsoft.com/office/drawing/2014/main" id="{7A831BD2-F1A6-A8E6-09FE-6771AFB2109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51664" y="5183482"/>
            <a:ext cx="914400" cy="914400"/>
          </a:xfrm>
          <a:prstGeom prst="rect">
            <a:avLst/>
          </a:prstGeom>
        </p:spPr>
      </p:pic>
      <p:sp>
        <p:nvSpPr>
          <p:cNvPr id="10" name="TextBox 9">
            <a:extLst>
              <a:ext uri="{FF2B5EF4-FFF2-40B4-BE49-F238E27FC236}">
                <a16:creationId xmlns:a16="http://schemas.microsoft.com/office/drawing/2014/main" id="{B7B8D2F6-85B1-5B6F-9987-74B781D535E8}"/>
              </a:ext>
            </a:extLst>
          </p:cNvPr>
          <p:cNvSpPr txBox="1"/>
          <p:nvPr/>
        </p:nvSpPr>
        <p:spPr>
          <a:xfrm>
            <a:off x="245806" y="1970980"/>
            <a:ext cx="11277600" cy="400110"/>
          </a:xfrm>
          <a:prstGeom prst="rect">
            <a:avLst/>
          </a:prstGeom>
          <a:noFill/>
        </p:spPr>
        <p:txBody>
          <a:bodyPr wrap="square" rtlCol="0">
            <a:spAutoFit/>
          </a:bodyPr>
          <a:lstStyle/>
          <a:p>
            <a:r>
              <a:rPr lang="en-GB" sz="2000" b="0" i="0" dirty="0">
                <a:effectLst/>
              </a:rPr>
              <a:t>The main way to keep data safe is to encrypt it. It sh</a:t>
            </a:r>
            <a:r>
              <a:rPr lang="en-GB" sz="2000" dirty="0"/>
              <a:t>ould be encrypted at rest and in transit.</a:t>
            </a:r>
            <a:endParaRPr lang="en-GB" sz="2000" b="0" i="0" dirty="0">
              <a:effectLst/>
            </a:endParaRPr>
          </a:p>
        </p:txBody>
      </p:sp>
    </p:spTree>
    <p:extLst>
      <p:ext uri="{BB962C8B-B14F-4D97-AF65-F5344CB8AC3E}">
        <p14:creationId xmlns:p14="http://schemas.microsoft.com/office/powerpoint/2010/main" val="23731449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04851-EE74-457E-8FA5-C61C1CCC53A4}"/>
              </a:ext>
            </a:extLst>
          </p:cNvPr>
          <p:cNvSpPr>
            <a:spLocks noGrp="1"/>
          </p:cNvSpPr>
          <p:nvPr>
            <p:ph type="title"/>
          </p:nvPr>
        </p:nvSpPr>
        <p:spPr/>
        <p:txBody>
          <a:bodyPr/>
          <a:lstStyle/>
          <a:p>
            <a:r>
              <a:rPr lang="en-GB" dirty="0">
                <a:solidFill>
                  <a:schemeClr val="tx1"/>
                </a:solidFill>
              </a:rPr>
              <a:t>How to identify encrypted sites</a:t>
            </a:r>
          </a:p>
        </p:txBody>
      </p:sp>
      <p:sp>
        <p:nvSpPr>
          <p:cNvPr id="4" name="TextBox 3">
            <a:extLst>
              <a:ext uri="{FF2B5EF4-FFF2-40B4-BE49-F238E27FC236}">
                <a16:creationId xmlns:a16="http://schemas.microsoft.com/office/drawing/2014/main" id="{BCADDA33-735B-C58C-54ED-22237A94FCE6}"/>
              </a:ext>
            </a:extLst>
          </p:cNvPr>
          <p:cNvSpPr txBox="1"/>
          <p:nvPr/>
        </p:nvSpPr>
        <p:spPr>
          <a:xfrm>
            <a:off x="462114" y="2260832"/>
            <a:ext cx="5063615" cy="3785652"/>
          </a:xfrm>
          <a:prstGeom prst="rect">
            <a:avLst/>
          </a:prstGeom>
          <a:noFill/>
        </p:spPr>
        <p:txBody>
          <a:bodyPr wrap="square" rtlCol="0">
            <a:spAutoFit/>
          </a:bodyPr>
          <a:lstStyle/>
          <a:p>
            <a:r>
              <a:rPr lang="en-US" altLang="en-US" sz="2000" dirty="0"/>
              <a:t>It is easy to identify if webpages are encrypted, since they have a web address starting with </a:t>
            </a:r>
            <a:r>
              <a:rPr lang="en-US" altLang="en-US" sz="2000" b="1" dirty="0"/>
              <a:t>https</a:t>
            </a:r>
            <a:r>
              <a:rPr lang="en-US" altLang="en-US" sz="2000" dirty="0"/>
              <a:t> rather than http. </a:t>
            </a:r>
          </a:p>
          <a:p>
            <a:endParaRPr lang="en-US" altLang="en-US" sz="2000" dirty="0"/>
          </a:p>
          <a:p>
            <a:r>
              <a:rPr lang="en-US" altLang="en-US" sz="2000" dirty="0"/>
              <a:t>They will also show a </a:t>
            </a:r>
            <a:r>
              <a:rPr lang="en-US" altLang="en-US" sz="2000" b="1" dirty="0"/>
              <a:t>locked padlock </a:t>
            </a:r>
            <a:r>
              <a:rPr lang="en-US" altLang="en-US" sz="2000" dirty="0"/>
              <a:t>next the website address.</a:t>
            </a:r>
          </a:p>
          <a:p>
            <a:endParaRPr lang="en-US" altLang="en-US" sz="2000" dirty="0"/>
          </a:p>
          <a:p>
            <a:r>
              <a:rPr lang="en-US" altLang="en-US" sz="2000" dirty="0"/>
              <a:t>It is important to ensure that when personal data is captured in a web form, the website is always </a:t>
            </a:r>
            <a:r>
              <a:rPr lang="en-US" altLang="en-US" sz="2000" b="1" dirty="0"/>
              <a:t>https</a:t>
            </a:r>
            <a:r>
              <a:rPr lang="en-US" altLang="en-US" sz="2000" dirty="0"/>
              <a:t> so that the data is encrypted in transit.</a:t>
            </a:r>
            <a:r>
              <a:rPr lang="en-US" sz="2000" dirty="0"/>
              <a:t> </a:t>
            </a:r>
          </a:p>
          <a:p>
            <a:endParaRPr lang="en-US" sz="2000" b="0" i="0" dirty="0">
              <a:effectLst/>
            </a:endParaRPr>
          </a:p>
        </p:txBody>
      </p:sp>
      <p:sp>
        <p:nvSpPr>
          <p:cNvPr id="7" name="Rectangle 3">
            <a:extLst>
              <a:ext uri="{FF2B5EF4-FFF2-40B4-BE49-F238E27FC236}">
                <a16:creationId xmlns:a16="http://schemas.microsoft.com/office/drawing/2014/main" id="{2C712B77-9476-78CB-4C9C-3F43CBFA8660}"/>
              </a:ext>
            </a:extLst>
          </p:cNvPr>
          <p:cNvSpPr>
            <a:spLocks noChangeArrowheads="1"/>
          </p:cNvSpPr>
          <p:nvPr/>
        </p:nvSpPr>
        <p:spPr bwMode="auto">
          <a:xfrm flipV="1">
            <a:off x="4692580" y="1916703"/>
            <a:ext cx="749942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33333"/>
                </a:solidFill>
                <a:effectLst/>
                <a:latin typeface="Montserrat" panose="00000500000000000000" pitchFamily="2" charset="0"/>
              </a:rPr>
              <a:t>.</a:t>
            </a:r>
            <a:r>
              <a:rPr kumimoji="0" lang="en-US" altLang="en-US" sz="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9" name="Picture 8">
            <a:extLst>
              <a:ext uri="{FF2B5EF4-FFF2-40B4-BE49-F238E27FC236}">
                <a16:creationId xmlns:a16="http://schemas.microsoft.com/office/drawing/2014/main" id="{A1F91E19-3962-ADBE-0910-C89DA2E5CDC8}"/>
              </a:ext>
              <a:ext uri="{C183D7F6-B498-43B3-948B-1728B52AA6E4}">
                <adec:decorative xmlns:adec="http://schemas.microsoft.com/office/drawing/2017/decorative" val="1"/>
              </a:ext>
            </a:extLst>
          </p:cNvPr>
          <p:cNvPicPr>
            <a:picLocks noChangeAspect="1"/>
          </p:cNvPicPr>
          <p:nvPr/>
        </p:nvPicPr>
        <p:blipFill rotWithShape="1">
          <a:blip r:embed="rId3"/>
          <a:srcRect r="14004" b="31645"/>
          <a:stretch/>
        </p:blipFill>
        <p:spPr>
          <a:xfrm>
            <a:off x="6830079" y="2039813"/>
            <a:ext cx="3721275" cy="815974"/>
          </a:xfrm>
          <a:prstGeom prst="rect">
            <a:avLst/>
          </a:prstGeom>
        </p:spPr>
      </p:pic>
      <p:pic>
        <p:nvPicPr>
          <p:cNvPr id="11" name="Picture 10">
            <a:extLst>
              <a:ext uri="{FF2B5EF4-FFF2-40B4-BE49-F238E27FC236}">
                <a16:creationId xmlns:a16="http://schemas.microsoft.com/office/drawing/2014/main" id="{E00FF01B-3583-CB48-C8C4-9F937E265463}"/>
              </a:ext>
              <a:ext uri="{C183D7F6-B498-43B3-948B-1728B52AA6E4}">
                <adec:decorative xmlns:adec="http://schemas.microsoft.com/office/drawing/2017/decorative" val="1"/>
              </a:ext>
            </a:extLst>
          </p:cNvPr>
          <p:cNvPicPr>
            <a:picLocks noChangeAspect="1"/>
          </p:cNvPicPr>
          <p:nvPr/>
        </p:nvPicPr>
        <p:blipFill rotWithShape="1">
          <a:blip r:embed="rId4"/>
          <a:srcRect t="6673" r="14462" b="31117"/>
          <a:stretch/>
        </p:blipFill>
        <p:spPr>
          <a:xfrm>
            <a:off x="6982864" y="3429000"/>
            <a:ext cx="3568490" cy="856825"/>
          </a:xfrm>
          <a:prstGeom prst="rect">
            <a:avLst/>
          </a:prstGeom>
        </p:spPr>
      </p:pic>
      <p:pic>
        <p:nvPicPr>
          <p:cNvPr id="13" name="Picture 12">
            <a:extLst>
              <a:ext uri="{FF2B5EF4-FFF2-40B4-BE49-F238E27FC236}">
                <a16:creationId xmlns:a16="http://schemas.microsoft.com/office/drawing/2014/main" id="{15A754E3-91FC-05ED-FB94-34241CF9801A}"/>
              </a:ext>
              <a:ext uri="{C183D7F6-B498-43B3-948B-1728B52AA6E4}">
                <adec:decorative xmlns:adec="http://schemas.microsoft.com/office/drawing/2017/decorative" val="1"/>
              </a:ext>
            </a:extLst>
          </p:cNvPr>
          <p:cNvPicPr>
            <a:picLocks noChangeAspect="1"/>
          </p:cNvPicPr>
          <p:nvPr/>
        </p:nvPicPr>
        <p:blipFill rotWithShape="1">
          <a:blip r:embed="rId5"/>
          <a:srcRect b="17298"/>
          <a:stretch/>
        </p:blipFill>
        <p:spPr>
          <a:xfrm>
            <a:off x="6830079" y="4824672"/>
            <a:ext cx="3721275" cy="856824"/>
          </a:xfrm>
          <a:prstGeom prst="rect">
            <a:avLst/>
          </a:prstGeom>
        </p:spPr>
      </p:pic>
      <p:sp>
        <p:nvSpPr>
          <p:cNvPr id="14" name="Oval 13">
            <a:extLst>
              <a:ext uri="{FF2B5EF4-FFF2-40B4-BE49-F238E27FC236}">
                <a16:creationId xmlns:a16="http://schemas.microsoft.com/office/drawing/2014/main" id="{29E55E35-183B-C8C7-78AE-FE444F7461FA}"/>
              </a:ext>
              <a:ext uri="{C183D7F6-B498-43B3-948B-1728B52AA6E4}">
                <adec:decorative xmlns:adec="http://schemas.microsoft.com/office/drawing/2017/decorative" val="1"/>
              </a:ext>
            </a:extLst>
          </p:cNvPr>
          <p:cNvSpPr/>
          <p:nvPr/>
        </p:nvSpPr>
        <p:spPr>
          <a:xfrm>
            <a:off x="6947434" y="2074179"/>
            <a:ext cx="902607" cy="815974"/>
          </a:xfrm>
          <a:prstGeom prst="ellipse">
            <a:avLst/>
          </a:prstGeom>
          <a:noFill/>
          <a:ln w="57150">
            <a:solidFill>
              <a:srgbClr val="CE67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264276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04851-EE74-457E-8FA5-C61C1CCC53A4}"/>
              </a:ext>
            </a:extLst>
          </p:cNvPr>
          <p:cNvSpPr>
            <a:spLocks noGrp="1"/>
          </p:cNvSpPr>
          <p:nvPr>
            <p:ph type="title"/>
          </p:nvPr>
        </p:nvSpPr>
        <p:spPr/>
        <p:txBody>
          <a:bodyPr/>
          <a:lstStyle/>
          <a:p>
            <a:r>
              <a:rPr lang="en-GB" dirty="0">
                <a:solidFill>
                  <a:schemeClr val="tx1"/>
                </a:solidFill>
              </a:rPr>
              <a:t>More ways organisations can protect data </a:t>
            </a:r>
          </a:p>
        </p:txBody>
      </p:sp>
      <p:graphicFrame>
        <p:nvGraphicFramePr>
          <p:cNvPr id="3" name="Diagram 2" descr="1. ">
            <a:extLst>
              <a:ext uri="{FF2B5EF4-FFF2-40B4-BE49-F238E27FC236}">
                <a16:creationId xmlns:a16="http://schemas.microsoft.com/office/drawing/2014/main" id="{D11738FA-9AD4-82F8-FD7C-00FF7C0BE6EF}"/>
              </a:ext>
            </a:extLst>
          </p:cNvPr>
          <p:cNvGraphicFramePr/>
          <p:nvPr>
            <p:extLst>
              <p:ext uri="{D42A27DB-BD31-4B8C-83A1-F6EECF244321}">
                <p14:modId xmlns:p14="http://schemas.microsoft.com/office/powerpoint/2010/main" val="3728300755"/>
              </p:ext>
            </p:extLst>
          </p:nvPr>
        </p:nvGraphicFramePr>
        <p:xfrm>
          <a:off x="599768" y="2072757"/>
          <a:ext cx="11204633" cy="44201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959324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092C-E215-4310-A2C7-8CDA22E59793}"/>
              </a:ext>
            </a:extLst>
          </p:cNvPr>
          <p:cNvSpPr>
            <a:spLocks noGrp="1"/>
          </p:cNvSpPr>
          <p:nvPr>
            <p:ph type="title"/>
          </p:nvPr>
        </p:nvSpPr>
        <p:spPr/>
        <p:txBody>
          <a:bodyPr/>
          <a:lstStyle/>
          <a:p>
            <a:r>
              <a:rPr lang="en-US" dirty="0">
                <a:solidFill>
                  <a:schemeClr val="tx1"/>
                </a:solidFill>
              </a:rPr>
              <a:t>Next steps</a:t>
            </a:r>
            <a:endParaRPr lang="en-GB" dirty="0">
              <a:solidFill>
                <a:schemeClr val="tx1"/>
              </a:solidFill>
            </a:endParaRPr>
          </a:p>
        </p:txBody>
      </p:sp>
      <p:sp>
        <p:nvSpPr>
          <p:cNvPr id="3" name="Content Placeholder 2">
            <a:extLst>
              <a:ext uri="{FF2B5EF4-FFF2-40B4-BE49-F238E27FC236}">
                <a16:creationId xmlns:a16="http://schemas.microsoft.com/office/drawing/2014/main" id="{DE45694B-21FC-45EF-8E25-F23193A47845}"/>
              </a:ext>
            </a:extLst>
          </p:cNvPr>
          <p:cNvSpPr>
            <a:spLocks noGrp="1"/>
          </p:cNvSpPr>
          <p:nvPr>
            <p:ph idx="4294967295"/>
          </p:nvPr>
        </p:nvSpPr>
        <p:spPr>
          <a:xfrm>
            <a:off x="838200" y="1825625"/>
            <a:ext cx="10515600" cy="4351338"/>
          </a:xfrm>
        </p:spPr>
        <p:txBody>
          <a:bodyPr vert="horz" lIns="91440" tIns="45720" rIns="91440" bIns="45720" rtlCol="0" anchor="t">
            <a:normAutofit/>
          </a:bodyPr>
          <a:lstStyle/>
          <a:p>
            <a:pPr marL="0" indent="0" algn="ctr">
              <a:buNone/>
            </a:pPr>
            <a:endParaRPr lang="en-GB" sz="3600" dirty="0"/>
          </a:p>
          <a:p>
            <a:pPr marL="0" indent="0" algn="ctr">
              <a:buNone/>
            </a:pPr>
            <a:endParaRPr lang="en-GB" sz="3600" dirty="0"/>
          </a:p>
          <a:p>
            <a:pPr marL="0" indent="0" algn="ctr">
              <a:buNone/>
            </a:pPr>
            <a:r>
              <a:rPr lang="en-GB" sz="3600" dirty="0"/>
              <a:t>Complete </a:t>
            </a:r>
            <a:r>
              <a:rPr lang="en-GB" sz="3600" b="1" dirty="0"/>
              <a:t>questions 1 to 3 </a:t>
            </a:r>
          </a:p>
          <a:p>
            <a:pPr marL="0" indent="0" algn="ctr">
              <a:buNone/>
            </a:pPr>
            <a:r>
              <a:rPr lang="en-GB" sz="3600" dirty="0"/>
              <a:t>in </a:t>
            </a:r>
            <a:r>
              <a:rPr lang="en-GB" sz="3600" b="1" dirty="0"/>
              <a:t>section 3 </a:t>
            </a:r>
            <a:r>
              <a:rPr lang="en-GB" sz="3600" dirty="0"/>
              <a:t>of the </a:t>
            </a:r>
          </a:p>
          <a:p>
            <a:pPr marL="0" indent="0" algn="ctr">
              <a:buNone/>
            </a:pPr>
            <a:r>
              <a:rPr lang="en-GB" sz="3600" dirty="0"/>
              <a:t>‘Keeping organisational data secure’ workbook.</a:t>
            </a:r>
            <a:endParaRPr lang="en-GB" sz="3600" dirty="0">
              <a:cs typeface="Calibri"/>
            </a:endParaRPr>
          </a:p>
          <a:p>
            <a:pPr marL="0" indent="0" algn="ctr">
              <a:buNone/>
            </a:pPr>
            <a:endParaRPr lang="en-GB" sz="3600" dirty="0"/>
          </a:p>
        </p:txBody>
      </p:sp>
    </p:spTree>
    <p:extLst>
      <p:ext uri="{BB962C8B-B14F-4D97-AF65-F5344CB8AC3E}">
        <p14:creationId xmlns:p14="http://schemas.microsoft.com/office/powerpoint/2010/main" val="19091999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94A5D-F656-493D-B36B-DD86FC9B1E3E}"/>
              </a:ext>
            </a:extLst>
          </p:cNvPr>
          <p:cNvSpPr>
            <a:spLocks noGrp="1"/>
          </p:cNvSpPr>
          <p:nvPr>
            <p:ph type="title"/>
          </p:nvPr>
        </p:nvSpPr>
        <p:spPr/>
        <p:txBody>
          <a:bodyPr/>
          <a:lstStyle/>
          <a:p>
            <a:r>
              <a:rPr lang="en-US">
                <a:solidFill>
                  <a:schemeClr val="tx1"/>
                </a:solidFill>
              </a:rPr>
              <a:t>Learning checklist</a:t>
            </a:r>
            <a:endParaRPr lang="en-GB">
              <a:solidFill>
                <a:schemeClr val="tx1"/>
              </a:solidFill>
            </a:endParaRPr>
          </a:p>
        </p:txBody>
      </p:sp>
      <p:graphicFrame>
        <p:nvGraphicFramePr>
          <p:cNvPr id="6" name="Table 5">
            <a:extLst>
              <a:ext uri="{FF2B5EF4-FFF2-40B4-BE49-F238E27FC236}">
                <a16:creationId xmlns:a16="http://schemas.microsoft.com/office/drawing/2014/main" id="{5C877A67-5EEF-4642-95EC-7141C857491C}"/>
              </a:ext>
            </a:extLst>
          </p:cNvPr>
          <p:cNvGraphicFramePr>
            <a:graphicFrameLocks noGrp="1"/>
          </p:cNvGraphicFramePr>
          <p:nvPr>
            <p:extLst>
              <p:ext uri="{D42A27DB-BD31-4B8C-83A1-F6EECF244321}">
                <p14:modId xmlns:p14="http://schemas.microsoft.com/office/powerpoint/2010/main" val="3807250985"/>
              </p:ext>
            </p:extLst>
          </p:nvPr>
        </p:nvGraphicFramePr>
        <p:xfrm>
          <a:off x="511278" y="2222726"/>
          <a:ext cx="11464412" cy="4239556"/>
        </p:xfrm>
        <a:graphic>
          <a:graphicData uri="http://schemas.openxmlformats.org/drawingml/2006/table">
            <a:tbl>
              <a:tblPr/>
              <a:tblGrid>
                <a:gridCol w="11464412">
                  <a:extLst>
                    <a:ext uri="{9D8B030D-6E8A-4147-A177-3AD203B41FA5}">
                      <a16:colId xmlns:a16="http://schemas.microsoft.com/office/drawing/2014/main" val="2327535807"/>
                    </a:ext>
                  </a:extLst>
                </a:gridCol>
              </a:tblGrid>
              <a:tr h="4239556">
                <a:tc>
                  <a:txBody>
                    <a:bodyPr/>
                    <a:lstStyle/>
                    <a:p>
                      <a:r>
                        <a:rPr lang="en-US" sz="2800" kern="1200" dirty="0">
                          <a:solidFill>
                            <a:schemeClr val="tx1"/>
                          </a:solidFill>
                          <a:latin typeface="+mn-lt"/>
                          <a:ea typeface="+mn-ea"/>
                          <a:cs typeface="+mn-cs"/>
                        </a:rPr>
                        <a:t>I can </a:t>
                      </a:r>
                      <a:r>
                        <a:rPr lang="en-US" sz="2800" i="1" kern="1200" dirty="0">
                          <a:solidFill>
                            <a:schemeClr val="tx1"/>
                          </a:solidFill>
                          <a:latin typeface="+mn-lt"/>
                          <a:ea typeface="+mn-ea"/>
                          <a:cs typeface="+mn-cs"/>
                        </a:rPr>
                        <a:t>describe</a:t>
                      </a:r>
                      <a:r>
                        <a:rPr lang="en-US" sz="2800" kern="1200" dirty="0">
                          <a:solidFill>
                            <a:schemeClr val="tx1"/>
                          </a:solidFill>
                          <a:latin typeface="+mn-lt"/>
                          <a:ea typeface="+mn-ea"/>
                          <a:cs typeface="+mn-cs"/>
                        </a:rPr>
                        <a:t> how GDPR supports </a:t>
                      </a:r>
                      <a:r>
                        <a:rPr lang="en-GB" sz="2800" kern="1200" noProof="0" dirty="0">
                          <a:solidFill>
                            <a:schemeClr val="tx1"/>
                          </a:solidFill>
                          <a:latin typeface="+mn-lt"/>
                          <a:ea typeface="+mn-ea"/>
                          <a:cs typeface="+mn-cs"/>
                        </a:rPr>
                        <a:t>organisations</a:t>
                      </a:r>
                      <a:r>
                        <a:rPr lang="en-US" sz="2800" kern="1200" dirty="0">
                          <a:solidFill>
                            <a:schemeClr val="tx1"/>
                          </a:solidFill>
                          <a:latin typeface="+mn-lt"/>
                          <a:ea typeface="+mn-ea"/>
                          <a:cs typeface="+mn-cs"/>
                        </a:rPr>
                        <a:t> to manage and secure data.</a:t>
                      </a:r>
                    </a:p>
                    <a:p>
                      <a:endParaRPr lang="en-US" sz="2800" kern="1200" dirty="0">
                        <a:solidFill>
                          <a:schemeClr val="tx1"/>
                        </a:solidFill>
                        <a:latin typeface="+mn-lt"/>
                        <a:ea typeface="+mn-ea"/>
                        <a:cs typeface="+mn-cs"/>
                      </a:endParaRPr>
                    </a:p>
                    <a:p>
                      <a:r>
                        <a:rPr lang="en-US" sz="2800" kern="1200" dirty="0">
                          <a:solidFill>
                            <a:schemeClr val="tx1"/>
                          </a:solidFill>
                          <a:latin typeface="+mn-lt"/>
                          <a:ea typeface="+mn-ea"/>
                          <a:cs typeface="+mn-cs"/>
                        </a:rPr>
                        <a:t>I can </a:t>
                      </a:r>
                      <a:r>
                        <a:rPr lang="en-US" sz="2800" i="1" kern="1200" dirty="0">
                          <a:solidFill>
                            <a:schemeClr val="tx1"/>
                          </a:solidFill>
                          <a:latin typeface="+mn-lt"/>
                          <a:ea typeface="+mn-ea"/>
                          <a:cs typeface="+mn-cs"/>
                        </a:rPr>
                        <a:t>describe</a:t>
                      </a:r>
                      <a:r>
                        <a:rPr lang="en-US" sz="2800" kern="1200" dirty="0">
                          <a:solidFill>
                            <a:schemeClr val="tx1"/>
                          </a:solidFill>
                          <a:latin typeface="+mn-lt"/>
                          <a:ea typeface="+mn-ea"/>
                          <a:cs typeface="+mn-cs"/>
                        </a:rPr>
                        <a:t> the rights I have as a data subject.</a:t>
                      </a:r>
                    </a:p>
                    <a:p>
                      <a:endParaRPr lang="en-US" sz="2800" kern="1200" dirty="0">
                        <a:solidFill>
                          <a:schemeClr val="tx1"/>
                        </a:solidFill>
                        <a:latin typeface="+mn-lt"/>
                        <a:ea typeface="+mn-ea"/>
                        <a:cs typeface="+mn-cs"/>
                      </a:endParaRPr>
                    </a:p>
                    <a:p>
                      <a:r>
                        <a:rPr lang="en-US" sz="2800" kern="1200" dirty="0">
                          <a:solidFill>
                            <a:schemeClr val="tx1"/>
                          </a:solidFill>
                          <a:latin typeface="+mn-lt"/>
                          <a:ea typeface="+mn-ea"/>
                          <a:cs typeface="+mn-cs"/>
                        </a:rPr>
                        <a:t>I can </a:t>
                      </a:r>
                      <a:r>
                        <a:rPr lang="en-US" sz="2800" i="1" kern="1200" dirty="0">
                          <a:solidFill>
                            <a:schemeClr val="tx1"/>
                          </a:solidFill>
                          <a:latin typeface="+mn-lt"/>
                          <a:ea typeface="+mn-ea"/>
                          <a:cs typeface="+mn-cs"/>
                        </a:rPr>
                        <a:t>describe</a:t>
                      </a:r>
                      <a:r>
                        <a:rPr lang="en-US" sz="2800" kern="1200" dirty="0">
                          <a:solidFill>
                            <a:schemeClr val="tx1"/>
                          </a:solidFill>
                          <a:latin typeface="+mn-lt"/>
                          <a:ea typeface="+mn-ea"/>
                          <a:cs typeface="+mn-cs"/>
                        </a:rPr>
                        <a:t> the responsibilities an </a:t>
                      </a:r>
                      <a:r>
                        <a:rPr lang="en-GB" sz="2800" kern="1200" noProof="0" dirty="0">
                          <a:solidFill>
                            <a:schemeClr val="tx1"/>
                          </a:solidFill>
                          <a:latin typeface="+mn-lt"/>
                          <a:ea typeface="+mn-ea"/>
                          <a:cs typeface="+mn-cs"/>
                        </a:rPr>
                        <a:t>organisation</a:t>
                      </a:r>
                      <a:r>
                        <a:rPr lang="en-US" sz="2800" kern="1200" dirty="0">
                          <a:solidFill>
                            <a:schemeClr val="tx1"/>
                          </a:solidFill>
                          <a:latin typeface="+mn-lt"/>
                          <a:ea typeface="+mn-ea"/>
                          <a:cs typeface="+mn-cs"/>
                        </a:rPr>
                        <a:t> has a data controller.</a:t>
                      </a:r>
                    </a:p>
                    <a:p>
                      <a:endParaRPr lang="en-US" sz="2800" kern="1200" dirty="0">
                        <a:solidFill>
                          <a:schemeClr val="tx1"/>
                        </a:solidFill>
                        <a:latin typeface="+mn-lt"/>
                        <a:ea typeface="+mn-ea"/>
                        <a:cs typeface="+mn-cs"/>
                      </a:endParaRPr>
                    </a:p>
                    <a:p>
                      <a:r>
                        <a:rPr lang="en-US" sz="2800" kern="1200" dirty="0">
                          <a:solidFill>
                            <a:schemeClr val="tx1"/>
                          </a:solidFill>
                          <a:latin typeface="+mn-lt"/>
                          <a:ea typeface="+mn-ea"/>
                          <a:cs typeface="+mn-cs"/>
                        </a:rPr>
                        <a:t>I can </a:t>
                      </a:r>
                      <a:r>
                        <a:rPr lang="en-US" sz="2800" i="1" kern="1200" dirty="0">
                          <a:solidFill>
                            <a:schemeClr val="tx1"/>
                          </a:solidFill>
                          <a:latin typeface="+mn-lt"/>
                          <a:ea typeface="+mn-ea"/>
                          <a:cs typeface="+mn-cs"/>
                        </a:rPr>
                        <a:t>describe</a:t>
                      </a:r>
                      <a:r>
                        <a:rPr lang="en-US" sz="2800" kern="1200" dirty="0">
                          <a:solidFill>
                            <a:schemeClr val="tx1"/>
                          </a:solidFill>
                          <a:latin typeface="+mn-lt"/>
                          <a:ea typeface="+mn-ea"/>
                          <a:cs typeface="+mn-cs"/>
                        </a:rPr>
                        <a:t> how encryption can be used to manage and secure data.</a:t>
                      </a:r>
                    </a:p>
                    <a:p>
                      <a:endParaRPr lang="en-US" sz="2800" kern="1200" dirty="0">
                        <a:solidFill>
                          <a:schemeClr val="tx1"/>
                        </a:solidFill>
                        <a:latin typeface="+mn-lt"/>
                        <a:ea typeface="+mn-ea"/>
                        <a:cs typeface="+mn-cs"/>
                      </a:endParaRPr>
                    </a:p>
                  </a:txBody>
                  <a:tcPr anchor="ctr">
                    <a:lnL>
                      <a:noFill/>
                    </a:lnL>
                    <a:lnR>
                      <a:noFill/>
                    </a:lnR>
                    <a:lnT>
                      <a:noFill/>
                    </a:lnT>
                    <a:lnB>
                      <a:noFill/>
                    </a:lnB>
                  </a:tcPr>
                </a:tc>
                <a:extLst>
                  <a:ext uri="{0D108BD9-81ED-4DB2-BD59-A6C34878D82A}">
                    <a16:rowId xmlns:a16="http://schemas.microsoft.com/office/drawing/2014/main" val="2964498260"/>
                  </a:ext>
                </a:extLst>
              </a:tr>
            </a:tbl>
          </a:graphicData>
        </a:graphic>
      </p:graphicFrame>
    </p:spTree>
    <p:extLst>
      <p:ext uri="{BB962C8B-B14F-4D97-AF65-F5344CB8AC3E}">
        <p14:creationId xmlns:p14="http://schemas.microsoft.com/office/powerpoint/2010/main" val="3018714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04851-EE74-457E-8FA5-C61C1CCC53A4}"/>
              </a:ext>
            </a:extLst>
          </p:cNvPr>
          <p:cNvSpPr>
            <a:spLocks noGrp="1"/>
          </p:cNvSpPr>
          <p:nvPr>
            <p:ph type="title"/>
          </p:nvPr>
        </p:nvSpPr>
        <p:spPr>
          <a:xfrm>
            <a:off x="838199" y="365125"/>
            <a:ext cx="11147323" cy="1325563"/>
          </a:xfrm>
        </p:spPr>
        <p:txBody>
          <a:bodyPr/>
          <a:lstStyle/>
          <a:p>
            <a:r>
              <a:rPr lang="en-GB" dirty="0">
                <a:solidFill>
                  <a:schemeClr val="tx1"/>
                </a:solidFill>
              </a:rPr>
              <a:t>What could happen if data isn’t kept secure…</a:t>
            </a:r>
          </a:p>
        </p:txBody>
      </p:sp>
      <p:sp>
        <p:nvSpPr>
          <p:cNvPr id="8" name="TextBox 7">
            <a:extLst>
              <a:ext uri="{FF2B5EF4-FFF2-40B4-BE49-F238E27FC236}">
                <a16:creationId xmlns:a16="http://schemas.microsoft.com/office/drawing/2014/main" id="{0FE04D80-18E3-E1C5-51A0-14D77473873F}"/>
              </a:ext>
            </a:extLst>
          </p:cNvPr>
          <p:cNvSpPr txBox="1"/>
          <p:nvPr/>
        </p:nvSpPr>
        <p:spPr>
          <a:xfrm>
            <a:off x="2178456" y="2289015"/>
            <a:ext cx="9305621" cy="830997"/>
          </a:xfrm>
          <a:prstGeom prst="rect">
            <a:avLst/>
          </a:prstGeom>
          <a:noFill/>
        </p:spPr>
        <p:txBody>
          <a:bodyPr wrap="square">
            <a:spAutoFit/>
          </a:bodyPr>
          <a:lstStyle/>
          <a:p>
            <a:r>
              <a:rPr lang="en-GB" sz="2400" dirty="0"/>
              <a:t>Customers could lose confidence in the company and stop doing business with them</a:t>
            </a:r>
          </a:p>
        </p:txBody>
      </p:sp>
      <p:pic>
        <p:nvPicPr>
          <p:cNvPr id="9" name="Graphic 8" descr="Competition with solid fill">
            <a:extLst>
              <a:ext uri="{FF2B5EF4-FFF2-40B4-BE49-F238E27FC236}">
                <a16:creationId xmlns:a16="http://schemas.microsoft.com/office/drawing/2014/main" id="{3854D732-F490-3F1E-A078-FFA23E956E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87806" y="4882045"/>
            <a:ext cx="916217" cy="916217"/>
          </a:xfrm>
          <a:prstGeom prst="rect">
            <a:avLst/>
          </a:prstGeom>
        </p:spPr>
      </p:pic>
      <p:sp>
        <p:nvSpPr>
          <p:cNvPr id="10" name="TextBox 9">
            <a:extLst>
              <a:ext uri="{FF2B5EF4-FFF2-40B4-BE49-F238E27FC236}">
                <a16:creationId xmlns:a16="http://schemas.microsoft.com/office/drawing/2014/main" id="{F270F7B0-25C3-C48F-F7F3-A0B5CD9BAAB9}"/>
              </a:ext>
            </a:extLst>
          </p:cNvPr>
          <p:cNvSpPr txBox="1"/>
          <p:nvPr/>
        </p:nvSpPr>
        <p:spPr>
          <a:xfrm>
            <a:off x="2178456" y="3768897"/>
            <a:ext cx="9492434" cy="461665"/>
          </a:xfrm>
          <a:prstGeom prst="rect">
            <a:avLst/>
          </a:prstGeom>
          <a:noFill/>
        </p:spPr>
        <p:txBody>
          <a:bodyPr wrap="square">
            <a:spAutoFit/>
          </a:bodyPr>
          <a:lstStyle/>
          <a:p>
            <a:r>
              <a:rPr lang="en-GB" sz="2400" dirty="0"/>
              <a:t>Companies could be fined by organisations that oversee data protection</a:t>
            </a:r>
          </a:p>
        </p:txBody>
      </p:sp>
      <p:pic>
        <p:nvPicPr>
          <p:cNvPr id="11" name="Graphic 10" descr="Pound with solid fill">
            <a:extLst>
              <a:ext uri="{FF2B5EF4-FFF2-40B4-BE49-F238E27FC236}">
                <a16:creationId xmlns:a16="http://schemas.microsoft.com/office/drawing/2014/main" id="{82743ACE-DC93-3A16-212E-F83C673ACA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53375" y="3429000"/>
            <a:ext cx="916217" cy="916217"/>
          </a:xfrm>
          <a:prstGeom prst="rect">
            <a:avLst/>
          </a:prstGeom>
        </p:spPr>
      </p:pic>
      <p:sp>
        <p:nvSpPr>
          <p:cNvPr id="12" name="TextBox 11">
            <a:extLst>
              <a:ext uri="{FF2B5EF4-FFF2-40B4-BE49-F238E27FC236}">
                <a16:creationId xmlns:a16="http://schemas.microsoft.com/office/drawing/2014/main" id="{90DCFCA4-BBD6-8FBD-2960-02C52C7EAB34}"/>
              </a:ext>
            </a:extLst>
          </p:cNvPr>
          <p:cNvSpPr txBox="1"/>
          <p:nvPr/>
        </p:nvSpPr>
        <p:spPr>
          <a:xfrm>
            <a:off x="2178455" y="5059344"/>
            <a:ext cx="9305621" cy="1200329"/>
          </a:xfrm>
          <a:prstGeom prst="rect">
            <a:avLst/>
          </a:prstGeom>
          <a:noFill/>
        </p:spPr>
        <p:txBody>
          <a:bodyPr wrap="square">
            <a:spAutoFit/>
          </a:bodyPr>
          <a:lstStyle/>
          <a:p>
            <a:r>
              <a:rPr lang="en-GB" sz="2400" dirty="0"/>
              <a:t>The competitors of an organisation could see their private information, which could give the competitor an advantage </a:t>
            </a:r>
            <a:endParaRPr lang="en-GB" sz="2400" b="1" dirty="0"/>
          </a:p>
          <a:p>
            <a:pPr marL="285750" indent="-285750">
              <a:buFont typeface="Arial" panose="020B0604020202020204" pitchFamily="34" charset="0"/>
              <a:buChar char="•"/>
            </a:pPr>
            <a:endParaRPr lang="en-GB" sz="2400" dirty="0"/>
          </a:p>
        </p:txBody>
      </p:sp>
      <p:pic>
        <p:nvPicPr>
          <p:cNvPr id="13" name="Graphic 12" descr="Rating 1 Star with solid fill">
            <a:extLst>
              <a:ext uri="{FF2B5EF4-FFF2-40B4-BE49-F238E27FC236}">
                <a16:creationId xmlns:a16="http://schemas.microsoft.com/office/drawing/2014/main" id="{985F9C19-5E8D-0B5E-3935-B435CC5CCC9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87807" y="2052339"/>
            <a:ext cx="916217" cy="916217"/>
          </a:xfrm>
          <a:prstGeom prst="rect">
            <a:avLst/>
          </a:prstGeom>
        </p:spPr>
      </p:pic>
    </p:spTree>
    <p:extLst>
      <p:ext uri="{BB962C8B-B14F-4D97-AF65-F5344CB8AC3E}">
        <p14:creationId xmlns:p14="http://schemas.microsoft.com/office/powerpoint/2010/main" val="41389857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4C500-9482-4AC0-A364-6C6C3AF4C9A4}"/>
              </a:ext>
            </a:extLst>
          </p:cNvPr>
          <p:cNvSpPr>
            <a:spLocks noGrp="1"/>
          </p:cNvSpPr>
          <p:nvPr>
            <p:ph type="title"/>
          </p:nvPr>
        </p:nvSpPr>
        <p:spPr/>
        <p:txBody>
          <a:bodyPr/>
          <a:lstStyle/>
          <a:p>
            <a:r>
              <a:rPr lang="en-US">
                <a:solidFill>
                  <a:schemeClr val="tx1"/>
                </a:solidFill>
              </a:rPr>
              <a:t>How you can use this lesson</a:t>
            </a:r>
            <a:endParaRPr lang="en-GB">
              <a:solidFill>
                <a:schemeClr val="tx1"/>
              </a:solidFill>
            </a:endParaRPr>
          </a:p>
        </p:txBody>
      </p:sp>
      <p:sp>
        <p:nvSpPr>
          <p:cNvPr id="3" name="Content Placeholder 2">
            <a:extLst>
              <a:ext uri="{FF2B5EF4-FFF2-40B4-BE49-F238E27FC236}">
                <a16:creationId xmlns:a16="http://schemas.microsoft.com/office/drawing/2014/main" id="{2F223C89-4329-452C-A897-296AF15B4AE7}"/>
              </a:ext>
            </a:extLst>
          </p:cNvPr>
          <p:cNvSpPr>
            <a:spLocks noGrp="1"/>
          </p:cNvSpPr>
          <p:nvPr>
            <p:ph idx="4294967295"/>
          </p:nvPr>
        </p:nvSpPr>
        <p:spPr>
          <a:xfrm>
            <a:off x="303314" y="4824975"/>
            <a:ext cx="10734675" cy="457313"/>
          </a:xfrm>
        </p:spPr>
        <p:txBody>
          <a:bodyPr>
            <a:normAutofit/>
          </a:bodyPr>
          <a:lstStyle/>
          <a:p>
            <a:pPr marL="0" indent="0" algn="l">
              <a:buNone/>
            </a:pPr>
            <a:r>
              <a:rPr lang="en-US" sz="1600"/>
              <a:t>© 2022. This work is licensed under a </a:t>
            </a:r>
            <a:r>
              <a:rPr lang="en-US" sz="1600" b="0" i="1" u="none" strike="noStrike">
                <a:solidFill>
                  <a:srgbClr val="049CCF"/>
                </a:solidFill>
                <a:effectLst/>
                <a:latin typeface="source sans pro" panose="020B0604020202020204" pitchFamily="34" charset="0"/>
                <a:hlinkClick r:id="rId2"/>
              </a:rPr>
              <a:t>CC BY-NC-SA 4.0 license</a:t>
            </a:r>
            <a:r>
              <a:rPr lang="en-US" sz="1600" b="0" i="1">
                <a:solidFill>
                  <a:srgbClr val="464646"/>
                </a:solidFill>
                <a:effectLst/>
                <a:latin typeface="source sans pro" panose="020B0604020202020204" pitchFamily="34" charset="0"/>
              </a:rPr>
              <a:t>. </a:t>
            </a:r>
            <a:endParaRPr lang="en-US" sz="1600" b="0" i="0">
              <a:effectLst/>
            </a:endParaRPr>
          </a:p>
          <a:p>
            <a:pPr marL="0" indent="0" algn="l">
              <a:buNone/>
            </a:pPr>
            <a:endParaRPr lang="en-US" sz="1600" b="0" i="0">
              <a:effectLst/>
            </a:endParaRPr>
          </a:p>
        </p:txBody>
      </p:sp>
      <p:pic>
        <p:nvPicPr>
          <p:cNvPr id="4" name="Picture 2">
            <a:extLst>
              <a:ext uri="{FF2B5EF4-FFF2-40B4-BE49-F238E27FC236}">
                <a16:creationId xmlns:a16="http://schemas.microsoft.com/office/drawing/2014/main" id="{93E9C027-9220-4418-A3A3-A835D282F5B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2997" y="5863001"/>
            <a:ext cx="1127735" cy="9345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0374880-B990-4DFC-A8EA-6E77ABEB6B5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7204" y="5914057"/>
            <a:ext cx="1922636" cy="853395"/>
          </a:xfrm>
          <a:prstGeom prst="rect">
            <a:avLst/>
          </a:prstGeom>
        </p:spPr>
      </p:pic>
      <p:pic>
        <p:nvPicPr>
          <p:cNvPr id="9" name="Picture 8">
            <a:extLst>
              <a:ext uri="{FF2B5EF4-FFF2-40B4-BE49-F238E27FC236}">
                <a16:creationId xmlns:a16="http://schemas.microsoft.com/office/drawing/2014/main" id="{B75FE8AF-312A-432D-AD26-BF735E872EB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804976" y="532652"/>
            <a:ext cx="3018389" cy="1056063"/>
          </a:xfrm>
          <a:prstGeom prst="rect">
            <a:avLst/>
          </a:prstGeom>
        </p:spPr>
      </p:pic>
      <p:sp>
        <p:nvSpPr>
          <p:cNvPr id="10" name="TextBox 9">
            <a:extLst>
              <a:ext uri="{FF2B5EF4-FFF2-40B4-BE49-F238E27FC236}">
                <a16:creationId xmlns:a16="http://schemas.microsoft.com/office/drawing/2014/main" id="{FA7C6DFE-5008-4454-B9B1-12B8D87988FA}"/>
              </a:ext>
            </a:extLst>
          </p:cNvPr>
          <p:cNvSpPr txBox="1"/>
          <p:nvPr/>
        </p:nvSpPr>
        <p:spPr>
          <a:xfrm>
            <a:off x="303314" y="1857448"/>
            <a:ext cx="11753567" cy="2800767"/>
          </a:xfrm>
          <a:prstGeom prst="rect">
            <a:avLst/>
          </a:prstGeom>
          <a:noFill/>
        </p:spPr>
        <p:txBody>
          <a:bodyPr wrap="square" lIns="91440" tIns="45720" rIns="91440" bIns="45720" rtlCol="0" anchor="t">
            <a:spAutoFit/>
          </a:bodyPr>
          <a:lstStyle/>
          <a:p>
            <a:r>
              <a:rPr lang="en-GB" dirty="0"/>
              <a:t>You are free to: </a:t>
            </a:r>
          </a:p>
          <a:p>
            <a:pPr marL="285750" indent="-285750">
              <a:buFont typeface="Arial" panose="020B0604020202020204" pitchFamily="34" charset="0"/>
              <a:buChar char="•"/>
            </a:pPr>
            <a:r>
              <a:rPr lang="en-GB" b="1" dirty="0"/>
              <a:t>Share</a:t>
            </a:r>
            <a:r>
              <a:rPr lang="en-GB" dirty="0"/>
              <a:t> – copy and redistribute the material in any medium or format</a:t>
            </a:r>
            <a:endParaRPr lang="en-GB" sz="500" dirty="0"/>
          </a:p>
          <a:p>
            <a:pPr marL="285750" indent="-285750">
              <a:buFont typeface="Arial" panose="020B0604020202020204" pitchFamily="34" charset="0"/>
              <a:buChar char="•"/>
            </a:pPr>
            <a:r>
              <a:rPr lang="en-GB" b="1" dirty="0"/>
              <a:t>Adapt</a:t>
            </a:r>
            <a:r>
              <a:rPr lang="en-GB" dirty="0"/>
              <a:t> – remix, transform and build upon the material </a:t>
            </a:r>
          </a:p>
          <a:p>
            <a:pPr marL="285750" indent="-285750">
              <a:buFont typeface="Arial" panose="020B0604020202020204" pitchFamily="34" charset="0"/>
              <a:buChar char="•"/>
            </a:pPr>
            <a:endParaRPr lang="en-GB" sz="1400" dirty="0"/>
          </a:p>
          <a:p>
            <a:r>
              <a:rPr lang="en-GB" dirty="0"/>
              <a:t>Under the following terms: </a:t>
            </a:r>
          </a:p>
          <a:p>
            <a:pPr marL="285750" indent="-285750" algn="l" rtl="0">
              <a:buFont typeface="Arial" panose="020B0604020202020204" pitchFamily="34" charset="0"/>
              <a:buChar char="•"/>
            </a:pPr>
            <a:r>
              <a:rPr lang="en-US" b="1" i="0" dirty="0">
                <a:effectLst/>
              </a:rPr>
              <a:t>Attribution</a:t>
            </a:r>
            <a:r>
              <a:rPr lang="en-US" b="0" i="0" dirty="0">
                <a:effectLst/>
              </a:rPr>
              <a:t> — You must give </a:t>
            </a:r>
            <a:r>
              <a:rPr lang="en-US" dirty="0">
                <a:latin typeface="source sans pro"/>
                <a:ea typeface="source sans pro"/>
                <a:hlinkClick r:id="rId6"/>
              </a:rPr>
              <a:t>appropriate credit</a:t>
            </a:r>
            <a:r>
              <a:rPr lang="en-US" b="0" i="0" dirty="0">
                <a:effectLst/>
                <a:latin typeface="source sans pro"/>
                <a:ea typeface="source sans pro"/>
              </a:rPr>
              <a:t>, </a:t>
            </a:r>
            <a:r>
              <a:rPr lang="en-US" b="0" i="0" dirty="0">
                <a:effectLst/>
              </a:rPr>
              <a:t>provide a link to the license, and </a:t>
            </a:r>
            <a:r>
              <a:rPr lang="en-US" b="0" i="0" u="none" strike="noStrike" dirty="0">
                <a:solidFill>
                  <a:srgbClr val="049CCF"/>
                </a:solidFill>
                <a:effectLst/>
                <a:latin typeface="source sans pro"/>
                <a:ea typeface="source sans pro"/>
                <a:hlinkClick r:id="rId6"/>
              </a:rPr>
              <a:t>indicate if changes were made</a:t>
            </a:r>
            <a:r>
              <a:rPr lang="en-US" b="0" i="0" dirty="0">
                <a:effectLst/>
                <a:latin typeface="source sans pro"/>
                <a:ea typeface="source sans pro"/>
              </a:rPr>
              <a:t>. </a:t>
            </a:r>
            <a:r>
              <a:rPr lang="en-US" b="0" i="0" dirty="0">
                <a:effectLst/>
              </a:rPr>
              <a:t>You may do so in any reasonable manner, but not in any way that suggests the licensor endorses you or your use.</a:t>
            </a:r>
          </a:p>
          <a:p>
            <a:pPr marL="285750" indent="-285750" algn="l" rtl="0">
              <a:buFont typeface="Arial" panose="020B0604020202020204" pitchFamily="34" charset="0"/>
              <a:buChar char="•"/>
            </a:pPr>
            <a:r>
              <a:rPr lang="en-US" b="1" i="0" dirty="0" err="1">
                <a:effectLst/>
              </a:rPr>
              <a:t>NonCommercial</a:t>
            </a:r>
            <a:r>
              <a:rPr lang="en-US" b="0" i="0" dirty="0">
                <a:effectLst/>
              </a:rPr>
              <a:t> — You may not use the material for </a:t>
            </a:r>
            <a:r>
              <a:rPr lang="en-US" b="0" i="0" u="none" strike="noStrike" dirty="0">
                <a:solidFill>
                  <a:srgbClr val="049CCF"/>
                </a:solidFill>
                <a:effectLst/>
                <a:latin typeface="source sans pro" panose="020B0503030403020204" pitchFamily="34" charset="0"/>
                <a:hlinkClick r:id="rId6"/>
              </a:rPr>
              <a:t>commercial purposes</a:t>
            </a:r>
            <a:r>
              <a:rPr lang="en-US" b="0" i="0" dirty="0">
                <a:solidFill>
                  <a:srgbClr val="333333"/>
                </a:solidFill>
                <a:effectLst/>
                <a:latin typeface="source sans pro" panose="020B0503030403020204" pitchFamily="34" charset="0"/>
              </a:rPr>
              <a:t>.</a:t>
            </a:r>
          </a:p>
          <a:p>
            <a:pPr marL="285750" indent="-285750">
              <a:buFont typeface="Arial" panose="020B0604020202020204" pitchFamily="34" charset="0"/>
              <a:buChar char="•"/>
            </a:pPr>
            <a:r>
              <a:rPr lang="en-US" b="1" i="0" dirty="0" err="1">
                <a:solidFill>
                  <a:srgbClr val="222222"/>
                </a:solidFill>
                <a:effectLst/>
                <a:latin typeface="source sans pro" panose="020B0503030403020204" pitchFamily="34" charset="0"/>
              </a:rPr>
              <a:t>ShareAlike</a:t>
            </a:r>
            <a:r>
              <a:rPr lang="en-US" b="0" i="0" dirty="0">
                <a:solidFill>
                  <a:srgbClr val="333333"/>
                </a:solidFill>
                <a:effectLst/>
                <a:latin typeface="source sans pro" panose="020B0503030403020204" pitchFamily="34" charset="0"/>
              </a:rPr>
              <a:t> — If you remix, transform, or build upon the material, you must distribute your contributions under the </a:t>
            </a:r>
            <a:r>
              <a:rPr lang="en-US" b="0" i="0" u="none" strike="noStrike" dirty="0">
                <a:solidFill>
                  <a:srgbClr val="049CCF"/>
                </a:solidFill>
                <a:effectLst/>
                <a:latin typeface="source sans pro" panose="020B0503030403020204" pitchFamily="34" charset="0"/>
                <a:hlinkClick r:id="rId7"/>
              </a:rPr>
              <a:t>same license</a:t>
            </a:r>
            <a:r>
              <a:rPr lang="en-US" b="0" i="0" dirty="0">
                <a:solidFill>
                  <a:srgbClr val="333333"/>
                </a:solidFill>
                <a:effectLst/>
                <a:latin typeface="source sans pro" panose="020B0503030403020204" pitchFamily="34" charset="0"/>
              </a:rPr>
              <a:t> as the original.</a:t>
            </a:r>
            <a:endParaRPr lang="en-GB" dirty="0"/>
          </a:p>
        </p:txBody>
      </p:sp>
      <p:sp>
        <p:nvSpPr>
          <p:cNvPr id="12" name="Rectangle 11">
            <a:extLst>
              <a:ext uri="{FF2B5EF4-FFF2-40B4-BE49-F238E27FC236}">
                <a16:creationId xmlns:a16="http://schemas.microsoft.com/office/drawing/2014/main" id="{073AE9AC-5815-414D-B0E2-07B76DB71A7E}"/>
              </a:ext>
              <a:ext uri="{C183D7F6-B498-43B3-948B-1728B52AA6E4}">
                <adec:decorative xmlns:adec="http://schemas.microsoft.com/office/drawing/2017/decorative" val="1"/>
              </a:ext>
            </a:extLst>
          </p:cNvPr>
          <p:cNvSpPr/>
          <p:nvPr/>
        </p:nvSpPr>
        <p:spPr>
          <a:xfrm>
            <a:off x="0" y="5755413"/>
            <a:ext cx="12192000" cy="58277"/>
          </a:xfrm>
          <a:prstGeom prst="rect">
            <a:avLst/>
          </a:prstGeom>
          <a:ln>
            <a:solidFill>
              <a:srgbClr val="6A9CA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11" name="Content Placeholder 2">
            <a:extLst>
              <a:ext uri="{FF2B5EF4-FFF2-40B4-BE49-F238E27FC236}">
                <a16:creationId xmlns:a16="http://schemas.microsoft.com/office/drawing/2014/main" id="{060E1F8C-2EB8-4FB9-A221-93EB4D5C52AB}"/>
              </a:ext>
            </a:extLst>
          </p:cNvPr>
          <p:cNvSpPr txBox="1">
            <a:spLocks/>
          </p:cNvSpPr>
          <p:nvPr/>
        </p:nvSpPr>
        <p:spPr>
          <a:xfrm>
            <a:off x="303314" y="5282288"/>
            <a:ext cx="11888686" cy="457313"/>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Created by Effini in partnership with Data Education in Schools and Skills Development Scotland. </a:t>
            </a:r>
          </a:p>
        </p:txBody>
      </p:sp>
      <p:pic>
        <p:nvPicPr>
          <p:cNvPr id="13" name="Picture 12" descr="Graphical user interface&#10;&#10;Description automatically generated with medium confidence">
            <a:extLst>
              <a:ext uri="{FF2B5EF4-FFF2-40B4-BE49-F238E27FC236}">
                <a16:creationId xmlns:a16="http://schemas.microsoft.com/office/drawing/2014/main" id="{B40017D6-46F2-C64A-B511-642898E15E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16312" y="5903589"/>
            <a:ext cx="1353559" cy="874333"/>
          </a:xfrm>
          <a:prstGeom prst="rect">
            <a:avLst/>
          </a:prstGeom>
        </p:spPr>
      </p:pic>
    </p:spTree>
    <p:extLst>
      <p:ext uri="{BB962C8B-B14F-4D97-AF65-F5344CB8AC3E}">
        <p14:creationId xmlns:p14="http://schemas.microsoft.com/office/powerpoint/2010/main" val="13576561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4C500-9482-4AC0-A364-6C6C3AF4C9A4}"/>
              </a:ext>
            </a:extLst>
          </p:cNvPr>
          <p:cNvSpPr>
            <a:spLocks noGrp="1"/>
          </p:cNvSpPr>
          <p:nvPr>
            <p:ph type="title"/>
          </p:nvPr>
        </p:nvSpPr>
        <p:spPr/>
        <p:txBody>
          <a:bodyPr/>
          <a:lstStyle/>
          <a:p>
            <a:r>
              <a:rPr lang="en-US">
                <a:solidFill>
                  <a:schemeClr val="tx1"/>
                </a:solidFill>
              </a:rPr>
              <a:t>Alternative format</a:t>
            </a:r>
            <a:endParaRPr lang="en-GB">
              <a:solidFill>
                <a:schemeClr val="tx1"/>
              </a:solidFill>
            </a:endParaRPr>
          </a:p>
        </p:txBody>
      </p:sp>
      <p:sp>
        <p:nvSpPr>
          <p:cNvPr id="12" name="Rectangle 11">
            <a:extLst>
              <a:ext uri="{FF2B5EF4-FFF2-40B4-BE49-F238E27FC236}">
                <a16:creationId xmlns:a16="http://schemas.microsoft.com/office/drawing/2014/main" id="{073AE9AC-5815-414D-B0E2-07B76DB71A7E}"/>
              </a:ext>
              <a:ext uri="{C183D7F6-B498-43B3-948B-1728B52AA6E4}">
                <adec:decorative xmlns:adec="http://schemas.microsoft.com/office/drawing/2017/decorative" val="1"/>
              </a:ext>
            </a:extLst>
          </p:cNvPr>
          <p:cNvSpPr/>
          <p:nvPr/>
        </p:nvSpPr>
        <p:spPr>
          <a:xfrm>
            <a:off x="0" y="5755413"/>
            <a:ext cx="12192000" cy="58277"/>
          </a:xfrm>
          <a:prstGeom prst="rect">
            <a:avLst/>
          </a:prstGeom>
          <a:ln>
            <a:solidFill>
              <a:srgbClr val="6A9CA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84F5D6FC-410F-47AB-AE9D-D7B0ABBD7D85}"/>
              </a:ext>
            </a:extLst>
          </p:cNvPr>
          <p:cNvSpPr txBox="1"/>
          <p:nvPr/>
        </p:nvSpPr>
        <p:spPr>
          <a:xfrm>
            <a:off x="1790955" y="2116176"/>
            <a:ext cx="8610090" cy="2677656"/>
          </a:xfrm>
          <a:prstGeom prst="rect">
            <a:avLst/>
          </a:prstGeom>
          <a:noFill/>
        </p:spPr>
        <p:txBody>
          <a:bodyPr wrap="square" rtlCol="0">
            <a:spAutoFit/>
          </a:bodyPr>
          <a:lstStyle/>
          <a:p>
            <a:r>
              <a:rPr lang="en-GB" sz="1400" b="1">
                <a:effectLst/>
                <a:latin typeface="Arial" panose="020B0604020202020204" pitchFamily="34" charset="0"/>
                <a:ea typeface="Calibri" panose="020F0502020204030204" pitchFamily="34" charset="0"/>
                <a:cs typeface="Arial" panose="020B0604020202020204" pitchFamily="34" charset="0"/>
              </a:rPr>
              <a:t>If you require this document in an alternative format, such as large print or a coloured background, please contact </a:t>
            </a:r>
          </a:p>
          <a:p>
            <a:endParaRPr lang="en-GB" sz="1400" b="1">
              <a:effectLst/>
              <a:latin typeface="Arial" panose="020B0604020202020204" pitchFamily="34" charset="0"/>
              <a:ea typeface="Calibri" panose="020F0502020204030204" pitchFamily="34" charset="0"/>
              <a:cs typeface="Arial" panose="020B0604020202020204" pitchFamily="34" charset="0"/>
            </a:endParaRPr>
          </a:p>
          <a:p>
            <a:pPr algn="ctr"/>
            <a:r>
              <a:rPr lang="en-GB" sz="1400" b="1">
                <a:effectLst/>
                <a:latin typeface="Arial" panose="020B0604020202020204" pitchFamily="34" charset="0"/>
                <a:ea typeface="Calibri" panose="020F0502020204030204" pitchFamily="34" charset="0"/>
                <a:cs typeface="Arial" panose="020B0604020202020204" pitchFamily="34" charset="0"/>
              </a:rPr>
              <a:t>hello</a:t>
            </a:r>
            <a:r>
              <a:rPr lang="en-GB" sz="1400" b="1">
                <a:latin typeface="Arial" panose="020B0604020202020204" pitchFamily="34" charset="0"/>
                <a:cs typeface="Arial" panose="020B0604020202020204" pitchFamily="34" charset="0"/>
              </a:rPr>
              <a:t>@effini.com </a:t>
            </a:r>
          </a:p>
          <a:p>
            <a:pPr algn="l"/>
            <a:endParaRPr lang="en-GB" sz="1400" b="1">
              <a:latin typeface="Arial" panose="020B0604020202020204" pitchFamily="34" charset="0"/>
              <a:cs typeface="Arial" panose="020B0604020202020204" pitchFamily="34" charset="0"/>
            </a:endParaRPr>
          </a:p>
          <a:p>
            <a:pPr algn="ctr"/>
            <a:r>
              <a:rPr lang="en-GB" sz="1400" b="1">
                <a:latin typeface="Arial" panose="020B0604020202020204" pitchFamily="34" charset="0"/>
                <a:cs typeface="Arial" panose="020B0604020202020204" pitchFamily="34" charset="0"/>
              </a:rPr>
              <a:t>or </a:t>
            </a:r>
          </a:p>
          <a:p>
            <a:pPr algn="ctr"/>
            <a:endParaRPr lang="en-GB" sz="1400" b="1">
              <a:latin typeface="Arial" panose="020B0604020202020204" pitchFamily="34" charset="0"/>
              <a:cs typeface="Arial" panose="020B0604020202020204" pitchFamily="34" charset="0"/>
            </a:endParaRPr>
          </a:p>
          <a:p>
            <a:pPr algn="ctr"/>
            <a:r>
              <a:rPr lang="en-US" sz="1400" b="1">
                <a:latin typeface="Arial" panose="020B0604020202020204" pitchFamily="34" charset="0"/>
                <a:cs typeface="Arial" panose="020B0604020202020204" pitchFamily="34" charset="0"/>
              </a:rPr>
              <a:t>4th Floor, The Bayes Centre</a:t>
            </a:r>
          </a:p>
          <a:p>
            <a:pPr algn="ctr"/>
            <a:r>
              <a:rPr lang="en-US" sz="1400" b="1">
                <a:latin typeface="Arial" panose="020B0604020202020204" pitchFamily="34" charset="0"/>
                <a:cs typeface="Arial" panose="020B0604020202020204" pitchFamily="34" charset="0"/>
              </a:rPr>
              <a:t>47 Potterrow</a:t>
            </a:r>
          </a:p>
          <a:p>
            <a:pPr algn="ctr"/>
            <a:r>
              <a:rPr lang="en-US" sz="1400" b="1">
                <a:latin typeface="Arial" panose="020B0604020202020204" pitchFamily="34" charset="0"/>
                <a:cs typeface="Arial" panose="020B0604020202020204" pitchFamily="34" charset="0"/>
              </a:rPr>
              <a:t>Edinburgh</a:t>
            </a:r>
          </a:p>
          <a:p>
            <a:pPr algn="ctr"/>
            <a:r>
              <a:rPr lang="en-US" sz="1400" b="1">
                <a:latin typeface="Arial" panose="020B0604020202020204" pitchFamily="34" charset="0"/>
                <a:cs typeface="Arial" panose="020B0604020202020204" pitchFamily="34" charset="0"/>
              </a:rPr>
              <a:t>EH8 9BT</a:t>
            </a:r>
          </a:p>
          <a:p>
            <a:endParaRPr lang="en-GB" sz="1400" b="1">
              <a:latin typeface="Arial" panose="020B0604020202020204" pitchFamily="34" charset="0"/>
              <a:cs typeface="Arial" panose="020B0604020202020204" pitchFamily="34" charset="0"/>
            </a:endParaRPr>
          </a:p>
        </p:txBody>
      </p:sp>
      <p:pic>
        <p:nvPicPr>
          <p:cNvPr id="9" name="Picture 2">
            <a:extLst>
              <a:ext uri="{FF2B5EF4-FFF2-40B4-BE49-F238E27FC236}">
                <a16:creationId xmlns:a16="http://schemas.microsoft.com/office/drawing/2014/main" id="{3664BB56-6F0C-2B5B-58DC-F1DE9BF62179}"/>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2997" y="5863001"/>
            <a:ext cx="1127735" cy="9345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Shape&#10;&#10;Description automatically generated with medium confidence">
            <a:extLst>
              <a:ext uri="{FF2B5EF4-FFF2-40B4-BE49-F238E27FC236}">
                <a16:creationId xmlns:a16="http://schemas.microsoft.com/office/drawing/2014/main" id="{1A2BE98D-7494-683A-C33A-B1FC1813F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7204" y="5914057"/>
            <a:ext cx="1922636" cy="853395"/>
          </a:xfrm>
          <a:prstGeom prst="rect">
            <a:avLst/>
          </a:prstGeom>
        </p:spPr>
      </p:pic>
      <p:pic>
        <p:nvPicPr>
          <p:cNvPr id="11" name="Picture 10" descr="Graphical user interface&#10;&#10;Description automatically generated with medium confidence">
            <a:extLst>
              <a:ext uri="{FF2B5EF4-FFF2-40B4-BE49-F238E27FC236}">
                <a16:creationId xmlns:a16="http://schemas.microsoft.com/office/drawing/2014/main" id="{C1E07ED6-4D51-A39F-B493-2E3DC73B9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6312" y="5903589"/>
            <a:ext cx="1353559" cy="874333"/>
          </a:xfrm>
          <a:prstGeom prst="rect">
            <a:avLst/>
          </a:prstGeom>
        </p:spPr>
      </p:pic>
    </p:spTree>
    <p:extLst>
      <p:ext uri="{BB962C8B-B14F-4D97-AF65-F5344CB8AC3E}">
        <p14:creationId xmlns:p14="http://schemas.microsoft.com/office/powerpoint/2010/main" val="2258049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50D69-9991-4E3E-AC86-31AE9ADC803C}"/>
              </a:ext>
            </a:extLst>
          </p:cNvPr>
          <p:cNvSpPr>
            <a:spLocks noGrp="1"/>
          </p:cNvSpPr>
          <p:nvPr>
            <p:ph type="title"/>
          </p:nvPr>
        </p:nvSpPr>
        <p:spPr/>
        <p:txBody>
          <a:bodyPr/>
          <a:lstStyle/>
          <a:p>
            <a:r>
              <a:rPr lang="en-US" b="0"/>
              <a:t>Definition</a:t>
            </a:r>
            <a:endParaRPr lang="en-GB" b="0"/>
          </a:p>
        </p:txBody>
      </p:sp>
      <p:sp>
        <p:nvSpPr>
          <p:cNvPr id="4" name="TextBox 3">
            <a:extLst>
              <a:ext uri="{FF2B5EF4-FFF2-40B4-BE49-F238E27FC236}">
                <a16:creationId xmlns:a16="http://schemas.microsoft.com/office/drawing/2014/main" id="{AE4CF5AA-21F6-4442-B0D7-2E7124F8AFD6}"/>
              </a:ext>
            </a:extLst>
          </p:cNvPr>
          <p:cNvSpPr txBox="1"/>
          <p:nvPr/>
        </p:nvSpPr>
        <p:spPr>
          <a:xfrm>
            <a:off x="2534572" y="2605908"/>
            <a:ext cx="7122856" cy="2434709"/>
          </a:xfrm>
          <a:prstGeom prst="roundRect">
            <a:avLst/>
          </a:prstGeom>
          <a:noFill/>
          <a:ln>
            <a:solidFill>
              <a:srgbClr val="EAC036"/>
            </a:solidFill>
          </a:ln>
        </p:spPr>
        <p:txBody>
          <a:bodyPr wrap="square" rtlCol="0">
            <a:spAutoFit/>
          </a:bodyPr>
          <a:lstStyle/>
          <a:p>
            <a:pPr algn="ctr">
              <a:spcAft>
                <a:spcPts val="600"/>
              </a:spcAft>
            </a:pPr>
            <a:r>
              <a:rPr lang="en-GB" sz="4400" b="1" dirty="0">
                <a:cs typeface="Times New Roman" panose="02020603050405020304" pitchFamily="18" charset="0"/>
              </a:rPr>
              <a:t>Data breach</a:t>
            </a:r>
            <a:endParaRPr lang="en-US" sz="4400" dirty="0"/>
          </a:p>
          <a:p>
            <a:pPr algn="ctr">
              <a:spcAft>
                <a:spcPts val="600"/>
              </a:spcAft>
            </a:pPr>
            <a:r>
              <a:rPr lang="en-US" sz="4400" dirty="0"/>
              <a:t>An incident that has affected the security of personal data</a:t>
            </a:r>
          </a:p>
        </p:txBody>
      </p:sp>
      <p:sp>
        <p:nvSpPr>
          <p:cNvPr id="5" name="TextBox 4">
            <a:extLst>
              <a:ext uri="{FF2B5EF4-FFF2-40B4-BE49-F238E27FC236}">
                <a16:creationId xmlns:a16="http://schemas.microsoft.com/office/drawing/2014/main" id="{AAD45BA0-D93C-5118-8B83-3C660FE5E5C9}"/>
              </a:ext>
            </a:extLst>
          </p:cNvPr>
          <p:cNvSpPr txBox="1"/>
          <p:nvPr/>
        </p:nvSpPr>
        <p:spPr>
          <a:xfrm>
            <a:off x="88490" y="6488668"/>
            <a:ext cx="8847644" cy="369332"/>
          </a:xfrm>
          <a:prstGeom prst="rect">
            <a:avLst/>
          </a:prstGeom>
          <a:noFill/>
        </p:spPr>
        <p:txBody>
          <a:bodyPr wrap="square">
            <a:spAutoFit/>
          </a:bodyPr>
          <a:lstStyle/>
          <a:p>
            <a:r>
              <a:rPr lang="en-GB" sz="1800" dirty="0"/>
              <a:t>Next we will watch a </a:t>
            </a:r>
            <a:r>
              <a:rPr lang="en-GB" sz="1800" b="1" dirty="0"/>
              <a:t>video on </a:t>
            </a:r>
            <a:r>
              <a:rPr lang="en-GB" b="1" dirty="0"/>
              <a:t>some of the worst</a:t>
            </a:r>
            <a:r>
              <a:rPr lang="en-GB" sz="1800" b="1" dirty="0"/>
              <a:t> data breaches</a:t>
            </a:r>
            <a:r>
              <a:rPr lang="en-GB" sz="1800" dirty="0"/>
              <a:t>. </a:t>
            </a:r>
          </a:p>
        </p:txBody>
      </p:sp>
    </p:spTree>
    <p:extLst>
      <p:ext uri="{BB962C8B-B14F-4D97-AF65-F5344CB8AC3E}">
        <p14:creationId xmlns:p14="http://schemas.microsoft.com/office/powerpoint/2010/main" val="3371087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4F0286-E3F2-4B77-5769-A19B014848DA}"/>
              </a:ext>
              <a:ext uri="{C183D7F6-B498-43B3-948B-1728B52AA6E4}">
                <adec:decorative xmlns:adec="http://schemas.microsoft.com/office/drawing/2017/decorative" val="1"/>
              </a:ext>
            </a:extLst>
          </p:cNvPr>
          <p:cNvSpPr/>
          <p:nvPr/>
        </p:nvSpPr>
        <p:spPr>
          <a:xfrm>
            <a:off x="0" y="275303"/>
            <a:ext cx="12192000" cy="18877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Online Media 2" title="Top 5 Worst Data Breaches and Hacks Of All Time">
            <a:hlinkClick r:id="" action="ppaction://media"/>
            <a:extLst>
              <a:ext uri="{FF2B5EF4-FFF2-40B4-BE49-F238E27FC236}">
                <a16:creationId xmlns:a16="http://schemas.microsoft.com/office/drawing/2014/main" id="{D33E398B-E067-126E-9D49-3F2CA357BD61}"/>
              </a:ext>
            </a:extLst>
          </p:cNvPr>
          <p:cNvPicPr>
            <a:picLocks noRot="1" noChangeAspect="1"/>
          </p:cNvPicPr>
          <p:nvPr>
            <a:videoFile r:link="rId1"/>
          </p:nvPr>
        </p:nvPicPr>
        <p:blipFill>
          <a:blip r:embed="rId3"/>
          <a:stretch>
            <a:fillRect/>
          </a:stretch>
        </p:blipFill>
        <p:spPr>
          <a:xfrm>
            <a:off x="265325" y="31738"/>
            <a:ext cx="11484370" cy="6488668"/>
          </a:xfrm>
          <a:prstGeom prst="rect">
            <a:avLst/>
          </a:prstGeom>
        </p:spPr>
      </p:pic>
      <p:sp>
        <p:nvSpPr>
          <p:cNvPr id="5" name="TextBox 4">
            <a:extLst>
              <a:ext uri="{FF2B5EF4-FFF2-40B4-BE49-F238E27FC236}">
                <a16:creationId xmlns:a16="http://schemas.microsoft.com/office/drawing/2014/main" id="{11984F16-34CC-68CD-0997-C80DA169BC5A}"/>
              </a:ext>
            </a:extLst>
          </p:cNvPr>
          <p:cNvSpPr txBox="1"/>
          <p:nvPr/>
        </p:nvSpPr>
        <p:spPr>
          <a:xfrm>
            <a:off x="-93406" y="6650900"/>
            <a:ext cx="6100916" cy="261610"/>
          </a:xfrm>
          <a:prstGeom prst="rect">
            <a:avLst/>
          </a:prstGeom>
          <a:noFill/>
        </p:spPr>
        <p:txBody>
          <a:bodyPr wrap="square">
            <a:spAutoFit/>
          </a:bodyPr>
          <a:lstStyle/>
          <a:p>
            <a:r>
              <a:rPr lang="en-GB" sz="1100" dirty="0">
                <a:hlinkClick r:id="rId4"/>
              </a:rPr>
              <a:t>https://www.youtube.com/watch?v=0f-uFn-5hck</a:t>
            </a:r>
            <a:r>
              <a:rPr lang="en-GB" sz="1100" dirty="0"/>
              <a:t> </a:t>
            </a:r>
          </a:p>
        </p:txBody>
      </p:sp>
    </p:spTree>
    <p:extLst>
      <p:ext uri="{BB962C8B-B14F-4D97-AF65-F5344CB8AC3E}">
        <p14:creationId xmlns:p14="http://schemas.microsoft.com/office/powerpoint/2010/main" val="50873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04851-EE74-457E-8FA5-C61C1CCC53A4}"/>
              </a:ext>
            </a:extLst>
          </p:cNvPr>
          <p:cNvSpPr>
            <a:spLocks noGrp="1"/>
          </p:cNvSpPr>
          <p:nvPr>
            <p:ph type="title"/>
          </p:nvPr>
        </p:nvSpPr>
        <p:spPr/>
        <p:txBody>
          <a:bodyPr/>
          <a:lstStyle/>
          <a:p>
            <a:r>
              <a:rPr lang="en-GB" dirty="0">
                <a:solidFill>
                  <a:schemeClr val="tx1"/>
                </a:solidFill>
              </a:rPr>
              <a:t>Top 5 data breaches</a:t>
            </a:r>
          </a:p>
        </p:txBody>
      </p:sp>
      <p:sp>
        <p:nvSpPr>
          <p:cNvPr id="3" name="TextBox 2">
            <a:extLst>
              <a:ext uri="{FF2B5EF4-FFF2-40B4-BE49-F238E27FC236}">
                <a16:creationId xmlns:a16="http://schemas.microsoft.com/office/drawing/2014/main" id="{584A18B7-EC38-3F13-DE99-217F9A59C442}"/>
              </a:ext>
            </a:extLst>
          </p:cNvPr>
          <p:cNvSpPr txBox="1"/>
          <p:nvPr/>
        </p:nvSpPr>
        <p:spPr>
          <a:xfrm>
            <a:off x="140110" y="1818785"/>
            <a:ext cx="11599606" cy="400110"/>
          </a:xfrm>
          <a:prstGeom prst="rect">
            <a:avLst/>
          </a:prstGeom>
          <a:noFill/>
        </p:spPr>
        <p:txBody>
          <a:bodyPr wrap="square" rtlCol="0">
            <a:spAutoFit/>
          </a:bodyPr>
          <a:lstStyle/>
          <a:p>
            <a:r>
              <a:rPr lang="en-GB" sz="2000" dirty="0"/>
              <a:t>These data breaches resulted in financial and reputational damage to these companies. </a:t>
            </a:r>
          </a:p>
        </p:txBody>
      </p:sp>
      <p:graphicFrame>
        <p:nvGraphicFramePr>
          <p:cNvPr id="4" name="Table 4">
            <a:extLst>
              <a:ext uri="{FF2B5EF4-FFF2-40B4-BE49-F238E27FC236}">
                <a16:creationId xmlns:a16="http://schemas.microsoft.com/office/drawing/2014/main" id="{795AFA92-2E75-C744-A1F2-AD7FCA416ECB}"/>
              </a:ext>
            </a:extLst>
          </p:cNvPr>
          <p:cNvGraphicFramePr>
            <a:graphicFrameLocks noGrp="1"/>
          </p:cNvGraphicFramePr>
          <p:nvPr>
            <p:extLst>
              <p:ext uri="{D42A27DB-BD31-4B8C-83A1-F6EECF244321}">
                <p14:modId xmlns:p14="http://schemas.microsoft.com/office/powerpoint/2010/main" val="451408587"/>
              </p:ext>
            </p:extLst>
          </p:nvPr>
        </p:nvGraphicFramePr>
        <p:xfrm>
          <a:off x="502059" y="2346992"/>
          <a:ext cx="11187882" cy="4269935"/>
        </p:xfrm>
        <a:graphic>
          <a:graphicData uri="http://schemas.openxmlformats.org/drawingml/2006/table">
            <a:tbl>
              <a:tblPr firstRow="1" bandRow="1">
                <a:tableStyleId>{5940675A-B579-460E-94D1-54222C63F5DA}</a:tableStyleId>
              </a:tblPr>
              <a:tblGrid>
                <a:gridCol w="1590359">
                  <a:extLst>
                    <a:ext uri="{9D8B030D-6E8A-4147-A177-3AD203B41FA5}">
                      <a16:colId xmlns:a16="http://schemas.microsoft.com/office/drawing/2014/main" val="643915887"/>
                    </a:ext>
                  </a:extLst>
                </a:gridCol>
                <a:gridCol w="3491691">
                  <a:extLst>
                    <a:ext uri="{9D8B030D-6E8A-4147-A177-3AD203B41FA5}">
                      <a16:colId xmlns:a16="http://schemas.microsoft.com/office/drawing/2014/main" val="1202190653"/>
                    </a:ext>
                  </a:extLst>
                </a:gridCol>
                <a:gridCol w="6105832">
                  <a:extLst>
                    <a:ext uri="{9D8B030D-6E8A-4147-A177-3AD203B41FA5}">
                      <a16:colId xmlns:a16="http://schemas.microsoft.com/office/drawing/2014/main" val="796651990"/>
                    </a:ext>
                  </a:extLst>
                </a:gridCol>
              </a:tblGrid>
              <a:tr h="413415">
                <a:tc>
                  <a:txBody>
                    <a:bodyPr/>
                    <a:lstStyle/>
                    <a:p>
                      <a:pPr algn="ctr"/>
                      <a:r>
                        <a:rPr lang="en-GB" sz="2000" b="1" dirty="0"/>
                        <a:t>Company</a:t>
                      </a:r>
                    </a:p>
                  </a:txBody>
                  <a:tcPr>
                    <a:solidFill>
                      <a:schemeClr val="accent2"/>
                    </a:solidFill>
                  </a:tcPr>
                </a:tc>
                <a:tc>
                  <a:txBody>
                    <a:bodyPr/>
                    <a:lstStyle/>
                    <a:p>
                      <a:pPr algn="ctr"/>
                      <a:r>
                        <a:rPr lang="en-GB" sz="2000" b="1" dirty="0"/>
                        <a:t>Number of customers affected</a:t>
                      </a:r>
                    </a:p>
                  </a:txBody>
                  <a:tcPr>
                    <a:solidFill>
                      <a:schemeClr val="accent2"/>
                    </a:solidFill>
                  </a:tcPr>
                </a:tc>
                <a:tc>
                  <a:txBody>
                    <a:bodyPr/>
                    <a:lstStyle/>
                    <a:p>
                      <a:pPr algn="ctr"/>
                      <a:r>
                        <a:rPr lang="en-GB" sz="2000" b="1" dirty="0"/>
                        <a:t>What happened?</a:t>
                      </a:r>
                    </a:p>
                  </a:txBody>
                  <a:tcPr>
                    <a:solidFill>
                      <a:schemeClr val="accent2"/>
                    </a:solidFill>
                  </a:tcPr>
                </a:tc>
                <a:extLst>
                  <a:ext uri="{0D108BD9-81ED-4DB2-BD59-A6C34878D82A}">
                    <a16:rowId xmlns:a16="http://schemas.microsoft.com/office/drawing/2014/main" val="2093798785"/>
                  </a:ext>
                </a:extLst>
              </a:tr>
              <a:tr h="771304">
                <a:tc>
                  <a:txBody>
                    <a:bodyPr/>
                    <a:lstStyle/>
                    <a:p>
                      <a:pPr algn="ctr"/>
                      <a:r>
                        <a:rPr lang="en-GB" sz="2000" dirty="0"/>
                        <a:t>Yahoo!</a:t>
                      </a:r>
                    </a:p>
                  </a:txBody>
                  <a:tcPr anchor="ctr"/>
                </a:tc>
                <a:tc>
                  <a:txBody>
                    <a:bodyPr/>
                    <a:lstStyle/>
                    <a:p>
                      <a:pPr algn="ctr"/>
                      <a:r>
                        <a:rPr lang="en-GB" sz="2000" dirty="0"/>
                        <a:t>3 billion</a:t>
                      </a:r>
                    </a:p>
                  </a:txBody>
                  <a:tcPr anchor="ctr"/>
                </a:tc>
                <a:tc>
                  <a:txBody>
                    <a:bodyPr/>
                    <a:lstStyle/>
                    <a:p>
                      <a:pPr algn="l"/>
                      <a:r>
                        <a:rPr lang="en-GB" sz="2000" dirty="0"/>
                        <a:t>Data was hacked by a “state-sponsored actor”. </a:t>
                      </a:r>
                    </a:p>
                  </a:txBody>
                  <a:tcPr anchor="ctr"/>
                </a:tc>
                <a:extLst>
                  <a:ext uri="{0D108BD9-81ED-4DB2-BD59-A6C34878D82A}">
                    <a16:rowId xmlns:a16="http://schemas.microsoft.com/office/drawing/2014/main" val="2741043042"/>
                  </a:ext>
                </a:extLst>
              </a:tr>
              <a:tr h="771304">
                <a:tc>
                  <a:txBody>
                    <a:bodyPr/>
                    <a:lstStyle/>
                    <a:p>
                      <a:pPr algn="ctr"/>
                      <a:r>
                        <a:rPr lang="en-GB" sz="2000" dirty="0"/>
                        <a:t>Facebook</a:t>
                      </a:r>
                    </a:p>
                  </a:txBody>
                  <a:tcPr anchor="ctr"/>
                </a:tc>
                <a:tc>
                  <a:txBody>
                    <a:bodyPr/>
                    <a:lstStyle/>
                    <a:p>
                      <a:pPr algn="ctr"/>
                      <a:r>
                        <a:rPr lang="en-GB" sz="2000" dirty="0"/>
                        <a:t>540 million</a:t>
                      </a:r>
                    </a:p>
                  </a:txBody>
                  <a:tcPr anchor="ctr"/>
                </a:tc>
                <a:tc>
                  <a:txBody>
                    <a:bodyPr/>
                    <a:lstStyle/>
                    <a:p>
                      <a:pPr algn="l"/>
                      <a:r>
                        <a:rPr lang="en-GB" sz="2000" dirty="0"/>
                        <a:t>Published by Facebook developers.</a:t>
                      </a:r>
                    </a:p>
                  </a:txBody>
                  <a:tcPr anchor="ctr"/>
                </a:tc>
                <a:extLst>
                  <a:ext uri="{0D108BD9-81ED-4DB2-BD59-A6C34878D82A}">
                    <a16:rowId xmlns:a16="http://schemas.microsoft.com/office/drawing/2014/main" val="3313291703"/>
                  </a:ext>
                </a:extLst>
              </a:tr>
              <a:tr h="771304">
                <a:tc>
                  <a:txBody>
                    <a:bodyPr/>
                    <a:lstStyle/>
                    <a:p>
                      <a:pPr algn="ctr"/>
                      <a:r>
                        <a:rPr lang="en-GB" sz="2000" dirty="0"/>
                        <a:t>Marriott</a:t>
                      </a:r>
                    </a:p>
                  </a:txBody>
                  <a:tcPr anchor="ctr"/>
                </a:tc>
                <a:tc>
                  <a:txBody>
                    <a:bodyPr/>
                    <a:lstStyle/>
                    <a:p>
                      <a:pPr algn="ctr"/>
                      <a:r>
                        <a:rPr lang="en-GB" sz="2000" dirty="0"/>
                        <a:t>500 million</a:t>
                      </a:r>
                    </a:p>
                  </a:txBody>
                  <a:tcPr anchor="ctr"/>
                </a:tc>
                <a:tc>
                  <a:txBody>
                    <a:bodyPr/>
                    <a:lstStyle/>
                    <a:p>
                      <a:pPr algn="l"/>
                      <a:r>
                        <a:rPr lang="en-GB" sz="2000" dirty="0"/>
                        <a:t>Legacy/old systems were able to be hacked.</a:t>
                      </a:r>
                    </a:p>
                  </a:txBody>
                  <a:tcPr anchor="ctr"/>
                </a:tc>
                <a:extLst>
                  <a:ext uri="{0D108BD9-81ED-4DB2-BD59-A6C34878D82A}">
                    <a16:rowId xmlns:a16="http://schemas.microsoft.com/office/drawing/2014/main" val="2392222286"/>
                  </a:ext>
                </a:extLst>
              </a:tr>
              <a:tr h="771304">
                <a:tc>
                  <a:txBody>
                    <a:bodyPr/>
                    <a:lstStyle/>
                    <a:p>
                      <a:pPr algn="ctr"/>
                      <a:r>
                        <a:rPr lang="en-GB" sz="2000" dirty="0"/>
                        <a:t>Equifax</a:t>
                      </a:r>
                    </a:p>
                  </a:txBody>
                  <a:tcPr anchor="ctr"/>
                </a:tc>
                <a:tc>
                  <a:txBody>
                    <a:bodyPr/>
                    <a:lstStyle/>
                    <a:p>
                      <a:pPr algn="ctr"/>
                      <a:r>
                        <a:rPr lang="en-GB" sz="2000" dirty="0"/>
                        <a:t>147 million</a:t>
                      </a:r>
                    </a:p>
                  </a:txBody>
                  <a:tcPr anchor="ctr"/>
                </a:tc>
                <a:tc>
                  <a:txBody>
                    <a:bodyPr/>
                    <a:lstStyle/>
                    <a:p>
                      <a:pPr algn="l"/>
                      <a:r>
                        <a:rPr lang="en-GB" sz="2000" dirty="0"/>
                        <a:t>Hackers spotted software that hadn’t been updated and used this to help them access the data.</a:t>
                      </a:r>
                    </a:p>
                  </a:txBody>
                  <a:tcPr anchor="ctr"/>
                </a:tc>
                <a:extLst>
                  <a:ext uri="{0D108BD9-81ED-4DB2-BD59-A6C34878D82A}">
                    <a16:rowId xmlns:a16="http://schemas.microsoft.com/office/drawing/2014/main" val="2948880229"/>
                  </a:ext>
                </a:extLst>
              </a:tr>
              <a:tr h="771304">
                <a:tc>
                  <a:txBody>
                    <a:bodyPr/>
                    <a:lstStyle/>
                    <a:p>
                      <a:pPr algn="ctr"/>
                      <a:r>
                        <a:rPr lang="en-GB" sz="2000" dirty="0"/>
                        <a:t>Capital One</a:t>
                      </a:r>
                    </a:p>
                  </a:txBody>
                  <a:tcPr anchor="ctr"/>
                </a:tc>
                <a:tc>
                  <a:txBody>
                    <a:bodyPr/>
                    <a:lstStyle/>
                    <a:p>
                      <a:pPr algn="ctr"/>
                      <a:r>
                        <a:rPr lang="en-GB" sz="2000" dirty="0"/>
                        <a:t>100 million</a:t>
                      </a:r>
                    </a:p>
                  </a:txBody>
                  <a:tcPr anchor="ctr"/>
                </a:tc>
                <a:tc>
                  <a:txBody>
                    <a:bodyPr/>
                    <a:lstStyle/>
                    <a:p>
                      <a:pPr algn="l"/>
                      <a:r>
                        <a:rPr lang="en-GB" sz="2000" dirty="0"/>
                        <a:t>Data hacked by former Amazon Web Service (AWS) employee.</a:t>
                      </a:r>
                    </a:p>
                  </a:txBody>
                  <a:tcPr anchor="ctr"/>
                </a:tc>
                <a:extLst>
                  <a:ext uri="{0D108BD9-81ED-4DB2-BD59-A6C34878D82A}">
                    <a16:rowId xmlns:a16="http://schemas.microsoft.com/office/drawing/2014/main" val="2676180580"/>
                  </a:ext>
                </a:extLst>
              </a:tr>
            </a:tbl>
          </a:graphicData>
        </a:graphic>
      </p:graphicFrame>
    </p:spTree>
    <p:extLst>
      <p:ext uri="{BB962C8B-B14F-4D97-AF65-F5344CB8AC3E}">
        <p14:creationId xmlns:p14="http://schemas.microsoft.com/office/powerpoint/2010/main" val="31266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04851-EE74-457E-8FA5-C61C1CCC53A4}"/>
              </a:ext>
            </a:extLst>
          </p:cNvPr>
          <p:cNvSpPr>
            <a:spLocks noGrp="1"/>
          </p:cNvSpPr>
          <p:nvPr>
            <p:ph type="title"/>
          </p:nvPr>
        </p:nvSpPr>
        <p:spPr/>
        <p:txBody>
          <a:bodyPr/>
          <a:lstStyle/>
          <a:p>
            <a:r>
              <a:rPr lang="en-GB" dirty="0">
                <a:solidFill>
                  <a:schemeClr val="tx1"/>
                </a:solidFill>
              </a:rPr>
              <a:t>More organisational data breaches</a:t>
            </a:r>
          </a:p>
        </p:txBody>
      </p:sp>
      <p:sp>
        <p:nvSpPr>
          <p:cNvPr id="3" name="TextBox 2">
            <a:extLst>
              <a:ext uri="{FF2B5EF4-FFF2-40B4-BE49-F238E27FC236}">
                <a16:creationId xmlns:a16="http://schemas.microsoft.com/office/drawing/2014/main" id="{584A18B7-EC38-3F13-DE99-217F9A59C442}"/>
              </a:ext>
            </a:extLst>
          </p:cNvPr>
          <p:cNvSpPr txBox="1"/>
          <p:nvPr/>
        </p:nvSpPr>
        <p:spPr>
          <a:xfrm>
            <a:off x="372397" y="2067387"/>
            <a:ext cx="5979242" cy="4401205"/>
          </a:xfrm>
          <a:prstGeom prst="rect">
            <a:avLst/>
          </a:prstGeom>
          <a:noFill/>
        </p:spPr>
        <p:txBody>
          <a:bodyPr wrap="square" rtlCol="0">
            <a:spAutoFit/>
          </a:bodyPr>
          <a:lstStyle/>
          <a:p>
            <a:r>
              <a:rPr lang="en-GB" sz="2000" dirty="0"/>
              <a:t>Data breaches often happen because,</a:t>
            </a:r>
          </a:p>
          <a:p>
            <a:endParaRPr lang="en-GB" sz="2000" dirty="0"/>
          </a:p>
          <a:p>
            <a:pPr marL="342900" indent="-342900">
              <a:buFont typeface="Arial" panose="020B0604020202020204" pitchFamily="34" charset="0"/>
              <a:buChar char="•"/>
            </a:pPr>
            <a:r>
              <a:rPr lang="en-GB" sz="2000" dirty="0"/>
              <a:t>employees </a:t>
            </a:r>
            <a:r>
              <a:rPr lang="en-GB" sz="2000" b="1" dirty="0"/>
              <a:t>don’t realise the impact </a:t>
            </a:r>
            <a:r>
              <a:rPr lang="en-GB" sz="2000" dirty="0"/>
              <a:t>of sharing information</a:t>
            </a:r>
          </a:p>
          <a:p>
            <a:pPr marL="342900" indent="-342900">
              <a:buFont typeface="Arial" panose="020B0604020202020204" pitchFamily="34" charset="0"/>
              <a:buChar char="•"/>
            </a:pPr>
            <a:r>
              <a:rPr lang="en-GB" sz="2000" dirty="0"/>
              <a:t>people have</a:t>
            </a:r>
            <a:r>
              <a:rPr lang="en-GB" sz="2000" b="1" dirty="0"/>
              <a:t> not updated software </a:t>
            </a:r>
            <a:r>
              <a:rPr lang="en-GB" sz="2000" dirty="0"/>
              <a:t>on their devices</a:t>
            </a:r>
          </a:p>
          <a:p>
            <a:pPr marL="342900" indent="-342900">
              <a:buFont typeface="Arial" panose="020B0604020202020204" pitchFamily="34" charset="0"/>
              <a:buChar char="•"/>
            </a:pPr>
            <a:r>
              <a:rPr lang="en-GB" sz="2000" dirty="0"/>
              <a:t>companies continuing to use </a:t>
            </a:r>
            <a:r>
              <a:rPr lang="en-GB" sz="2000" b="1" dirty="0"/>
              <a:t>old/legacy systems </a:t>
            </a:r>
            <a:r>
              <a:rPr lang="en-GB" sz="2000" dirty="0"/>
              <a:t>that are vulnerable to attacks</a:t>
            </a:r>
          </a:p>
          <a:p>
            <a:pPr marL="342900" indent="-342900">
              <a:buFont typeface="Arial" panose="020B0604020202020204" pitchFamily="34" charset="0"/>
              <a:buChar char="•"/>
            </a:pPr>
            <a:r>
              <a:rPr lang="en-GB" sz="2000" dirty="0"/>
              <a:t>companies working </a:t>
            </a:r>
            <a:r>
              <a:rPr lang="en-GB" sz="2000" b="1" dirty="0"/>
              <a:t>unlawfully</a:t>
            </a:r>
          </a:p>
          <a:p>
            <a:endParaRPr lang="en-GB" sz="2000" dirty="0"/>
          </a:p>
          <a:p>
            <a:r>
              <a:rPr lang="en-GB" sz="2000" dirty="0"/>
              <a:t>Hackers can then use these errors to help them access the information. </a:t>
            </a:r>
          </a:p>
          <a:p>
            <a:endParaRPr lang="en-GB" sz="2000" dirty="0"/>
          </a:p>
          <a:p>
            <a:r>
              <a:rPr lang="en-GB" sz="2000" dirty="0"/>
              <a:t>If you are working for an organisation that uses data, </a:t>
            </a:r>
            <a:r>
              <a:rPr lang="en-GB" sz="2000" b="1" dirty="0"/>
              <a:t>you have a responsibility to keep that data safe</a:t>
            </a:r>
            <a:r>
              <a:rPr lang="en-GB" sz="2000" dirty="0"/>
              <a:t>.</a:t>
            </a:r>
          </a:p>
        </p:txBody>
      </p:sp>
      <p:pic>
        <p:nvPicPr>
          <p:cNvPr id="5" name="Picture 4" descr="Close-up of two people's hands pointing at laptop screen with stack of 4 books in background, one person holding a pen">
            <a:extLst>
              <a:ext uri="{FF2B5EF4-FFF2-40B4-BE49-F238E27FC236}">
                <a16:creationId xmlns:a16="http://schemas.microsoft.com/office/drawing/2014/main" id="{8275773F-B83D-1B60-C878-D95EEF4B5A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1913" y="2359742"/>
            <a:ext cx="5117690" cy="3411793"/>
          </a:xfrm>
          <a:prstGeom prst="roundRect">
            <a:avLst/>
          </a:prstGeom>
        </p:spPr>
      </p:pic>
    </p:spTree>
    <p:extLst>
      <p:ext uri="{BB962C8B-B14F-4D97-AF65-F5344CB8AC3E}">
        <p14:creationId xmlns:p14="http://schemas.microsoft.com/office/powerpoint/2010/main" val="2675937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D36AE-067E-4B29-BE0F-2977EA44B458}"/>
              </a:ext>
            </a:extLst>
          </p:cNvPr>
          <p:cNvSpPr>
            <a:spLocks noGrp="1"/>
          </p:cNvSpPr>
          <p:nvPr>
            <p:ph type="title"/>
          </p:nvPr>
        </p:nvSpPr>
        <p:spPr/>
        <p:txBody>
          <a:bodyPr/>
          <a:lstStyle/>
          <a:p>
            <a:r>
              <a:rPr lang="en-US" b="0"/>
              <a:t>Show me…</a:t>
            </a:r>
            <a:endParaRPr lang="en-GB" b="0"/>
          </a:p>
        </p:txBody>
      </p:sp>
      <p:pic>
        <p:nvPicPr>
          <p:cNvPr id="1026" name="Picture 2" descr="Red &quot;heat lines&quot; are arrayed neatly in the pattern of roads and streets on a dark black map">
            <a:extLst>
              <a:ext uri="{FF2B5EF4-FFF2-40B4-BE49-F238E27FC236}">
                <a16:creationId xmlns:a16="http://schemas.microsoft.com/office/drawing/2014/main" id="{5BF3DAF1-2AF2-F3DC-3D82-2029668F40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8412" y="1970907"/>
            <a:ext cx="6516329" cy="366543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565838BF-558D-DF73-3847-91862F9AD5F8}"/>
              </a:ext>
            </a:extLst>
          </p:cNvPr>
          <p:cNvSpPr txBox="1"/>
          <p:nvPr/>
        </p:nvSpPr>
        <p:spPr>
          <a:xfrm>
            <a:off x="5368412" y="5683045"/>
            <a:ext cx="6096000" cy="646331"/>
          </a:xfrm>
          <a:prstGeom prst="rect">
            <a:avLst/>
          </a:prstGeom>
          <a:noFill/>
        </p:spPr>
        <p:txBody>
          <a:bodyPr wrap="square">
            <a:spAutoFit/>
          </a:bodyPr>
          <a:lstStyle/>
          <a:p>
            <a:r>
              <a:rPr lang="en-US" b="0" i="0" dirty="0">
                <a:solidFill>
                  <a:srgbClr val="3A3C3E"/>
                </a:solidFill>
                <a:effectLst/>
                <a:latin typeface="ReithSans"/>
              </a:rPr>
              <a:t>The movements of soldiers within Bagram air base - the largest US military facility in Afghanistan (BBC article Jan 2018)</a:t>
            </a:r>
            <a:endParaRPr lang="en-GB" dirty="0"/>
          </a:p>
        </p:txBody>
      </p:sp>
      <p:sp>
        <p:nvSpPr>
          <p:cNvPr id="20" name="TextBox 19">
            <a:extLst>
              <a:ext uri="{FF2B5EF4-FFF2-40B4-BE49-F238E27FC236}">
                <a16:creationId xmlns:a16="http://schemas.microsoft.com/office/drawing/2014/main" id="{CAE3031A-0DDE-9173-466A-012E806F1895}"/>
              </a:ext>
            </a:extLst>
          </p:cNvPr>
          <p:cNvSpPr txBox="1"/>
          <p:nvPr/>
        </p:nvSpPr>
        <p:spPr>
          <a:xfrm>
            <a:off x="5368412" y="6488668"/>
            <a:ext cx="6096000" cy="369332"/>
          </a:xfrm>
          <a:prstGeom prst="rect">
            <a:avLst/>
          </a:prstGeom>
          <a:noFill/>
        </p:spPr>
        <p:txBody>
          <a:bodyPr wrap="square">
            <a:spAutoFit/>
          </a:bodyPr>
          <a:lstStyle/>
          <a:p>
            <a:r>
              <a:rPr lang="en-GB" dirty="0">
                <a:hlinkClick r:id="rId4"/>
              </a:rPr>
              <a:t>https://www.bbc.co.uk/news/technology-42853072</a:t>
            </a:r>
            <a:r>
              <a:rPr lang="en-GB" dirty="0"/>
              <a:t> </a:t>
            </a:r>
          </a:p>
        </p:txBody>
      </p:sp>
      <p:sp>
        <p:nvSpPr>
          <p:cNvPr id="10" name="TextBox 9">
            <a:extLst>
              <a:ext uri="{FF2B5EF4-FFF2-40B4-BE49-F238E27FC236}">
                <a16:creationId xmlns:a16="http://schemas.microsoft.com/office/drawing/2014/main" id="{8A45460D-C90F-42D7-1199-AC5995A1FAF8}"/>
              </a:ext>
            </a:extLst>
          </p:cNvPr>
          <p:cNvSpPr txBox="1"/>
          <p:nvPr/>
        </p:nvSpPr>
        <p:spPr>
          <a:xfrm>
            <a:off x="235974" y="1919604"/>
            <a:ext cx="4660491" cy="4708981"/>
          </a:xfrm>
          <a:prstGeom prst="rect">
            <a:avLst/>
          </a:prstGeom>
          <a:noFill/>
        </p:spPr>
        <p:txBody>
          <a:bodyPr wrap="square" rtlCol="0">
            <a:spAutoFit/>
          </a:bodyPr>
          <a:lstStyle/>
          <a:p>
            <a:r>
              <a:rPr lang="en-GB" sz="2000" dirty="0"/>
              <a:t>Online fitness tracker Strava legally published “heatmaps” that showed the </a:t>
            </a:r>
            <a:r>
              <a:rPr lang="en-GB" sz="2000" b="1" dirty="0"/>
              <a:t>paths that its users had run or cycled</a:t>
            </a:r>
            <a:r>
              <a:rPr lang="en-GB" sz="2000" dirty="0"/>
              <a:t>. </a:t>
            </a:r>
          </a:p>
          <a:p>
            <a:endParaRPr lang="en-GB" sz="2000" dirty="0"/>
          </a:p>
          <a:p>
            <a:r>
              <a:rPr lang="en-GB" sz="2000" dirty="0"/>
              <a:t>This data did not contain any personal details. It appeared to be an interesting use of their data that could be benefit its users.</a:t>
            </a:r>
          </a:p>
          <a:p>
            <a:endParaRPr lang="en-GB" sz="2000" dirty="0"/>
          </a:p>
          <a:p>
            <a:r>
              <a:rPr lang="en-GB" sz="2000" dirty="0"/>
              <a:t>However, the fitness trackers were being used by the US military. This meant the heat maps showed </a:t>
            </a:r>
            <a:r>
              <a:rPr lang="en-GB" sz="2000" b="1" dirty="0"/>
              <a:t>undisclosed</a:t>
            </a:r>
            <a:r>
              <a:rPr lang="en-GB" sz="2000" dirty="0"/>
              <a:t> </a:t>
            </a:r>
            <a:r>
              <a:rPr lang="en-GB" sz="2000" b="1" dirty="0"/>
              <a:t>locations of military bases and routes taken by soldiers</a:t>
            </a:r>
            <a:r>
              <a:rPr lang="en-GB" sz="2000" dirty="0"/>
              <a:t>, which put the personnel at risk of attack.</a:t>
            </a:r>
          </a:p>
        </p:txBody>
      </p:sp>
    </p:spTree>
    <p:extLst>
      <p:ext uri="{BB962C8B-B14F-4D97-AF65-F5344CB8AC3E}">
        <p14:creationId xmlns:p14="http://schemas.microsoft.com/office/powerpoint/2010/main" val="4108661771"/>
      </p:ext>
    </p:extLst>
  </p:cSld>
  <p:clrMapOvr>
    <a:masterClrMapping/>
  </p:clrMapOvr>
</p:sld>
</file>

<file path=ppt/theme/theme1.xml><?xml version="1.0" encoding="utf-8"?>
<a:theme xmlns:a="http://schemas.openxmlformats.org/drawingml/2006/main" name="1_Office Theme">
  <a:themeElements>
    <a:clrScheme name="Data Education in Schools">
      <a:dk1>
        <a:sysClr val="windowText" lastClr="000000"/>
      </a:dk1>
      <a:lt1>
        <a:sysClr val="window" lastClr="FFFFFF"/>
      </a:lt1>
      <a:dk2>
        <a:srgbClr val="44546A"/>
      </a:dk2>
      <a:lt2>
        <a:srgbClr val="E7E6E6"/>
      </a:lt2>
      <a:accent1>
        <a:srgbClr val="384049"/>
      </a:accent1>
      <a:accent2>
        <a:srgbClr val="EAC036"/>
      </a:accent2>
      <a:accent3>
        <a:srgbClr val="6C587C"/>
      </a:accent3>
      <a:accent4>
        <a:srgbClr val="CE673B"/>
      </a:accent4>
      <a:accent5>
        <a:srgbClr val="6A9CA1"/>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_POWERPOINT_LESSON_TEMPLATE.docx" id="{C9ED7C33-DC77-4FA5-86DD-0A034F8A2FB7}" vid="{358AFC5C-2C86-4A96-95F1-D4B4C4DB4BD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297454b-9d9d-4311-9194-cdf6c01c0e73">
      <Terms xmlns="http://schemas.microsoft.com/office/infopath/2007/PartnerControls"/>
    </lcf76f155ced4ddcb4097134ff3c332f>
    <TaxCatchAll xmlns="dfb93d2d-490e-4f2a-a6aa-d151a9c5263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4030EE94CCDFA4C88D8D33A29A81B8D" ma:contentTypeVersion="14" ma:contentTypeDescription="Create a new document." ma:contentTypeScope="" ma:versionID="83380e2a48855547b450f5e4dbc74bda">
  <xsd:schema xmlns:xsd="http://www.w3.org/2001/XMLSchema" xmlns:xs="http://www.w3.org/2001/XMLSchema" xmlns:p="http://schemas.microsoft.com/office/2006/metadata/properties" xmlns:ns2="4297454b-9d9d-4311-9194-cdf6c01c0e73" xmlns:ns3="dfb93d2d-490e-4f2a-a6aa-d151a9c5263f" targetNamespace="http://schemas.microsoft.com/office/2006/metadata/properties" ma:root="true" ma:fieldsID="4b2254291116a195ed3365937ff4e293" ns2:_="" ns3:_="">
    <xsd:import namespace="4297454b-9d9d-4311-9194-cdf6c01c0e73"/>
    <xsd:import namespace="dfb93d2d-490e-4f2a-a6aa-d151a9c5263f"/>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97454b-9d9d-4311-9194-cdf6c01c0e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2d2d5b6-8aa3-4539-bdc2-72c3d0bf1ac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fb93d2d-490e-4f2a-a6aa-d151a9c5263f"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cc560291-d066-4b90-8e82-d298b3321aa0}" ma:internalName="TaxCatchAll" ma:showField="CatchAllData" ma:web="dfb93d2d-490e-4f2a-a6aa-d151a9c5263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E9DB8A-6628-413F-BA4F-19B2DD611012}">
  <ds:schemaRefs>
    <ds:schemaRef ds:uri="4297454b-9d9d-4311-9194-cdf6c01c0e73"/>
    <ds:schemaRef ds:uri="http://purl.org/dc/dcmitype/"/>
    <ds:schemaRef ds:uri="http://schemas.microsoft.com/office/infopath/2007/PartnerControls"/>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http://www.w3.org/XML/1998/namespace"/>
    <ds:schemaRef ds:uri="dfb93d2d-490e-4f2a-a6aa-d151a9c5263f"/>
    <ds:schemaRef ds:uri="http://purl.org/dc/terms/"/>
  </ds:schemaRefs>
</ds:datastoreItem>
</file>

<file path=customXml/itemProps2.xml><?xml version="1.0" encoding="utf-8"?>
<ds:datastoreItem xmlns:ds="http://schemas.openxmlformats.org/officeDocument/2006/customXml" ds:itemID="{E8C14A01-EA23-4D4E-B851-EDE539DB40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97454b-9d9d-4311-9194-cdf6c01c0e73"/>
    <ds:schemaRef ds:uri="dfb93d2d-490e-4f2a-a6aa-d151a9c526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74F55CF-142F-4BED-8679-60542D3DE2B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1891</TotalTime>
  <Words>2460</Words>
  <Application>Microsoft Office PowerPoint</Application>
  <PresentationFormat>Widescreen</PresentationFormat>
  <Paragraphs>329</Paragraphs>
  <Slides>41</Slides>
  <Notes>22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Calibri</vt:lpstr>
      <vt:lpstr>Calibri Light</vt:lpstr>
      <vt:lpstr>Montserrat</vt:lpstr>
      <vt:lpstr>ReithSans</vt:lpstr>
      <vt:lpstr>source sans pro</vt:lpstr>
      <vt:lpstr>Verdana</vt:lpstr>
      <vt:lpstr>1_Office Theme</vt:lpstr>
      <vt:lpstr>Keeping organisational  data secure</vt:lpstr>
      <vt:lpstr>Learning intentions</vt:lpstr>
      <vt:lpstr>Background</vt:lpstr>
      <vt:lpstr>What could happen if data isn’t kept secure…</vt:lpstr>
      <vt:lpstr>Definition</vt:lpstr>
      <vt:lpstr>PowerPoint Presentation</vt:lpstr>
      <vt:lpstr>Top 5 data breaches</vt:lpstr>
      <vt:lpstr>More organisational data breaches</vt:lpstr>
      <vt:lpstr>Show me…</vt:lpstr>
      <vt:lpstr>Show me…</vt:lpstr>
      <vt:lpstr>Next steps</vt:lpstr>
      <vt:lpstr>How the law can protect your data</vt:lpstr>
      <vt:lpstr>Definition</vt:lpstr>
      <vt:lpstr>GDPR - what are your data rights?</vt:lpstr>
      <vt:lpstr>GDPR - what are your data rights?</vt:lpstr>
      <vt:lpstr>What this means for you…</vt:lpstr>
      <vt:lpstr>Definition</vt:lpstr>
      <vt:lpstr>Show me…</vt:lpstr>
      <vt:lpstr>Roles within GDPR</vt:lpstr>
      <vt:lpstr>Definition</vt:lpstr>
      <vt:lpstr>Definition</vt:lpstr>
      <vt:lpstr>Definition</vt:lpstr>
      <vt:lpstr>Show me…</vt:lpstr>
      <vt:lpstr>Subject access request</vt:lpstr>
      <vt:lpstr>Your turn…</vt:lpstr>
      <vt:lpstr>Your turn…</vt:lpstr>
      <vt:lpstr>More on GDPR</vt:lpstr>
      <vt:lpstr>Show me…</vt:lpstr>
      <vt:lpstr>Your turn…</vt:lpstr>
      <vt:lpstr>Your turn…</vt:lpstr>
      <vt:lpstr>Next steps</vt:lpstr>
      <vt:lpstr>What technology can be used to protect data</vt:lpstr>
      <vt:lpstr>Definition</vt:lpstr>
      <vt:lpstr>Show me…</vt:lpstr>
      <vt:lpstr>Encryption at rest and in transit</vt:lpstr>
      <vt:lpstr>How to identify encrypted sites</vt:lpstr>
      <vt:lpstr>More ways organisations can protect data </vt:lpstr>
      <vt:lpstr>Next steps</vt:lpstr>
      <vt:lpstr>Learning checklist</vt:lpstr>
      <vt:lpstr>How you can use this lesson</vt:lpstr>
      <vt:lpstr>Alternative format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Nylk</dc:creator>
  <cp:lastModifiedBy>Emma Nylk</cp:lastModifiedBy>
  <cp:revision>7</cp:revision>
  <dcterms:created xsi:type="dcterms:W3CDTF">2021-04-26T06:41:53Z</dcterms:created>
  <dcterms:modified xsi:type="dcterms:W3CDTF">2022-07-11T07:06:41Z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0x010100C4030EE94CCDFA4C88D8D33A29A81B8D</vt:lpwstr>
  </property>
  <property fmtid="{D5CDD505-2E9C-101B-9397-08002B2CF9AE}" pid="3" name="MediaServiceImageTags">
    <vt:lpwstr/>
  </property>
</Properties>
</file>