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Varela Round"/>
      <p:regular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hfU3GFnuelkqC3S7Q977ipXHvv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VarelaRoun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שלום לכולם,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שמי עדי, ובמסגרת מגמת מידע ונתונים, נתחיל ללמוד בסדרת הרצאות, את הבסיס לניתוח נתונים בעזרת מקצוע הסטטיסטיקה.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ייתכן ששמעתם בעבר את המילה המפוצצת הזו – סטטיסטיקה, לטובה או פחות.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אני יכולה רק לומר לכם כהתחלה, שזהו עולם מרתק שאנו חיים ונושמים מידי יום , וזאת על אף שאנחנו לא אומרים את שמו באופן מפורש</a:t>
            </a:r>
            <a:r>
              <a:rPr lang="iw-IL"/>
              <a:t>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למה לי סטטיסטיקה? איפה פוגשת אותנו הסטטיסטיקה?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כמובן שבסקרים, במיוחד לפני בחירות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מגוון רחב של מחקרים כמו לדוגמה מחקר על יעילותה של תרופה מסויימת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בחינה של איכות רכבים או כסאות בטיחות לרכב לדוגמה לפני שיוצאים לשיווק. איסוף נתונים על בטיחות , ניתוח ובדיקה האם עומדים בתקנים המתאימים.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כל מפעל וחברה מעסיקה סטטיסטיקאי, שיאסוף נתונים כמו על מספר לקוחות, תפוקה ייצור וכו' על מנת לבצע שיפורים וקבלת החלטות נכונות. כמו אקזיט של חברות..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אז מה למדנו היום?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הצגתי בפניכם במסגרת זמננו הקצר, את עולם הסטטיסטיקה. את המורכבות, ואת המגוון הרחב של השימושים.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עולמנו מוקף בנתונים רבים, שכמותם רק הולכת ותופחת, ועלינו לדעת כיצד להשתמש בנתונים הללו לצרכים שלנו. עלינו לעבד אותם באופן סטטיסטי כך שנוכל ללמוד מהם ולהסיק מסקנות לתועלתנו.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אז מה נלמד היום במסגרת הרצאה זו?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נלמד מהו מקצוע הסטטיסטיקה תוך מתן דוגמאות, אציג בפניכם את שני הענפים במקצוע, את מגוו השימושים במקצוע הסטטיסטיקה ובמהלך המצגת אתייחס להבדל בין שני מושגים – אוכלוסייה ומדגם.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כפי שציינתי תחילה, אנו חשופים לסטטיסטיקה בחיי היום יום.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כולנו מבצעים סטטיסטיקה אינטואיטיבית "בקטנה". אוספים מידע מהמכרים שלנו, מנסים להבין ולנתח אותו במוחנו, ועל סך ניתוח זה לקבל החלטות.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אני אתן לכם דוגמה...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נניח וברצוני להגיע מחיפה לתל אביב ברכבת. אינני מוגבל ביום או בשעה, ולכן ארצה לנסוע ברכבת באופן שהכי יהיה לי נוח כאשר יש הכי מעט אנשים ברכבת.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אבחר יום ושעה המתאימים עבורי לנסיעה זו?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ראשית, נשים לב שאת הבעיה שלי, ניסחתי כשאלה שאני מעוניינת לחקור אותה – באיזה יום ובאיזו שעה העומס ברכבת הינו המופחת ביותר בנסיעה מחיפה לתל אביב?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לאחר מכן אפנה לצורך איסוף נתונים רבים ככל שאוכל. נשים לב שאיסוף הנתונים שלי הוא מוגבל, ואל אוכל לאסוף נתונים מכל אדם ואדם. </a:t>
            </a:r>
            <a:r>
              <a:rPr lang="iw-IL"/>
              <a:t>אשתמש במכרים שלי, ברשתות החברתית. אעשה סקר, או אדלה מידע קיים מהרשת.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המוח שלנו מהווה כלי סטטיסטי שהוא מעט מוטה מדעות קדומות שלנו, אבל אנחנו משתמשים בו ביום יום.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בעת איסוף הנתונים, המוח שלי כבר  לבד ינתח את הנתונים, ויחשב באיזה יום לדוגמה יש הכי הרבה ביקורות שליליות.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במידה וארצה להסביר למישהו את החלטתי, אוכל לגלול בפניו את כל איסוף המידע שיצרתי, או שאוכל להציג לו באופן וויזואלי את סיכום הנתונים שלי.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בסטטיסטיקה מציגים את הנתונים לאחר עיבוד מתמטי מתאים.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לאחר מכן אגיע למסקנה כלשהי – ככל הנראה לא אסע ביום ראשון ולא ביום חמישי.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רכבת ישרא ל,כיאה לחברה גדולה, סופרת מידי יום ומידי שעה את מספר האנשים הנוסעים ברכבת. כיצד? על ידי כרטוס 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כל עשרות אלפי הנתונים הללו מגיעים למאגר מידע של רכבת ישראל.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רכבת ישראל מנתחת את המידע של מספר נוסעים לפי רכבת ביום ובשעה מסויימים, ומציגה את הנתוני עבר ללקוחותיה, באי הרכבת.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רכבת ישראל בחרה להשתמש בהצגת מידע ויזואלי באופן הבא- מדד של חמישה שלבים, כך שאנו, הלקוחות, נדע לתזמן </a:t>
            </a:r>
            <a:r>
              <a:rPr lang="iw-IL"/>
              <a:t>את נסיעתנו בהתאם למדד העומס.</a:t>
            </a:r>
            <a:endParaRPr/>
          </a:p>
        </p:txBody>
      </p:sp>
      <p:sp>
        <p:nvSpPr>
          <p:cNvPr id="161" name="Google Shape;161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אז מהי סטטיסטיקה?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דוגמה נוספת היא כאשר ברצוני לאסוף מידע על מידת שביעות הרצון של נוסעי רכבת ישראל.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הבעיה במודל הסטטיסטי?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שלב איסוף הנתונים הוא בעייתי. אינני יכולה ללכת לכל נוסע ונוסע ולשאול אותו מספר שאלות על שביעות רצונו. יש מגבלה של משאבים לאיסוף מידע: כוח אדם לתשאול והקלדת הנתונים, זמן רב לשאול אלפי אנשים וכמובן כסף, לממן את הכוח אדם הנדרש.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מה הפתרון שמצאה הסטטיסטיקה?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במקום לשאול את כל נוסעי הרכבת , אני אבחר מספר אנשים מצומצם הרבה יותר, בהתאם למשאבים הקיימים ברשותי, ובעזרת תשובותיהם אסיק מסקנות לגבי כל הנוסעים.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במילים אחרות, סטטיסטיות יותר, האוכלוסיה שלי הינה כל נוסעי הרכבת, מתוכם אני אדגום, כלומר אבחר מספר קטן יותר של אנשים , שהם יהוו מדגם, ובעזרת הנתונים שאאסוף אסיק מסקנות לגבי האוכלוסייה, כלומר עבור כל נוסעי הרכבתץ</a:t>
            </a:r>
            <a:endParaRPr/>
          </a:p>
        </p:txBody>
      </p:sp>
      <p:sp>
        <p:nvSpPr>
          <p:cNvPr id="185" name="Google Shape;185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לסיכום, בדוגמה הראשונה, היתה דוגמה לענף אחד בסטטיסטיקה שבו בעיקר נלמד בשיעורים הקרובים, שזהו סטטיסטיקה תיאורית. ענף העוסק באיסוף, ניתוח והצגת נתונים.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הדוגמה השנייה,היתה דוגמה לענף השני בסטטיסטיקה הנקרא סטטיסטיקה היסקית, שבו לוקחים מדגם קטן של נתונים ומסיקים ממנו עבור אוכלוסיה הרבה יותר גדולה של נתונים</a:t>
            </a:r>
            <a:r>
              <a:rPr lang="iw-IL"/>
              <a:t>.</a:t>
            </a:r>
            <a:endParaRPr/>
          </a:p>
        </p:txBody>
      </p:sp>
      <p:sp>
        <p:nvSpPr>
          <p:cNvPr id="204" name="Google Shape;204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5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5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4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5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5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6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6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6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7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7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8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8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19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0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0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2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23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8.jpg"/><Relationship Id="rId5" Type="http://schemas.openxmlformats.org/officeDocument/2006/relationships/image" Target="../media/image1.png"/><Relationship Id="rId6" Type="http://schemas.openxmlformats.org/officeDocument/2006/relationships/hyperlink" Target="https://www.youtube.com/watch?v=COT1EMX6YY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17.png"/><Relationship Id="rId6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15.pn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>
            <p:ph type="ctrTitle"/>
          </p:nvPr>
        </p:nvSpPr>
        <p:spPr>
          <a:xfrm>
            <a:off x="-1" y="123392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1 - מבוא לסטטיסטיקה 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עורכות: לזלי סלמון, נורית כהן אינגר ורונית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31535" l="5710" r="6493" t="25511"/>
          <a:stretch/>
        </p:blipFill>
        <p:spPr>
          <a:xfrm>
            <a:off x="1293091" y="210103"/>
            <a:ext cx="2272145" cy="111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לצפייה בסרטון מלווה מצגת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ctrTitle"/>
          </p:nvPr>
        </p:nvSpPr>
        <p:spPr>
          <a:xfrm>
            <a:off x="1662472" y="207169"/>
            <a:ext cx="10247689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שימושים עיקריים בסטטיסטיקה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9552831" y="1682025"/>
            <a:ext cx="2301314" cy="952687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סקרים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4005489" y="1713453"/>
            <a:ext cx="2234045" cy="92125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בקרת איכות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1221225" y="1644021"/>
            <a:ext cx="2234045" cy="990692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תכנון וניהול יצור ותפעול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atistics, arrows, trend, economy, business, finance, direction ..."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6121" y="2928936"/>
            <a:ext cx="2234045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ality Control - Free image on Pixabay" id="225" name="Google Shape;225;p10"/>
          <p:cNvPicPr preferRelativeResize="0"/>
          <p:nvPr/>
        </p:nvPicPr>
        <p:blipFill rotWithShape="1">
          <a:blip r:embed="rId4">
            <a:alphaModFix/>
          </a:blip>
          <a:srcRect b="0" l="14187" r="0" t="14281"/>
          <a:stretch/>
        </p:blipFill>
        <p:spPr>
          <a:xfrm>
            <a:off x="4005489" y="2721768"/>
            <a:ext cx="2051554" cy="164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8356" y="2928936"/>
            <a:ext cx="1970263" cy="143394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/>
          <p:nvPr/>
        </p:nvSpPr>
        <p:spPr>
          <a:xfrm>
            <a:off x="6712707" y="1682025"/>
            <a:ext cx="2301314" cy="952687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מחקרים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6057049" y="4336450"/>
            <a:ext cx="342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Michal Jarmoluk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מקורה, גביע, קטן, צעצוע&#10;&#10;התיאור נוצר באופן אוטומטי" id="229" name="Google Shape;22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2706" y="2847928"/>
            <a:ext cx="2341655" cy="155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>
            <p:ph type="title"/>
          </p:nvPr>
        </p:nvSpPr>
        <p:spPr>
          <a:xfrm>
            <a:off x="2549769" y="280319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למדו היום?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 txBox="1"/>
          <p:nvPr>
            <p:ph idx="1" type="body"/>
          </p:nvPr>
        </p:nvSpPr>
        <p:spPr>
          <a:xfrm>
            <a:off x="1827228" y="2281729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מקצוע הסטטיסטיקה? דוגמה של נסיעה ברכבת.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ענפים בסטטיסטיקה: סטטיסטיקה תיאורית וסטטיסטיקה היסקית )אוכלוסיה, מדגם(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שימושים בסטטיסטיקה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rown and black long coat dog holding brown christmas ball free ..." id="242" name="Google Shape;2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294" y="3806672"/>
            <a:ext cx="3251504" cy="215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/>
        </p:nvSpPr>
        <p:spPr>
          <a:xfrm>
            <a:off x="1351979" y="1936916"/>
            <a:ext cx="1047518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8950" lvl="0" marL="7429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514350" lvl="0" marL="5143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AutoNum type="arabicPeriod"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נסחו שתי שאלות, שבהן אתם אוספים נתונים,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  מעבדים אותם ומסיקים מסקנות.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t/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2. האם כל מדגם יציג מידע זהה? האם המסקנות עבור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  האוכלוסייה תהיינה זהות?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433614" y="2803022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מקצוע הסטטיסטיקה?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ענפים בסטטיסטיקה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שימושים של סטטיסטיקה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794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מושגים: אוכלוסיה, מדגם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ctrTitle"/>
          </p:nvPr>
        </p:nvSpPr>
        <p:spPr>
          <a:xfrm>
            <a:off x="1524185" y="170431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מבוא לסטטיסטיקה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atistics Corona - Free image on Pixabay"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398" y="1291754"/>
            <a:ext cx="4701962" cy="335994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דוגמה 1: תזמון נסיעה ברכבת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005" y="1494593"/>
            <a:ext cx="7959432" cy="4477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1577193" y="5971774"/>
            <a:ext cx="34646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Image by nemo frenk from Pixabay 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דוגמה 1: תזמון נסיעה ברכבת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792" y="1329572"/>
            <a:ext cx="3303546" cy="1858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מבוא לסטטסטיקה ומשתנים1 (2) - PowerPoint" id="145" name="Google Shape;145;p5"/>
          <p:cNvPicPr preferRelativeResize="0"/>
          <p:nvPr/>
        </p:nvPicPr>
        <p:blipFill rotWithShape="1">
          <a:blip r:embed="rId4">
            <a:alphaModFix/>
          </a:blip>
          <a:srcRect b="5297" l="37562" r="40223" t="26159"/>
          <a:stretch/>
        </p:blipFill>
        <p:spPr>
          <a:xfrm>
            <a:off x="8841544" y="1085485"/>
            <a:ext cx="3230384" cy="529148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352"/>
              </a:srgbClr>
            </a:outerShdw>
          </a:effectLst>
        </p:spPr>
      </p:pic>
      <p:sp>
        <p:nvSpPr>
          <p:cNvPr id="146" name="Google Shape;146;p5"/>
          <p:cNvSpPr/>
          <p:nvPr/>
        </p:nvSpPr>
        <p:spPr>
          <a:xfrm>
            <a:off x="4379648" y="1035425"/>
            <a:ext cx="3852421" cy="91796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באיזה יום ובאיזו שעה העומס ברכבת הינו המופחת ביותר בנסיעה ברכבת בין חיפה לתל אביב?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088113" y="1961615"/>
            <a:ext cx="309838" cy="485438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212476" y="2406753"/>
            <a:ext cx="4169328" cy="112930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שאילת שאלות דרך מכרים אישיים/רשתות חברתיות,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שימוש בידע אישי מהעבר,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מידע דיגיטלי וביקורות מהרשת וכו'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212476" y="3924570"/>
            <a:ext cx="4169328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עבור איזה יום ואיזו שעה קיבלתי את המידע הכי רלוונטי עבורי? עיבוד הנתונים במוחנו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020493" y="3546563"/>
            <a:ext cx="309838" cy="36933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4158368" y="5900170"/>
            <a:ext cx="4169328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כנראה לא ביום ראשון ולא ביום חמישי...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212476" y="4875815"/>
            <a:ext cx="4169328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ארגון הנתונים במוחנו, והצגתו לאנשים נוספים באופן מאורגן בעת הצורך.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alytics, Charts, Business, Woman, Laptop, Computer" id="153" name="Google Shape;15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329" y="4289281"/>
            <a:ext cx="3042407" cy="123914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/>
          <p:nvPr/>
        </p:nvSpPr>
        <p:spPr>
          <a:xfrm>
            <a:off x="613401" y="5529020"/>
            <a:ext cx="213872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Tumisu from Pixabay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392735" y="3170213"/>
            <a:ext cx="2390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Image by nemo frenk from Pixabay </a:t>
            </a:r>
            <a:endParaRPr b="0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5999603" y="4543598"/>
            <a:ext cx="309838" cy="36933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6020493" y="5545499"/>
            <a:ext cx="309838" cy="36933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דוגמה 1: תזמון נסיעה ברכבת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2938" y="2982686"/>
            <a:ext cx="2314575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מבוא לסטטסטיקה ומשתנים1 (2) - PowerPoint" id="165" name="Google Shape;165;p6"/>
          <p:cNvPicPr preferRelativeResize="0"/>
          <p:nvPr/>
        </p:nvPicPr>
        <p:blipFill rotWithShape="1">
          <a:blip r:embed="rId4">
            <a:alphaModFix/>
          </a:blip>
          <a:srcRect b="5297" l="37562" r="40223" t="26159"/>
          <a:stretch/>
        </p:blipFill>
        <p:spPr>
          <a:xfrm>
            <a:off x="8455729" y="1366781"/>
            <a:ext cx="3230384" cy="529148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352"/>
              </a:srgbClr>
            </a:outerShdw>
          </a:effectLst>
        </p:spPr>
      </p:pic>
      <p:sp>
        <p:nvSpPr>
          <p:cNvPr id="166" name="Google Shape;166;p6"/>
          <p:cNvSpPr txBox="1"/>
          <p:nvPr/>
        </p:nvSpPr>
        <p:spPr>
          <a:xfrm>
            <a:off x="3835229" y="6483220"/>
            <a:ext cx="34646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מתוך: אתר רכבת ישראל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6"/>
          <p:cNvCxnSpPr/>
          <p:nvPr/>
        </p:nvCxnSpPr>
        <p:spPr>
          <a:xfrm rot="10800000">
            <a:off x="7299882" y="5251508"/>
            <a:ext cx="156035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68" name="Google Shape;168;p6"/>
          <p:cNvCxnSpPr/>
          <p:nvPr/>
        </p:nvCxnSpPr>
        <p:spPr>
          <a:xfrm rot="10800000">
            <a:off x="6685245" y="2207460"/>
            <a:ext cx="2194836" cy="82210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69" name="Google Shape;169;p6"/>
          <p:cNvCxnSpPr/>
          <p:nvPr/>
        </p:nvCxnSpPr>
        <p:spPr>
          <a:xfrm rot="10800000">
            <a:off x="6685245" y="2207460"/>
            <a:ext cx="2112706" cy="196451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70" name="Google Shape;170;p6"/>
          <p:cNvSpPr txBox="1"/>
          <p:nvPr/>
        </p:nvSpPr>
        <p:spPr>
          <a:xfrm>
            <a:off x="3741703" y="1799291"/>
            <a:ext cx="4333553" cy="557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רכבת ישראל</a:t>
            </a:r>
            <a:endParaRPr b="0" i="0" sz="24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/>
          <p:nvPr/>
        </p:nvSpPr>
        <p:spPr>
          <a:xfrm>
            <a:off x="8028201" y="2427010"/>
            <a:ext cx="3699545" cy="284574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סטטיסטיקה?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מבוא לסטטסטיקה ומשתנים1 (2) - PowerPoint" id="178" name="Google Shape;178;p7"/>
          <p:cNvPicPr preferRelativeResize="0"/>
          <p:nvPr/>
        </p:nvPicPr>
        <p:blipFill rotWithShape="1">
          <a:blip r:embed="rId3">
            <a:alphaModFix/>
          </a:blip>
          <a:srcRect b="5297" l="37562" r="40223" t="26159"/>
          <a:stretch/>
        </p:blipFill>
        <p:spPr>
          <a:xfrm>
            <a:off x="8262782" y="1190612"/>
            <a:ext cx="3230384" cy="529148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352"/>
              </a:srgbClr>
            </a:outerShdw>
          </a:effectLst>
        </p:spPr>
      </p:pic>
      <p:cxnSp>
        <p:nvCxnSpPr>
          <p:cNvPr id="179" name="Google Shape;179;p7"/>
          <p:cNvCxnSpPr/>
          <p:nvPr/>
        </p:nvCxnSpPr>
        <p:spPr>
          <a:xfrm>
            <a:off x="8120543" y="2427010"/>
            <a:ext cx="3464653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180" name="Google Shape;180;p7"/>
          <p:cNvCxnSpPr/>
          <p:nvPr/>
        </p:nvCxnSpPr>
        <p:spPr>
          <a:xfrm>
            <a:off x="8160371" y="5272756"/>
            <a:ext cx="3464653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81" name="Google Shape;181;p7"/>
          <p:cNvSpPr txBox="1"/>
          <p:nvPr/>
        </p:nvSpPr>
        <p:spPr>
          <a:xfrm>
            <a:off x="-969506" y="2730721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תחום ידע שבו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אוספים נתונים,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מעבדים אותם כמותית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ומציגים אותם,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על מנת לאפשר הסקת מסקנות.</a:t>
            </a:r>
            <a:endParaRPr b="0" i="0" sz="4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ctrTitle"/>
          </p:nvPr>
        </p:nvSpPr>
        <p:spPr>
          <a:xfrm>
            <a:off x="1841445" y="222766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דוגמה 2: חוות דעת על שירות רכבת ישראל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מבוא לסטטסטיקה ומשתנים1 (2) - PowerPoint" id="188" name="Google Shape;188;p8"/>
          <p:cNvPicPr preferRelativeResize="0"/>
          <p:nvPr/>
        </p:nvPicPr>
        <p:blipFill rotWithShape="1">
          <a:blip r:embed="rId3">
            <a:alphaModFix/>
          </a:blip>
          <a:srcRect b="5297" l="37562" r="40223" t="26159"/>
          <a:stretch/>
        </p:blipFill>
        <p:spPr>
          <a:xfrm>
            <a:off x="7172213" y="1257725"/>
            <a:ext cx="3230384" cy="529148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352"/>
              </a:srgbClr>
            </a:outerShdw>
          </a:effectLst>
        </p:spPr>
      </p:pic>
      <p:cxnSp>
        <p:nvCxnSpPr>
          <p:cNvPr id="189" name="Google Shape;189;p8"/>
          <p:cNvCxnSpPr/>
          <p:nvPr/>
        </p:nvCxnSpPr>
        <p:spPr>
          <a:xfrm rot="10800000">
            <a:off x="5226341" y="2937282"/>
            <a:ext cx="2420559" cy="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90" name="Google Shape;190;p8"/>
          <p:cNvSpPr txBox="1"/>
          <p:nvPr/>
        </p:nvSpPr>
        <p:spPr>
          <a:xfrm>
            <a:off x="1468073" y="2679252"/>
            <a:ext cx="3603756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מגבלה של משאבים לאיסוף נתונים כמו: כוח אדם, זמן וכסף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779476" y="4501481"/>
            <a:ext cx="4678945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הפתרון: איסוף נתונים מתוך קבוצת אנשים קטנה (מדגם) מכלל באי הרכבת (אוכלוסיה).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t/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8"/>
          <p:cNvGrpSpPr/>
          <p:nvPr/>
        </p:nvGrpSpPr>
        <p:grpSpPr>
          <a:xfrm>
            <a:off x="3685588" y="5568519"/>
            <a:ext cx="1691915" cy="1182389"/>
            <a:chOff x="5214938" y="3778535"/>
            <a:chExt cx="3646054" cy="2265078"/>
          </a:xfrm>
        </p:grpSpPr>
        <p:sp>
          <p:nvSpPr>
            <p:cNvPr id="193" name="Google Shape;193;p8"/>
            <p:cNvSpPr/>
            <p:nvPr/>
          </p:nvSpPr>
          <p:spPr>
            <a:xfrm>
              <a:off x="5214938" y="3778535"/>
              <a:ext cx="3646054" cy="2265078"/>
            </a:xfrm>
            <a:prstGeom prst="rect">
              <a:avLst/>
            </a:prstGeom>
            <a:solidFill>
              <a:srgbClr val="192A72"/>
            </a:solidFill>
            <a:ln cap="flat" cmpd="sng" w="25400">
              <a:solidFill>
                <a:srgbClr val="6A97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w-IL" sz="1600" u="none" cap="none" strike="noStrike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אוכלוסייה</a:t>
              </a:r>
              <a:endParaRPr b="1" i="0" sz="16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descr="תרנגולת סקרנית" id="194" name="Google Shape;194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0" y="4667610"/>
              <a:ext cx="1561741" cy="1376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8"/>
          <p:cNvGrpSpPr/>
          <p:nvPr/>
        </p:nvGrpSpPr>
        <p:grpSpPr>
          <a:xfrm>
            <a:off x="814880" y="5593445"/>
            <a:ext cx="1770794" cy="1132539"/>
            <a:chOff x="1127954" y="3778535"/>
            <a:chExt cx="3646053" cy="2265078"/>
          </a:xfrm>
        </p:grpSpPr>
        <p:grpSp>
          <p:nvGrpSpPr>
            <p:cNvPr id="196" name="Google Shape;196;p8"/>
            <p:cNvGrpSpPr/>
            <p:nvPr/>
          </p:nvGrpSpPr>
          <p:grpSpPr>
            <a:xfrm>
              <a:off x="1127954" y="3778535"/>
              <a:ext cx="3646053" cy="2265078"/>
              <a:chOff x="1129543" y="3778535"/>
              <a:chExt cx="3646053" cy="2265078"/>
            </a:xfrm>
          </p:grpSpPr>
          <p:sp>
            <p:nvSpPr>
              <p:cNvPr id="197" name="Google Shape;197;p8"/>
              <p:cNvSpPr/>
              <p:nvPr/>
            </p:nvSpPr>
            <p:spPr>
              <a:xfrm>
                <a:off x="1129543" y="3778535"/>
                <a:ext cx="3646053" cy="2265078"/>
              </a:xfrm>
              <a:prstGeom prst="rect">
                <a:avLst/>
              </a:prstGeom>
              <a:solidFill>
                <a:srgbClr val="192A72"/>
              </a:solidFill>
              <a:ln cap="flat" cmpd="sng" w="25400">
                <a:solidFill>
                  <a:srgbClr val="6A973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w-IL" sz="1600" u="none" cap="none" strike="noStrike">
                    <a:solidFill>
                      <a:schemeClr val="lt1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מדגם</a:t>
                </a:r>
                <a:endParaRPr b="1" i="0" sz="1400" u="none" cap="none" strike="noStrike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descr="תרנגולת לא מתרשמת" id="198" name="Google Shape;198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341004" y="4721017"/>
                <a:ext cx="1269187" cy="12691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תרנגולת אשמה" id="199" name="Google Shape;199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16676" y="4684676"/>
              <a:ext cx="1269187" cy="12691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8"/>
          <p:cNvSpPr/>
          <p:nvPr/>
        </p:nvSpPr>
        <p:spPr>
          <a:xfrm>
            <a:off x="2775561" y="5781146"/>
            <a:ext cx="791489" cy="854088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ענפים בסטטיסטיקה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6309481" y="1286914"/>
            <a:ext cx="3736182" cy="189309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סטטיסטיקה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תיאורית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1733910" y="1173879"/>
            <a:ext cx="3736182" cy="189309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סטטיסטיקה</a:t>
            </a: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היסקית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9"/>
          <p:cNvCxnSpPr/>
          <p:nvPr/>
        </p:nvCxnSpPr>
        <p:spPr>
          <a:xfrm>
            <a:off x="8177572" y="3180008"/>
            <a:ext cx="0" cy="1297708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0" name="Google Shape;210;p9"/>
          <p:cNvCxnSpPr/>
          <p:nvPr/>
        </p:nvCxnSpPr>
        <p:spPr>
          <a:xfrm>
            <a:off x="3602001" y="3066973"/>
            <a:ext cx="0" cy="1297708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1" name="Google Shape;211;p9"/>
          <p:cNvSpPr/>
          <p:nvPr/>
        </p:nvSpPr>
        <p:spPr>
          <a:xfrm>
            <a:off x="6437253" y="4636906"/>
            <a:ext cx="4029063" cy="129770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איסוף, הצגה וניתוח נתונים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1427375" y="4636906"/>
            <a:ext cx="4029063" cy="129770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 לגבי האוכלוסייה, מתוך נתונים על קבוצה קטנה מהאוכלוסייה (מדגם).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8341625" y="995857"/>
            <a:ext cx="14253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דוגמה 1: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4055496" y="963591"/>
            <a:ext cx="14253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דוגמה 2: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