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Rubik"/>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Rubik-italic.fntdata"/><Relationship Id="rId10" Type="http://schemas.openxmlformats.org/officeDocument/2006/relationships/font" Target="fonts/Rubik-bold.fntdata"/><Relationship Id="rId12" Type="http://schemas.openxmlformats.org/officeDocument/2006/relationships/font" Target="fonts/Rubik-boldItalic.fntdata"/><Relationship Id="rId9" Type="http://schemas.openxmlformats.org/officeDocument/2006/relationships/font" Target="fonts/Rubi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310bebec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310bebec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406460cf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406460cf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310bebecc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310bebecc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2.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4.png"/><Relationship Id="rId9" Type="http://schemas.openxmlformats.org/officeDocument/2006/relationships/image" Target="../media/image9.jp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hyperlink" Target="http://www.youtube.com/watch?v=uSVn0c68xOc"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24000"/>
          </a:blip>
          <a:stretch>
            <a:fillRect/>
          </a:stretch>
        </p:blipFill>
        <p:spPr>
          <a:xfrm flipH="1">
            <a:off x="-1" y="0"/>
            <a:ext cx="9144003" cy="5143501"/>
          </a:xfrm>
          <a:prstGeom prst="rect">
            <a:avLst/>
          </a:prstGeom>
          <a:noFill/>
          <a:ln>
            <a:noFill/>
          </a:ln>
        </p:spPr>
      </p:pic>
      <p:sp>
        <p:nvSpPr>
          <p:cNvPr id="55" name="Google Shape;55;p13"/>
          <p:cNvSpPr/>
          <p:nvPr/>
        </p:nvSpPr>
        <p:spPr>
          <a:xfrm>
            <a:off x="590925" y="3004575"/>
            <a:ext cx="8115300" cy="602100"/>
          </a:xfrm>
          <a:prstGeom prst="roundRect">
            <a:avLst>
              <a:gd fmla="val 16667" name="adj"/>
            </a:avLst>
          </a:prstGeom>
          <a:solidFill>
            <a:srgbClr val="CFE2F3">
              <a:alpha val="310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4">
            <a:alphaModFix amt="12000"/>
          </a:blip>
          <a:stretch>
            <a:fillRect/>
          </a:stretch>
        </p:blipFill>
        <p:spPr>
          <a:xfrm>
            <a:off x="-416200" y="3450350"/>
            <a:ext cx="9900923" cy="3369626"/>
          </a:xfrm>
          <a:prstGeom prst="rect">
            <a:avLst/>
          </a:prstGeom>
          <a:noFill/>
          <a:ln>
            <a:noFill/>
          </a:ln>
        </p:spPr>
      </p:pic>
      <p:sp>
        <p:nvSpPr>
          <p:cNvPr id="57" name="Google Shape;57;p13"/>
          <p:cNvSpPr/>
          <p:nvPr/>
        </p:nvSpPr>
        <p:spPr>
          <a:xfrm>
            <a:off x="345400" y="311475"/>
            <a:ext cx="8430000" cy="600300"/>
          </a:xfrm>
          <a:prstGeom prst="round2SameRect">
            <a:avLst>
              <a:gd fmla="val 16667" name="adj1"/>
              <a:gd fmla="val 0" name="adj2"/>
            </a:avLst>
          </a:prstGeom>
          <a:gradFill>
            <a:gsLst>
              <a:gs pos="0">
                <a:srgbClr val="B7DEED"/>
              </a:gs>
              <a:gs pos="100000">
                <a:srgbClr val="EBFAFF"/>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377051" y="380775"/>
            <a:ext cx="8398500" cy="4617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800">
                <a:solidFill>
                  <a:srgbClr val="073763"/>
                </a:solidFill>
                <a:latin typeface="Rubik"/>
                <a:ea typeface="Rubik"/>
                <a:cs typeface="Rubik"/>
                <a:sym typeface="Rubik"/>
              </a:rPr>
              <a:t>מבוא לשיעור 9: נתונים סטטיסטיים</a:t>
            </a:r>
            <a:endParaRPr sz="1800">
              <a:solidFill>
                <a:srgbClr val="073763"/>
              </a:solidFill>
            </a:endParaRPr>
          </a:p>
        </p:txBody>
      </p:sp>
      <p:sp>
        <p:nvSpPr>
          <p:cNvPr id="59" name="Google Shape;59;p13"/>
          <p:cNvSpPr/>
          <p:nvPr/>
        </p:nvSpPr>
        <p:spPr>
          <a:xfrm>
            <a:off x="345400" y="911775"/>
            <a:ext cx="8398500" cy="3507000"/>
          </a:xfrm>
          <a:prstGeom prst="rect">
            <a:avLst/>
          </a:prstGeom>
          <a:solidFill>
            <a:schemeClr val="lt1"/>
          </a:solidFill>
          <a:ln cap="flat" cmpd="sng" w="19050">
            <a:solidFill>
              <a:srgbClr val="E8F3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nvSpPr>
        <p:spPr>
          <a:xfrm>
            <a:off x="632049" y="1095225"/>
            <a:ext cx="7856700" cy="3417000"/>
          </a:xfrm>
          <a:prstGeom prst="rect">
            <a:avLst/>
          </a:prstGeom>
          <a:solidFill>
            <a:schemeClr val="lt1"/>
          </a:solidFill>
          <a:ln>
            <a:noFill/>
          </a:ln>
        </p:spPr>
        <p:txBody>
          <a:bodyPr anchorCtr="0" anchor="t" bIns="91425" lIns="91425" spcFirstLastPara="1" rIns="91425" wrap="square" tIns="91425">
            <a:spAutoFit/>
          </a:bodyPr>
          <a:lstStyle/>
          <a:p>
            <a:pPr indent="0" lvl="0" marL="0" rtl="1" algn="r">
              <a:lnSpc>
                <a:spcPct val="150000"/>
              </a:lnSpc>
              <a:spcBef>
                <a:spcPts val="0"/>
              </a:spcBef>
              <a:spcAft>
                <a:spcPts val="0"/>
              </a:spcAft>
              <a:buNone/>
            </a:pPr>
            <a:r>
              <a:rPr lang="iw" sz="1200">
                <a:latin typeface="Rubik"/>
                <a:ea typeface="Rubik"/>
                <a:cs typeface="Rubik"/>
                <a:sym typeface="Rubik"/>
              </a:rPr>
              <a:t>בשיעור זה נלמד </a:t>
            </a:r>
            <a:r>
              <a:rPr b="1" lang="iw" sz="1200">
                <a:solidFill>
                  <a:srgbClr val="073763"/>
                </a:solidFill>
                <a:latin typeface="Rubik"/>
                <a:ea typeface="Rubik"/>
                <a:cs typeface="Rubik"/>
                <a:sym typeface="Rubik"/>
              </a:rPr>
              <a:t>איך להשתמש בנתונים סטטיסטיים</a:t>
            </a:r>
            <a:r>
              <a:rPr lang="iw" sz="1200">
                <a:latin typeface="Rubik"/>
                <a:ea typeface="Rubik"/>
                <a:cs typeface="Rubik"/>
                <a:sym typeface="Rubik"/>
              </a:rPr>
              <a:t> המוצגים במסמך גוגל שיטס (Google Sheets) </a:t>
            </a:r>
            <a:r>
              <a:rPr b="1" lang="iw" sz="1200">
                <a:solidFill>
                  <a:srgbClr val="073763"/>
                </a:solidFill>
                <a:latin typeface="Rubik"/>
                <a:ea typeface="Rubik"/>
                <a:cs typeface="Rubik"/>
                <a:sym typeface="Rubik"/>
              </a:rPr>
              <a:t>בתהליך ניתוח מידע וקבלת החלטות</a:t>
            </a:r>
            <a:r>
              <a:rPr lang="iw" sz="1200">
                <a:latin typeface="Rubik"/>
                <a:ea typeface="Rubik"/>
                <a:cs typeface="Rubik"/>
                <a:sym typeface="Rubik"/>
              </a:rPr>
              <a:t>.</a:t>
            </a:r>
            <a:endParaRPr sz="1200">
              <a:latin typeface="Rubik"/>
              <a:ea typeface="Rubik"/>
              <a:cs typeface="Rubik"/>
              <a:sym typeface="Rubik"/>
            </a:endParaRPr>
          </a:p>
          <a:p>
            <a:pPr indent="0" lvl="0" marL="0" rtl="1" algn="r">
              <a:lnSpc>
                <a:spcPct val="150000"/>
              </a:lnSpc>
              <a:spcBef>
                <a:spcPts val="0"/>
              </a:spcBef>
              <a:spcAft>
                <a:spcPts val="0"/>
              </a:spcAft>
              <a:buClr>
                <a:schemeClr val="dk1"/>
              </a:buClr>
              <a:buSzPts val="1100"/>
              <a:buFont typeface="Arial"/>
              <a:buNone/>
            </a:pPr>
            <a:r>
              <a:t/>
            </a:r>
            <a:endParaRPr sz="1200">
              <a:latin typeface="Rubik"/>
              <a:ea typeface="Rubik"/>
              <a:cs typeface="Rubik"/>
              <a:sym typeface="Rubik"/>
            </a:endParaRPr>
          </a:p>
          <a:p>
            <a:pPr indent="0" lvl="0" marL="0" rtl="1" algn="r">
              <a:lnSpc>
                <a:spcPct val="150000"/>
              </a:lnSpc>
              <a:spcBef>
                <a:spcPts val="0"/>
              </a:spcBef>
              <a:spcAft>
                <a:spcPts val="0"/>
              </a:spcAft>
              <a:buClr>
                <a:schemeClr val="dk1"/>
              </a:buClr>
              <a:buSzPts val="1100"/>
              <a:buFont typeface="Arial"/>
              <a:buNone/>
            </a:pPr>
            <a:r>
              <a:rPr lang="iw" sz="1200">
                <a:latin typeface="Rubik"/>
                <a:ea typeface="Rubik"/>
                <a:cs typeface="Rubik"/>
                <a:sym typeface="Rubik"/>
              </a:rPr>
              <a:t>סטטיסטיקה היא </a:t>
            </a:r>
            <a:r>
              <a:rPr b="1" lang="iw" sz="1200">
                <a:solidFill>
                  <a:srgbClr val="073763"/>
                </a:solidFill>
                <a:latin typeface="Rubik"/>
                <a:ea typeface="Rubik"/>
                <a:cs typeface="Rubik"/>
                <a:sym typeface="Rubik"/>
              </a:rPr>
              <a:t>תחום ידע המשמש אותנו במחקר</a:t>
            </a:r>
            <a:r>
              <a:rPr lang="iw" sz="1200">
                <a:latin typeface="Rubik"/>
                <a:ea typeface="Rubik"/>
                <a:cs typeface="Rubik"/>
                <a:sym typeface="Rubik"/>
              </a:rPr>
              <a:t>. היא מאפשרת לנו לנתח בקלות ובמהירות </a:t>
            </a:r>
            <a:r>
              <a:rPr b="1" lang="iw" sz="1200">
                <a:solidFill>
                  <a:srgbClr val="073763"/>
                </a:solidFill>
                <a:latin typeface="Rubik"/>
                <a:ea typeface="Rubik"/>
                <a:cs typeface="Rubik"/>
                <a:sym typeface="Rubik"/>
              </a:rPr>
              <a:t>כמות גדולה של נתונים</a:t>
            </a:r>
            <a:r>
              <a:rPr lang="iw" sz="1200">
                <a:latin typeface="Rubik"/>
                <a:ea typeface="Rubik"/>
                <a:cs typeface="Rubik"/>
                <a:sym typeface="Rubik"/>
              </a:rPr>
              <a:t> ולהפיק מהם משמעויות נוספות שיכולות להשפיע על קבלת ההחלטות שלנו. סטטיסטיקה כוללת מושגים כגון </a:t>
            </a:r>
            <a:r>
              <a:rPr b="1" lang="iw" sz="1200">
                <a:solidFill>
                  <a:srgbClr val="073763"/>
                </a:solidFill>
                <a:latin typeface="Rubik"/>
                <a:ea typeface="Rubik"/>
                <a:cs typeface="Rubik"/>
                <a:sym typeface="Rubik"/>
              </a:rPr>
              <a:t>ממוצע, התפלגות</a:t>
            </a:r>
            <a:r>
              <a:rPr lang="iw" sz="1200">
                <a:latin typeface="Rubik"/>
                <a:ea typeface="Rubik"/>
                <a:cs typeface="Rubik"/>
                <a:sym typeface="Rubik"/>
              </a:rPr>
              <a:t> </a:t>
            </a:r>
            <a:br>
              <a:rPr lang="iw" sz="1200">
                <a:latin typeface="Rubik"/>
                <a:ea typeface="Rubik"/>
                <a:cs typeface="Rubik"/>
                <a:sym typeface="Rubik"/>
              </a:rPr>
            </a:br>
            <a:r>
              <a:rPr lang="iw" sz="1200">
                <a:latin typeface="Rubik"/>
                <a:ea typeface="Rubik"/>
                <a:cs typeface="Rubik"/>
                <a:sym typeface="Rubik"/>
              </a:rPr>
              <a:t>(כמה פעמים כל דבר חוזר) </a:t>
            </a:r>
            <a:r>
              <a:rPr b="1" lang="iw" sz="1200">
                <a:solidFill>
                  <a:srgbClr val="073763"/>
                </a:solidFill>
                <a:latin typeface="Rubik"/>
                <a:ea typeface="Rubik"/>
                <a:cs typeface="Rubik"/>
                <a:sym typeface="Rubik"/>
              </a:rPr>
              <a:t>ערכים נפוצים ונדירים</a:t>
            </a:r>
            <a:r>
              <a:rPr lang="iw" sz="1200">
                <a:latin typeface="Rubik"/>
                <a:ea typeface="Rubik"/>
                <a:cs typeface="Rubik"/>
                <a:sym typeface="Rubik"/>
              </a:rPr>
              <a:t>,</a:t>
            </a:r>
            <a:r>
              <a:rPr b="1" lang="iw" sz="1200">
                <a:solidFill>
                  <a:srgbClr val="073763"/>
                </a:solidFill>
                <a:latin typeface="Rubik"/>
                <a:ea typeface="Rubik"/>
                <a:cs typeface="Rubik"/>
                <a:sym typeface="Rubik"/>
              </a:rPr>
              <a:t> מינימום ומקסימום </a:t>
            </a:r>
            <a:r>
              <a:rPr lang="iw" sz="1200">
                <a:latin typeface="Rubik"/>
                <a:ea typeface="Rubik"/>
                <a:cs typeface="Rubik"/>
                <a:sym typeface="Rubik"/>
              </a:rPr>
              <a:t>ועוד.</a:t>
            </a:r>
            <a:endParaRPr sz="1200">
              <a:latin typeface="Rubik"/>
              <a:ea typeface="Rubik"/>
              <a:cs typeface="Rubik"/>
              <a:sym typeface="Rubik"/>
            </a:endParaRPr>
          </a:p>
          <a:p>
            <a:pPr indent="0" lvl="0" marL="0" rtl="1" algn="r">
              <a:lnSpc>
                <a:spcPct val="150000"/>
              </a:lnSpc>
              <a:spcBef>
                <a:spcPts val="0"/>
              </a:spcBef>
              <a:spcAft>
                <a:spcPts val="0"/>
              </a:spcAft>
              <a:buClr>
                <a:schemeClr val="dk1"/>
              </a:buClr>
              <a:buSzPts val="1100"/>
              <a:buFont typeface="Arial"/>
              <a:buNone/>
            </a:pPr>
            <a:br>
              <a:rPr lang="iw" sz="1200">
                <a:latin typeface="Rubik"/>
                <a:ea typeface="Rubik"/>
                <a:cs typeface="Rubik"/>
                <a:sym typeface="Rubik"/>
              </a:rPr>
            </a:br>
            <a:r>
              <a:rPr b="1" lang="iw" sz="1200">
                <a:solidFill>
                  <a:srgbClr val="073763"/>
                </a:solidFill>
                <a:latin typeface="Rubik"/>
                <a:ea typeface="Rubik"/>
                <a:cs typeface="Rubik"/>
                <a:sym typeface="Rubik"/>
              </a:rPr>
              <a:t>לדוגמה:</a:t>
            </a:r>
            <a:r>
              <a:rPr lang="iw" sz="1200">
                <a:latin typeface="Rubik"/>
                <a:ea typeface="Rubik"/>
                <a:cs typeface="Rubik"/>
                <a:sym typeface="Rubik"/>
              </a:rPr>
              <a:t> </a:t>
            </a:r>
            <a:r>
              <a:rPr lang="iw" sz="1200">
                <a:latin typeface="Rubik"/>
                <a:ea typeface="Rubik"/>
                <a:cs typeface="Rubik"/>
                <a:sym typeface="Rubik"/>
              </a:rPr>
              <a:t>כאשר נרצה להוציא רישיון, נוכל להיעזר בנתונים סטטיסטיים כדי לבחור באיזה בית ספר לנהיגה ללמוד, כגון מספר תלמידי בית הספר, ממוצע התלמידים שעברו טסט ראשון וכד'. נוכל להשתמש בנתונים סטטיסטיים גם אם נרצה לבדוק את רמות הביצועים של שחקני כדורגל מובילים בעולם.</a:t>
            </a:r>
            <a:endParaRPr sz="1200">
              <a:latin typeface="Rubik"/>
              <a:ea typeface="Rubik"/>
              <a:cs typeface="Rubik"/>
              <a:sym typeface="Rubik"/>
            </a:endParaRPr>
          </a:p>
          <a:p>
            <a:pPr indent="0" lvl="0" marL="0" rtl="1" algn="r">
              <a:lnSpc>
                <a:spcPct val="150000"/>
              </a:lnSpc>
              <a:spcBef>
                <a:spcPts val="0"/>
              </a:spcBef>
              <a:spcAft>
                <a:spcPts val="0"/>
              </a:spcAft>
              <a:buClr>
                <a:schemeClr val="dk1"/>
              </a:buClr>
              <a:buSzPts val="1100"/>
              <a:buFont typeface="Arial"/>
              <a:buNone/>
            </a:pPr>
            <a:r>
              <a:t/>
            </a:r>
            <a:endParaRPr sz="1200">
              <a:latin typeface="Rubik"/>
              <a:ea typeface="Rubik"/>
              <a:cs typeface="Rubik"/>
              <a:sym typeface="Rubik"/>
            </a:endParaRPr>
          </a:p>
          <a:p>
            <a:pPr indent="0" lvl="0" marL="0" rtl="1" algn="r">
              <a:lnSpc>
                <a:spcPct val="150000"/>
              </a:lnSpc>
              <a:spcBef>
                <a:spcPts val="0"/>
              </a:spcBef>
              <a:spcAft>
                <a:spcPts val="0"/>
              </a:spcAft>
              <a:buNone/>
            </a:pPr>
            <a:r>
              <a:t/>
            </a:r>
            <a:endParaRPr sz="1200">
              <a:latin typeface="Rubik"/>
              <a:ea typeface="Rubik"/>
              <a:cs typeface="Rubik"/>
              <a:sym typeface="Rubik"/>
            </a:endParaRPr>
          </a:p>
        </p:txBody>
      </p:sp>
      <p:pic>
        <p:nvPicPr>
          <p:cNvPr id="61" name="Google Shape;61;p13"/>
          <p:cNvPicPr preferRelativeResize="0"/>
          <p:nvPr/>
        </p:nvPicPr>
        <p:blipFill>
          <a:blip r:embed="rId5">
            <a:alphaModFix/>
          </a:blip>
          <a:stretch>
            <a:fillRect/>
          </a:stretch>
        </p:blipFill>
        <p:spPr>
          <a:xfrm>
            <a:off x="6314600" y="400132"/>
            <a:ext cx="423000" cy="422985"/>
          </a:xfrm>
          <a:prstGeom prst="rect">
            <a:avLst/>
          </a:prstGeom>
          <a:noFill/>
          <a:ln>
            <a:noFill/>
          </a:ln>
        </p:spPr>
      </p:pic>
      <p:pic>
        <p:nvPicPr>
          <p:cNvPr id="62" name="Google Shape;62;p13"/>
          <p:cNvPicPr preferRelativeResize="0"/>
          <p:nvPr/>
        </p:nvPicPr>
        <p:blipFill>
          <a:blip r:embed="rId6">
            <a:alphaModFix/>
          </a:blip>
          <a:stretch>
            <a:fillRect/>
          </a:stretch>
        </p:blipFill>
        <p:spPr>
          <a:xfrm>
            <a:off x="345396" y="3625204"/>
            <a:ext cx="1301196" cy="1380803"/>
          </a:xfrm>
          <a:prstGeom prst="rect">
            <a:avLst/>
          </a:prstGeom>
          <a:noFill/>
          <a:ln>
            <a:noFill/>
          </a:ln>
        </p:spPr>
      </p:pic>
      <p:grpSp>
        <p:nvGrpSpPr>
          <p:cNvPr id="63" name="Google Shape;63;p13"/>
          <p:cNvGrpSpPr/>
          <p:nvPr/>
        </p:nvGrpSpPr>
        <p:grpSpPr>
          <a:xfrm>
            <a:off x="2393923" y="4585325"/>
            <a:ext cx="4486058" cy="369300"/>
            <a:chOff x="2621725" y="4347223"/>
            <a:chExt cx="4970702" cy="369300"/>
          </a:xfrm>
        </p:grpSpPr>
        <p:sp>
          <p:nvSpPr>
            <p:cNvPr id="64" name="Google Shape;64;p13"/>
            <p:cNvSpPr/>
            <p:nvPr/>
          </p:nvSpPr>
          <p:spPr>
            <a:xfrm>
              <a:off x="2621725" y="4347223"/>
              <a:ext cx="4836300" cy="3693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a:off x="2621727" y="4347223"/>
              <a:ext cx="4970700" cy="3693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200">
                  <a:solidFill>
                    <a:srgbClr val="073763"/>
                  </a:solidFill>
                  <a:latin typeface="Rubik"/>
                  <a:ea typeface="Rubik"/>
                  <a:cs typeface="Rubik"/>
                  <a:sym typeface="Rubik"/>
                </a:rPr>
                <a:t>התקדמו בלמידה בעזרת החצים במקלדת או באמצעות גלילה</a:t>
              </a:r>
              <a:endParaRPr b="1" sz="1200">
                <a:solidFill>
                  <a:srgbClr val="073763"/>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4"/>
          <p:cNvPicPr preferRelativeResize="0"/>
          <p:nvPr/>
        </p:nvPicPr>
        <p:blipFill>
          <a:blip r:embed="rId3">
            <a:alphaModFix amt="24000"/>
          </a:blip>
          <a:stretch>
            <a:fillRect/>
          </a:stretch>
        </p:blipFill>
        <p:spPr>
          <a:xfrm flipH="1">
            <a:off x="-1" y="0"/>
            <a:ext cx="9144003" cy="5143501"/>
          </a:xfrm>
          <a:prstGeom prst="rect">
            <a:avLst/>
          </a:prstGeom>
          <a:noFill/>
          <a:ln>
            <a:noFill/>
          </a:ln>
        </p:spPr>
      </p:pic>
      <p:pic>
        <p:nvPicPr>
          <p:cNvPr id="71" name="Google Shape;71;p14"/>
          <p:cNvPicPr preferRelativeResize="0"/>
          <p:nvPr/>
        </p:nvPicPr>
        <p:blipFill>
          <a:blip r:embed="rId4">
            <a:alphaModFix amt="12000"/>
          </a:blip>
          <a:stretch>
            <a:fillRect/>
          </a:stretch>
        </p:blipFill>
        <p:spPr>
          <a:xfrm>
            <a:off x="-416200" y="3450350"/>
            <a:ext cx="9900923" cy="3369626"/>
          </a:xfrm>
          <a:prstGeom prst="rect">
            <a:avLst/>
          </a:prstGeom>
          <a:noFill/>
          <a:ln>
            <a:noFill/>
          </a:ln>
        </p:spPr>
      </p:pic>
      <p:sp>
        <p:nvSpPr>
          <p:cNvPr id="72" name="Google Shape;72;p14"/>
          <p:cNvSpPr/>
          <p:nvPr/>
        </p:nvSpPr>
        <p:spPr>
          <a:xfrm>
            <a:off x="345400" y="911775"/>
            <a:ext cx="8398500" cy="3607200"/>
          </a:xfrm>
          <a:prstGeom prst="rect">
            <a:avLst/>
          </a:prstGeom>
          <a:solidFill>
            <a:schemeClr val="lt1"/>
          </a:solidFill>
          <a:ln cap="flat" cmpd="sng" w="19050">
            <a:solidFill>
              <a:srgbClr val="E8F3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nvSpPr>
        <p:spPr>
          <a:xfrm>
            <a:off x="561400" y="1049981"/>
            <a:ext cx="8029800" cy="369300"/>
          </a:xfrm>
          <a:prstGeom prst="rect">
            <a:avLst/>
          </a:prstGeom>
          <a:solidFill>
            <a:schemeClr val="lt1"/>
          </a:solidFill>
          <a:ln>
            <a:noFill/>
          </a:ln>
        </p:spPr>
        <p:txBody>
          <a:bodyPr anchorCtr="0" anchor="t" bIns="91425" lIns="91425" spcFirstLastPara="1" rIns="91425" wrap="square" tIns="91425">
            <a:spAutoFit/>
          </a:bodyPr>
          <a:lstStyle/>
          <a:p>
            <a:pPr indent="0" lvl="0" marL="0" rtl="1" algn="just">
              <a:lnSpc>
                <a:spcPct val="150000"/>
              </a:lnSpc>
              <a:spcBef>
                <a:spcPts val="0"/>
              </a:spcBef>
              <a:spcAft>
                <a:spcPts val="0"/>
              </a:spcAft>
              <a:buClr>
                <a:schemeClr val="dk1"/>
              </a:buClr>
              <a:buSzPts val="1100"/>
              <a:buFont typeface="Arial"/>
              <a:buNone/>
            </a:pPr>
            <a:r>
              <a:rPr lang="iw" sz="1200">
                <a:latin typeface="Rubik"/>
                <a:ea typeface="Rubik"/>
                <a:cs typeface="Rubik"/>
                <a:sym typeface="Rubik"/>
              </a:rPr>
              <a:t>במשימות שיעור זה:</a:t>
            </a:r>
            <a:endParaRPr sz="1100">
              <a:latin typeface="Rubik"/>
              <a:ea typeface="Rubik"/>
              <a:cs typeface="Rubik"/>
              <a:sym typeface="Rubik"/>
            </a:endParaRPr>
          </a:p>
        </p:txBody>
      </p:sp>
      <p:sp>
        <p:nvSpPr>
          <p:cNvPr id="74" name="Google Shape;74;p14"/>
          <p:cNvSpPr/>
          <p:nvPr/>
        </p:nvSpPr>
        <p:spPr>
          <a:xfrm>
            <a:off x="500075" y="1469225"/>
            <a:ext cx="8115300" cy="654300"/>
          </a:xfrm>
          <a:prstGeom prst="roundRect">
            <a:avLst>
              <a:gd fmla="val 16667" name="adj"/>
            </a:avLst>
          </a:prstGeom>
          <a:solidFill>
            <a:srgbClr val="CFE2F3">
              <a:alpha val="310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500075" y="2307425"/>
            <a:ext cx="8115300" cy="654300"/>
          </a:xfrm>
          <a:prstGeom prst="roundRect">
            <a:avLst>
              <a:gd fmla="val 16667" name="adj"/>
            </a:avLst>
          </a:prstGeom>
          <a:solidFill>
            <a:srgbClr val="CFE2F3">
              <a:alpha val="310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nvSpPr>
        <p:spPr>
          <a:xfrm>
            <a:off x="1149875" y="3271450"/>
            <a:ext cx="7465500" cy="646500"/>
          </a:xfrm>
          <a:prstGeom prst="rect">
            <a:avLst/>
          </a:prstGeom>
          <a:solidFill>
            <a:schemeClr val="lt1"/>
          </a:solidFill>
          <a:ln>
            <a:noFill/>
          </a:ln>
        </p:spPr>
        <p:txBody>
          <a:bodyPr anchorCtr="0" anchor="t" bIns="91425" lIns="91425" spcFirstLastPara="1" rIns="91425" wrap="square" tIns="91425">
            <a:spAutoFit/>
          </a:bodyPr>
          <a:lstStyle/>
          <a:p>
            <a:pPr indent="0" lvl="0" marL="0" rtl="1" algn="just">
              <a:lnSpc>
                <a:spcPct val="150000"/>
              </a:lnSpc>
              <a:spcBef>
                <a:spcPts val="0"/>
              </a:spcBef>
              <a:spcAft>
                <a:spcPts val="0"/>
              </a:spcAft>
              <a:buClr>
                <a:schemeClr val="dk1"/>
              </a:buClr>
              <a:buSzPts val="1100"/>
              <a:buFont typeface="Arial"/>
              <a:buNone/>
            </a:pPr>
            <a:r>
              <a:rPr lang="iw" sz="1200">
                <a:latin typeface="Rubik"/>
                <a:ea typeface="Rubik"/>
                <a:cs typeface="Rubik"/>
                <a:sym typeface="Rubik"/>
              </a:rPr>
              <a:t>בסיום השיעור נדע להציג באופן אוטומטי את הנתונים הסטטיסטיים לכל עמודה, שבעזרתם נוכל להסיק מסקנות מספירת נתוני טקסט, התפלגות מספרים ונתונים סטטיסטיים, כגון ממוצע, מינימום ומקסימום. </a:t>
            </a:r>
            <a:endParaRPr sz="1100">
              <a:latin typeface="Rubik"/>
              <a:ea typeface="Rubik"/>
              <a:cs typeface="Rubik"/>
              <a:sym typeface="Rubik"/>
            </a:endParaRPr>
          </a:p>
        </p:txBody>
      </p:sp>
      <p:pic>
        <p:nvPicPr>
          <p:cNvPr id="77" name="Google Shape;77;p14"/>
          <p:cNvPicPr preferRelativeResize="0"/>
          <p:nvPr/>
        </p:nvPicPr>
        <p:blipFill>
          <a:blip r:embed="rId5">
            <a:alphaModFix/>
          </a:blip>
          <a:stretch>
            <a:fillRect/>
          </a:stretch>
        </p:blipFill>
        <p:spPr>
          <a:xfrm>
            <a:off x="8100975" y="2378805"/>
            <a:ext cx="392724" cy="392719"/>
          </a:xfrm>
          <a:prstGeom prst="rect">
            <a:avLst/>
          </a:prstGeom>
          <a:noFill/>
          <a:ln>
            <a:noFill/>
          </a:ln>
        </p:spPr>
      </p:pic>
      <p:sp>
        <p:nvSpPr>
          <p:cNvPr id="78" name="Google Shape;78;p14"/>
          <p:cNvSpPr txBox="1"/>
          <p:nvPr/>
        </p:nvSpPr>
        <p:spPr>
          <a:xfrm>
            <a:off x="631325" y="1553225"/>
            <a:ext cx="7334100" cy="369300"/>
          </a:xfrm>
          <a:prstGeom prst="rect">
            <a:avLst/>
          </a:prstGeom>
          <a:noFill/>
          <a:ln>
            <a:noFill/>
          </a:ln>
        </p:spPr>
        <p:txBody>
          <a:bodyPr anchorCtr="0" anchor="t" bIns="91425" lIns="91425" spcFirstLastPara="1" rIns="91425" wrap="square" tIns="91425">
            <a:spAutoFit/>
          </a:bodyPr>
          <a:lstStyle/>
          <a:p>
            <a:pPr indent="0" lvl="0" marL="0" rtl="1" algn="just">
              <a:lnSpc>
                <a:spcPct val="150000"/>
              </a:lnSpc>
              <a:spcBef>
                <a:spcPts val="0"/>
              </a:spcBef>
              <a:spcAft>
                <a:spcPts val="0"/>
              </a:spcAft>
              <a:buClr>
                <a:schemeClr val="dk1"/>
              </a:buClr>
              <a:buSzPts val="1100"/>
              <a:buFont typeface="Arial"/>
              <a:buNone/>
            </a:pPr>
            <a:r>
              <a:rPr lang="iw" sz="1200">
                <a:latin typeface="Rubik"/>
                <a:ea typeface="Rubik"/>
                <a:cs typeface="Rubik"/>
                <a:sym typeface="Rubik"/>
              </a:rPr>
              <a:t>נעבוד עם </a:t>
            </a:r>
            <a:r>
              <a:rPr b="1" lang="iw" sz="1200">
                <a:solidFill>
                  <a:srgbClr val="337BBC"/>
                </a:solidFill>
                <a:latin typeface="Rubik"/>
                <a:ea typeface="Rubik"/>
                <a:cs typeface="Rubik"/>
                <a:sym typeface="Rubik"/>
              </a:rPr>
              <a:t>טבלה חדשה המכילה נתונים</a:t>
            </a:r>
            <a:r>
              <a:rPr lang="iw" sz="1200">
                <a:latin typeface="Rubik"/>
                <a:ea typeface="Rubik"/>
                <a:cs typeface="Rubik"/>
                <a:sym typeface="Rubik"/>
              </a:rPr>
              <a:t> על זמן מסך בטלפונים ניידים בקרב תלמידי תיכון ברעננה.</a:t>
            </a:r>
            <a:endParaRPr sz="1100">
              <a:latin typeface="Rubik"/>
              <a:ea typeface="Rubik"/>
              <a:cs typeface="Rubik"/>
              <a:sym typeface="Rubik"/>
            </a:endParaRPr>
          </a:p>
        </p:txBody>
      </p:sp>
      <p:sp>
        <p:nvSpPr>
          <p:cNvPr id="79" name="Google Shape;79;p14"/>
          <p:cNvSpPr txBox="1"/>
          <p:nvPr/>
        </p:nvSpPr>
        <p:spPr>
          <a:xfrm>
            <a:off x="680225" y="2297525"/>
            <a:ext cx="7285200" cy="646500"/>
          </a:xfrm>
          <a:prstGeom prst="rect">
            <a:avLst/>
          </a:prstGeom>
          <a:noFill/>
          <a:ln>
            <a:noFill/>
          </a:ln>
        </p:spPr>
        <p:txBody>
          <a:bodyPr anchorCtr="0" anchor="t" bIns="91425" lIns="91425" spcFirstLastPara="1" rIns="91425" wrap="square" tIns="91425">
            <a:spAutoFit/>
          </a:bodyPr>
          <a:lstStyle/>
          <a:p>
            <a:pPr indent="0" lvl="0" marL="0" rtl="1" algn="just">
              <a:lnSpc>
                <a:spcPct val="150000"/>
              </a:lnSpc>
              <a:spcBef>
                <a:spcPts val="0"/>
              </a:spcBef>
              <a:spcAft>
                <a:spcPts val="0"/>
              </a:spcAft>
              <a:buClr>
                <a:schemeClr val="dk1"/>
              </a:buClr>
              <a:buSzPts val="1100"/>
              <a:buFont typeface="Arial"/>
              <a:buNone/>
            </a:pPr>
            <a:r>
              <a:rPr lang="iw" sz="1200">
                <a:latin typeface="Rubik"/>
                <a:ea typeface="Rubik"/>
                <a:cs typeface="Rubik"/>
                <a:sym typeface="Rubik"/>
              </a:rPr>
              <a:t>בעזרת המידע הסטטיסטי שנקבל, </a:t>
            </a:r>
            <a:r>
              <a:rPr b="1" lang="iw" sz="1200">
                <a:solidFill>
                  <a:srgbClr val="337BBC"/>
                </a:solidFill>
                <a:latin typeface="Rubik"/>
                <a:ea typeface="Rubik"/>
                <a:cs typeface="Rubik"/>
                <a:sym typeface="Rubik"/>
              </a:rPr>
              <a:t>נוכל לקבוע איזו אפליקציה היא הפופולרית</a:t>
            </a:r>
            <a:r>
              <a:rPr lang="iw" sz="1200">
                <a:latin typeface="Rubik"/>
                <a:ea typeface="Rubik"/>
                <a:cs typeface="Rubik"/>
                <a:sym typeface="Rubik"/>
              </a:rPr>
              <a:t> </a:t>
            </a:r>
            <a:r>
              <a:rPr b="1" lang="iw" sz="1200">
                <a:solidFill>
                  <a:srgbClr val="337BBC"/>
                </a:solidFill>
                <a:latin typeface="Rubik"/>
                <a:ea typeface="Rubik"/>
                <a:cs typeface="Rubik"/>
                <a:sym typeface="Rubik"/>
              </a:rPr>
              <a:t>ביותר וכמה זמן מבלים</a:t>
            </a:r>
            <a:r>
              <a:rPr lang="iw" sz="1200">
                <a:latin typeface="Rubik"/>
                <a:ea typeface="Rubik"/>
                <a:cs typeface="Rubik"/>
                <a:sym typeface="Rubik"/>
              </a:rPr>
              <a:t> תלמידי תיכון ברעננה מול מסך הטלפון.</a:t>
            </a:r>
            <a:endParaRPr sz="1100">
              <a:latin typeface="Rubik"/>
              <a:ea typeface="Rubik"/>
              <a:cs typeface="Rubik"/>
              <a:sym typeface="Rubik"/>
            </a:endParaRPr>
          </a:p>
        </p:txBody>
      </p:sp>
      <p:pic>
        <p:nvPicPr>
          <p:cNvPr id="80" name="Google Shape;80;p14"/>
          <p:cNvPicPr preferRelativeResize="0"/>
          <p:nvPr/>
        </p:nvPicPr>
        <p:blipFill>
          <a:blip r:embed="rId6">
            <a:alphaModFix/>
          </a:blip>
          <a:stretch>
            <a:fillRect/>
          </a:stretch>
        </p:blipFill>
        <p:spPr>
          <a:xfrm>
            <a:off x="8070700" y="1544565"/>
            <a:ext cx="423000" cy="423021"/>
          </a:xfrm>
          <a:prstGeom prst="rect">
            <a:avLst/>
          </a:prstGeom>
          <a:noFill/>
          <a:ln>
            <a:noFill/>
          </a:ln>
        </p:spPr>
      </p:pic>
      <p:sp>
        <p:nvSpPr>
          <p:cNvPr id="81" name="Google Shape;81;p14"/>
          <p:cNvSpPr/>
          <p:nvPr/>
        </p:nvSpPr>
        <p:spPr>
          <a:xfrm>
            <a:off x="345400" y="311475"/>
            <a:ext cx="8430000" cy="600300"/>
          </a:xfrm>
          <a:prstGeom prst="round2SameRect">
            <a:avLst>
              <a:gd fmla="val 16667" name="adj1"/>
              <a:gd fmla="val 0" name="adj2"/>
            </a:avLst>
          </a:prstGeom>
          <a:gradFill>
            <a:gsLst>
              <a:gs pos="0">
                <a:srgbClr val="B7DEED"/>
              </a:gs>
              <a:gs pos="100000">
                <a:srgbClr val="EBFAFF"/>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txBox="1"/>
          <p:nvPr/>
        </p:nvSpPr>
        <p:spPr>
          <a:xfrm>
            <a:off x="377051" y="380775"/>
            <a:ext cx="8398500" cy="4617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800">
                <a:solidFill>
                  <a:srgbClr val="073763"/>
                </a:solidFill>
                <a:latin typeface="Rubik"/>
                <a:ea typeface="Rubik"/>
                <a:cs typeface="Rubik"/>
                <a:sym typeface="Rubik"/>
              </a:rPr>
              <a:t>מבוא </a:t>
            </a:r>
            <a:endParaRPr sz="1800">
              <a:solidFill>
                <a:srgbClr val="073763"/>
              </a:solidFill>
            </a:endParaRPr>
          </a:p>
        </p:txBody>
      </p:sp>
      <p:pic>
        <p:nvPicPr>
          <p:cNvPr id="83" name="Google Shape;83;p14"/>
          <p:cNvPicPr preferRelativeResize="0"/>
          <p:nvPr/>
        </p:nvPicPr>
        <p:blipFill>
          <a:blip r:embed="rId7">
            <a:alphaModFix/>
          </a:blip>
          <a:stretch>
            <a:fillRect/>
          </a:stretch>
        </p:blipFill>
        <p:spPr>
          <a:xfrm>
            <a:off x="4883125" y="397644"/>
            <a:ext cx="423000" cy="422985"/>
          </a:xfrm>
          <a:prstGeom prst="rect">
            <a:avLst/>
          </a:prstGeom>
          <a:noFill/>
          <a:ln>
            <a:noFill/>
          </a:ln>
        </p:spPr>
      </p:pic>
      <p:pic>
        <p:nvPicPr>
          <p:cNvPr id="84" name="Google Shape;84;p14"/>
          <p:cNvPicPr preferRelativeResize="0"/>
          <p:nvPr/>
        </p:nvPicPr>
        <p:blipFill>
          <a:blip r:embed="rId8">
            <a:alphaModFix/>
          </a:blip>
          <a:stretch>
            <a:fillRect/>
          </a:stretch>
        </p:blipFill>
        <p:spPr>
          <a:xfrm>
            <a:off x="345396" y="3625204"/>
            <a:ext cx="1301196" cy="1380803"/>
          </a:xfrm>
          <a:prstGeom prst="rect">
            <a:avLst/>
          </a:prstGeom>
          <a:noFill/>
          <a:ln>
            <a:noFill/>
          </a:ln>
        </p:spPr>
      </p:pic>
      <p:grpSp>
        <p:nvGrpSpPr>
          <p:cNvPr id="85" name="Google Shape;85;p14"/>
          <p:cNvGrpSpPr/>
          <p:nvPr/>
        </p:nvGrpSpPr>
        <p:grpSpPr>
          <a:xfrm>
            <a:off x="2393923" y="4585325"/>
            <a:ext cx="4486058" cy="369300"/>
            <a:chOff x="2621725" y="4347223"/>
            <a:chExt cx="4970702" cy="369300"/>
          </a:xfrm>
        </p:grpSpPr>
        <p:sp>
          <p:nvSpPr>
            <p:cNvPr id="86" name="Google Shape;86;p14"/>
            <p:cNvSpPr/>
            <p:nvPr/>
          </p:nvSpPr>
          <p:spPr>
            <a:xfrm>
              <a:off x="2621725" y="4347223"/>
              <a:ext cx="4836300" cy="3693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txBox="1"/>
            <p:nvPr/>
          </p:nvSpPr>
          <p:spPr>
            <a:xfrm>
              <a:off x="2621727" y="4347223"/>
              <a:ext cx="4970700" cy="3693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200">
                  <a:solidFill>
                    <a:srgbClr val="073763"/>
                  </a:solidFill>
                  <a:latin typeface="Rubik"/>
                  <a:ea typeface="Rubik"/>
                  <a:cs typeface="Rubik"/>
                  <a:sym typeface="Rubik"/>
                </a:rPr>
                <a:t>התקדמו בלמידה בעזרת החצים במקלדת או באמצעות גלילה</a:t>
              </a:r>
              <a:endParaRPr b="1" sz="1200">
                <a:solidFill>
                  <a:srgbClr val="073763"/>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5"/>
          <p:cNvPicPr preferRelativeResize="0"/>
          <p:nvPr/>
        </p:nvPicPr>
        <p:blipFill>
          <a:blip r:embed="rId3">
            <a:alphaModFix amt="24000"/>
          </a:blip>
          <a:stretch>
            <a:fillRect/>
          </a:stretch>
        </p:blipFill>
        <p:spPr>
          <a:xfrm flipH="1">
            <a:off x="-1" y="0"/>
            <a:ext cx="9144003" cy="5143501"/>
          </a:xfrm>
          <a:prstGeom prst="rect">
            <a:avLst/>
          </a:prstGeom>
          <a:noFill/>
          <a:ln>
            <a:noFill/>
          </a:ln>
        </p:spPr>
      </p:pic>
      <p:pic>
        <p:nvPicPr>
          <p:cNvPr id="93" name="Google Shape;93;p15"/>
          <p:cNvPicPr preferRelativeResize="0"/>
          <p:nvPr/>
        </p:nvPicPr>
        <p:blipFill>
          <a:blip r:embed="rId4">
            <a:alphaModFix amt="12000"/>
          </a:blip>
          <a:stretch>
            <a:fillRect/>
          </a:stretch>
        </p:blipFill>
        <p:spPr>
          <a:xfrm>
            <a:off x="-416200" y="3450350"/>
            <a:ext cx="9900923" cy="3369626"/>
          </a:xfrm>
          <a:prstGeom prst="rect">
            <a:avLst/>
          </a:prstGeom>
          <a:noFill/>
          <a:ln>
            <a:noFill/>
          </a:ln>
        </p:spPr>
      </p:pic>
      <p:sp>
        <p:nvSpPr>
          <p:cNvPr id="94" name="Google Shape;94;p15"/>
          <p:cNvSpPr/>
          <p:nvPr/>
        </p:nvSpPr>
        <p:spPr>
          <a:xfrm>
            <a:off x="345400" y="311475"/>
            <a:ext cx="8430000" cy="600300"/>
          </a:xfrm>
          <a:prstGeom prst="round2SameRect">
            <a:avLst>
              <a:gd fmla="val 16667" name="adj1"/>
              <a:gd fmla="val 0" name="adj2"/>
            </a:avLst>
          </a:prstGeom>
          <a:gradFill>
            <a:gsLst>
              <a:gs pos="0">
                <a:srgbClr val="B7DEED"/>
              </a:gs>
              <a:gs pos="100000">
                <a:srgbClr val="EBFAFF"/>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txBox="1"/>
          <p:nvPr/>
        </p:nvSpPr>
        <p:spPr>
          <a:xfrm>
            <a:off x="377051" y="380775"/>
            <a:ext cx="8398500" cy="4617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800">
                <a:solidFill>
                  <a:srgbClr val="073763"/>
                </a:solidFill>
                <a:latin typeface="Rubik"/>
                <a:ea typeface="Rubik"/>
                <a:cs typeface="Rubik"/>
                <a:sym typeface="Rubik"/>
              </a:rPr>
              <a:t>למידה</a:t>
            </a:r>
            <a:endParaRPr sz="1800">
              <a:solidFill>
                <a:srgbClr val="073763"/>
              </a:solidFill>
            </a:endParaRPr>
          </a:p>
        </p:txBody>
      </p:sp>
      <p:pic>
        <p:nvPicPr>
          <p:cNvPr id="96" name="Google Shape;96;p15"/>
          <p:cNvPicPr preferRelativeResize="0"/>
          <p:nvPr/>
        </p:nvPicPr>
        <p:blipFill>
          <a:blip r:embed="rId5">
            <a:alphaModFix/>
          </a:blip>
          <a:stretch>
            <a:fillRect/>
          </a:stretch>
        </p:blipFill>
        <p:spPr>
          <a:xfrm>
            <a:off x="345400" y="3993100"/>
            <a:ext cx="1290568" cy="1054875"/>
          </a:xfrm>
          <a:prstGeom prst="rect">
            <a:avLst/>
          </a:prstGeom>
          <a:noFill/>
          <a:ln>
            <a:noFill/>
          </a:ln>
        </p:spPr>
      </p:pic>
      <p:pic>
        <p:nvPicPr>
          <p:cNvPr descr="סרטון" id="97" name="Google Shape;97;p15" title="סרטון "/>
          <p:cNvPicPr preferRelativeResize="0"/>
          <p:nvPr/>
        </p:nvPicPr>
        <p:blipFill>
          <a:blip r:embed="rId6">
            <a:alphaModFix/>
          </a:blip>
          <a:stretch>
            <a:fillRect/>
          </a:stretch>
        </p:blipFill>
        <p:spPr>
          <a:xfrm>
            <a:off x="4971825" y="400113"/>
            <a:ext cx="423000" cy="423025"/>
          </a:xfrm>
          <a:prstGeom prst="rect">
            <a:avLst/>
          </a:prstGeom>
          <a:noFill/>
          <a:ln>
            <a:noFill/>
          </a:ln>
        </p:spPr>
      </p:pic>
      <p:pic>
        <p:nvPicPr>
          <p:cNvPr id="98" name="Google Shape;98;p15"/>
          <p:cNvPicPr preferRelativeResize="0"/>
          <p:nvPr/>
        </p:nvPicPr>
        <p:blipFill>
          <a:blip r:embed="rId7">
            <a:alphaModFix/>
          </a:blip>
          <a:stretch>
            <a:fillRect/>
          </a:stretch>
        </p:blipFill>
        <p:spPr>
          <a:xfrm>
            <a:off x="7634086" y="4085574"/>
            <a:ext cx="1141315" cy="962401"/>
          </a:xfrm>
          <a:prstGeom prst="rect">
            <a:avLst/>
          </a:prstGeom>
          <a:noFill/>
          <a:ln>
            <a:noFill/>
          </a:ln>
        </p:spPr>
      </p:pic>
      <p:pic>
        <p:nvPicPr>
          <p:cNvPr id="99" name="Google Shape;99;p15" title="שיעור 9 – נתונים סטטיסטיים">
            <a:hlinkClick r:id="rId8"/>
          </p:cNvPr>
          <p:cNvPicPr preferRelativeResize="0"/>
          <p:nvPr/>
        </p:nvPicPr>
        <p:blipFill>
          <a:blip r:embed="rId9">
            <a:alphaModFix/>
          </a:blip>
          <a:stretch>
            <a:fillRect/>
          </a:stretch>
        </p:blipFill>
        <p:spPr>
          <a:xfrm>
            <a:off x="1799200" y="1076900"/>
            <a:ext cx="5522400" cy="3093825"/>
          </a:xfrm>
          <a:prstGeom prst="rect">
            <a:avLst/>
          </a:prstGeom>
          <a:noFill/>
          <a:ln>
            <a:noFill/>
          </a:ln>
        </p:spPr>
      </p:pic>
      <p:grpSp>
        <p:nvGrpSpPr>
          <p:cNvPr id="100" name="Google Shape;100;p15"/>
          <p:cNvGrpSpPr/>
          <p:nvPr/>
        </p:nvGrpSpPr>
        <p:grpSpPr>
          <a:xfrm>
            <a:off x="2393923" y="4495525"/>
            <a:ext cx="4364761" cy="369300"/>
            <a:chOff x="2621725" y="4347223"/>
            <a:chExt cx="4836300" cy="369300"/>
          </a:xfrm>
        </p:grpSpPr>
        <p:sp>
          <p:nvSpPr>
            <p:cNvPr id="101" name="Google Shape;101;p15"/>
            <p:cNvSpPr/>
            <p:nvPr/>
          </p:nvSpPr>
          <p:spPr>
            <a:xfrm>
              <a:off x="2621725" y="4347223"/>
              <a:ext cx="4836300" cy="3693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txBox="1"/>
            <p:nvPr/>
          </p:nvSpPr>
          <p:spPr>
            <a:xfrm>
              <a:off x="2621725" y="4347223"/>
              <a:ext cx="4836300" cy="3693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200">
                  <a:solidFill>
                    <a:srgbClr val="073763"/>
                  </a:solidFill>
                  <a:latin typeface="Rubik"/>
                  <a:ea typeface="Rubik"/>
                  <a:cs typeface="Rubik"/>
                  <a:sym typeface="Rubik"/>
                </a:rPr>
                <a:t>סגרו את הלשונית וחזרו למרחב הלמידה</a:t>
              </a:r>
              <a:endParaRPr b="1" sz="1200">
                <a:solidFill>
                  <a:srgbClr val="073763"/>
                </a:solidFill>
                <a:latin typeface="Rubik"/>
                <a:ea typeface="Rubik"/>
                <a:cs typeface="Rubik"/>
                <a:sym typeface="Rubik"/>
              </a:endParaRPr>
            </a:p>
          </p:txBody>
        </p:sp>
      </p:grpSp>
      <p:sp>
        <p:nvSpPr>
          <p:cNvPr id="103" name="Google Shape;103;p15"/>
          <p:cNvSpPr txBox="1"/>
          <p:nvPr/>
        </p:nvSpPr>
        <p:spPr>
          <a:xfrm>
            <a:off x="4107350" y="4175225"/>
            <a:ext cx="3212700" cy="369300"/>
          </a:xfrm>
          <a:prstGeom prst="rect">
            <a:avLst/>
          </a:prstGeom>
          <a:noFill/>
          <a:ln>
            <a:noFill/>
          </a:ln>
        </p:spPr>
        <p:txBody>
          <a:bodyPr anchorCtr="0" anchor="ctr" bIns="180000" lIns="91425" spcFirstLastPara="1" rIns="0" wrap="square" tIns="18000">
            <a:noAutofit/>
          </a:bodyPr>
          <a:lstStyle/>
          <a:p>
            <a:pPr indent="0" lvl="0" marL="0" rtl="1" algn="r">
              <a:spcBef>
                <a:spcPts val="0"/>
              </a:spcBef>
              <a:spcAft>
                <a:spcPts val="0"/>
              </a:spcAft>
              <a:buNone/>
            </a:pPr>
            <a:r>
              <a:rPr lang="iw" sz="1100">
                <a:latin typeface="Rubik"/>
                <a:ea typeface="Rubik"/>
                <a:cs typeface="Rubik"/>
                <a:sym typeface="Rubik"/>
              </a:rPr>
              <a:t>לצפייה מיטבית מומלץ לשנות את איכות הסרטון ל-HD.</a:t>
            </a:r>
            <a:endParaRPr sz="1100">
              <a:latin typeface="Rubik"/>
              <a:ea typeface="Rubik"/>
              <a:cs typeface="Rubik"/>
              <a:sym typeface="Rubi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