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Assistant"/>
      <p:regular r:id="rId9"/>
      <p:bold r:id="rId10"/>
    </p:embeddedFont>
    <p:embeddedFont>
      <p:font typeface="Rubik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-regular.fntdata"/><Relationship Id="rId10" Type="http://schemas.openxmlformats.org/officeDocument/2006/relationships/font" Target="fonts/Assistant-bold.fntdata"/><Relationship Id="rId13" Type="http://schemas.openxmlformats.org/officeDocument/2006/relationships/font" Target="fonts/Rubik-italic.fntdata"/><Relationship Id="rId12" Type="http://schemas.openxmlformats.org/officeDocument/2006/relationships/font" Target="fonts/Rubi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ssistant-regular.fntdata"/><Relationship Id="rId14" Type="http://schemas.openxmlformats.org/officeDocument/2006/relationships/font" Target="fonts/Rubi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994e769e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994e769e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9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hyperlink" Target="http://www.youtube.com/watch?v=FuShCSr3g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4299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8: עיצוב מותנה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29325" y="1088350"/>
            <a:ext cx="82809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לעיתים פעולת איתור מידע בטבלה מרובת נתונים דומה לחיפוש מחט בערימת שחת. ריבוי מידע בטבלה עלול להקשות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latin typeface="Rubik"/>
                <a:ea typeface="Rubik"/>
                <a:cs typeface="Rubik"/>
                <a:sym typeface="Rubik"/>
              </a:rPr>
              <a:t>עלינו להגיע לעיקר, למידע הרלוונטי לנו. בשיעור הקודם למדנו למיין ולסנן נתונים בטבלה.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בשיעור זה נכיר כלי נוסף שיקל עלינו לאתר ולזהות מידע בטבלה -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 עיצוב מותנה.</a:t>
            </a:r>
            <a:endParaRPr b="1" sz="1200">
              <a:solidFill>
                <a:srgbClr val="337BBC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23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2407623" y="4564750"/>
            <a:ext cx="4486058" cy="369300"/>
            <a:chOff x="2621725" y="4347223"/>
            <a:chExt cx="4970702" cy="369300"/>
          </a:xfrm>
        </p:grpSpPr>
        <p:sp>
          <p:nvSpPr>
            <p:cNvPr id="62" name="Google Shape;62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599725" y="2259375"/>
            <a:ext cx="8110500" cy="17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עיצוב מותנה מאפשר לנו</a:t>
            </a:r>
            <a:r>
              <a:rPr b="1" lang="iw" sz="1200">
                <a:latin typeface="Rubik"/>
                <a:ea typeface="Rubik"/>
                <a:cs typeface="Rubik"/>
                <a:sym typeface="Rubik"/>
              </a:rPr>
              <a:t> להדגיש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באופן אוטומטי </a:t>
            </a:r>
            <a:r>
              <a:rPr b="1" lang="iw" sz="1200">
                <a:latin typeface="Rubik"/>
                <a:ea typeface="Rubik"/>
                <a:cs typeface="Rubik"/>
                <a:sym typeface="Rubik"/>
              </a:rPr>
              <a:t>נתונים שמעניינים אותנו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בתוך ים של מידע שחור ולבן יופיע פתאום 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מספר כחול 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או </a:t>
            </a:r>
            <a:r>
              <a:rPr b="1" lang="iw" sz="1200">
                <a:solidFill>
                  <a:srgbClr val="BE0202"/>
                </a:solidFill>
                <a:latin typeface="Rubik"/>
                <a:ea typeface="Rubik"/>
                <a:cs typeface="Rubik"/>
                <a:sym typeface="Rubik"/>
              </a:rPr>
              <a:t>מספר אדום.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2A7BC5"/>
                </a:solidFill>
                <a:latin typeface="Rubik"/>
                <a:ea typeface="Rubik"/>
                <a:cs typeface="Rubik"/>
                <a:sym typeface="Rubik"/>
              </a:rPr>
              <a:t>כחול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אומר לנו: 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"בחרו בי, כדאי לכם".    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BE0202"/>
                </a:solidFill>
                <a:latin typeface="Rubik"/>
                <a:ea typeface="Rubik"/>
                <a:cs typeface="Rubik"/>
                <a:sym typeface="Rubik"/>
              </a:rPr>
              <a:t>אדום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אומר לנו: 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"המשיכו לחפש, אני לא מתאים".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הבלטת הנתונים באמצעות הפונקציה הזו תאפשר לנו לקבל החלטות </a:t>
            </a:r>
            <a:r>
              <a:rPr b="1"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בצורה יעילה ונוחה יותר.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160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377050" y="78842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518650" y="1558675"/>
            <a:ext cx="8115300" cy="600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622075" y="1108900"/>
            <a:ext cx="7953600" cy="25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בשיעור זה: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719999" rtl="1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נמשיך לתרגל באמצעות טבלת נתונים של טלפונים ניידים. הפעם 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נדרש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לצבוע מידע באופן אוטומטי, על פי קריטריונים מסוימים שיעזרו לנו לקבל את ההחלטות המתאימות ביותר עבור משימת התרגול.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בסיום השיעור נדע: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A7BC5"/>
              </a:buClr>
              <a:buSzPts val="1200"/>
              <a:buFont typeface="Rubik"/>
              <a:buChar char="★"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להדגיש נתונים לפי הגודל שלהם (הקטן ביותר, הגדול ביותר), לפי טקסט (מכשירים שיוצרו בסין, מכשירי אייפון וכו')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A7BC5"/>
              </a:buClr>
              <a:buSzPts val="1200"/>
              <a:buFont typeface="Rubik"/>
              <a:buChar char="★"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להחיל הדגשת נתונים מסוג רמזור.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A7BC5"/>
              </a:buClr>
              <a:buSzPts val="1200"/>
              <a:buFont typeface="Rubik"/>
              <a:buChar char="★"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לסנן נתונים לפי הצבע שלהם.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75" name="Google Shape;75;p14"/>
          <p:cNvGrpSpPr/>
          <p:nvPr/>
        </p:nvGrpSpPr>
        <p:grpSpPr>
          <a:xfrm>
            <a:off x="2407623" y="4564750"/>
            <a:ext cx="4486058" cy="369300"/>
            <a:chOff x="2621725" y="4347223"/>
            <a:chExt cx="4970702" cy="369300"/>
          </a:xfrm>
        </p:grpSpPr>
        <p:sp>
          <p:nvSpPr>
            <p:cNvPr id="76" name="Google Shape;76;p14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78" name="Google Shape;78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41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4075" y="1647315"/>
            <a:ext cx="423000" cy="42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92" name="Google Shape;92;p15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5"/>
          <p:cNvGrpSpPr/>
          <p:nvPr/>
        </p:nvGrpSpPr>
        <p:grpSpPr>
          <a:xfrm>
            <a:off x="2452648" y="4476900"/>
            <a:ext cx="4364761" cy="369300"/>
            <a:chOff x="2621725" y="4347223"/>
            <a:chExt cx="4836300" cy="369300"/>
          </a:xfrm>
        </p:grpSpPr>
        <p:sp>
          <p:nvSpPr>
            <p:cNvPr id="95" name="Google Shape;95;p15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 txBox="1"/>
            <p:nvPr/>
          </p:nvSpPr>
          <p:spPr>
            <a:xfrm>
              <a:off x="2621725" y="4347223"/>
              <a:ext cx="4836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סגרו את הלשונית וחזרו למרחב הלמידה</a:t>
              </a:r>
              <a:endParaRPr b="1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pic>
        <p:nvPicPr>
          <p:cNvPr id="97" name="Google Shape;97;p15" title="שיעור 8   עיצוב מותנה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0800" y="1076900"/>
            <a:ext cx="5522400" cy="30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4181900" y="4175225"/>
            <a:ext cx="313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91425" spcFirstLastPara="1" rIns="0" wrap="square" tIns="180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